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92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5796E"/>
    <a:srgbClr val="EFDE94"/>
    <a:srgbClr val="E79275"/>
    <a:srgbClr val="9E2D1D"/>
    <a:srgbClr val="A0E9F3"/>
    <a:srgbClr val="1686AE"/>
    <a:srgbClr val="07A596"/>
    <a:srgbClr val="9DFB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576" autoAdjust="0"/>
    <p:restoredTop sz="94660"/>
  </p:normalViewPr>
  <p:slideViewPr>
    <p:cSldViewPr showGuides="1">
      <p:cViewPr>
        <p:scale>
          <a:sx n="66" d="100"/>
          <a:sy n="66" d="100"/>
        </p:scale>
        <p:origin x="-1734" y="-384"/>
      </p:cViewPr>
      <p:guideLst>
        <p:guide orient="horz" pos="2160"/>
        <p:guide orient="horz" pos="890"/>
        <p:guide orient="horz" pos="1117"/>
        <p:guide pos="5420"/>
        <p:guide pos="106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D396475-CB7B-4F96-BCDE-10FC3FB867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25B2D0-3BAE-4AAF-ADA0-0A33D25F7E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341CD-E892-42F4-B336-8DE014F5A910}" type="slidenum">
              <a:rPr lang="fr-FR" smtClean="0">
                <a:cs typeface="Arial" charset="0"/>
              </a:rPr>
              <a:pPr/>
              <a:t>1</a:t>
            </a:fld>
            <a:endParaRPr lang="fr-FR" smtClean="0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2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341CD-E892-42F4-B336-8DE014F5A910}" type="slidenum">
              <a:rPr lang="fr-FR" smtClean="0">
                <a:cs typeface="Arial" charset="0"/>
              </a:rPr>
              <a:pPr/>
              <a:t>3</a:t>
            </a:fld>
            <a:endParaRPr lang="fr-FR" smtClean="0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4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5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2F193-0554-4785-B8EB-870080999A84}" type="slidenum">
              <a:rPr lang="fr-FR" smtClean="0">
                <a:cs typeface="Arial" charset="0"/>
              </a:rPr>
              <a:pPr/>
              <a:t>6</a:t>
            </a:fld>
            <a:endParaRPr lang="fr-FR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DCEB4-AC80-4D9C-A245-93E6A3BC53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2275" y="1773238"/>
            <a:ext cx="6911976" cy="4352925"/>
          </a:xfrm>
        </p:spPr>
        <p:txBody>
          <a:bodyPr/>
          <a:lstStyle>
            <a:lvl1pPr>
              <a:lnSpc>
                <a:spcPct val="200000"/>
              </a:lnSpc>
              <a:defRPr sz="2800">
                <a:solidFill>
                  <a:srgbClr val="05796E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250"/>
            <a:ext cx="8604250" cy="576263"/>
          </a:xfrm>
        </p:spPr>
        <p:txBody>
          <a:bodyPr/>
          <a:lstStyle>
            <a:lvl1pPr>
              <a:defRPr sz="3200">
                <a:solidFill>
                  <a:srgbClr val="05796E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56F6-6EC0-4562-9288-49848A77F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FF8E045-1AB4-4660-BB77-BC0C1B99CF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21510" name="Picture 6" descr="bandeau_ppt"/>
          <p:cNvPicPr>
            <a:picLocks noChangeAspect="1" noChangeArrowheads="1"/>
          </p:cNvPicPr>
          <p:nvPr userDrawn="1"/>
        </p:nvPicPr>
        <p:blipFill>
          <a:blip r:embed="rId5" cstate="print"/>
          <a:srcRect l="5588" b="6113"/>
          <a:stretch>
            <a:fillRect/>
          </a:stretch>
        </p:blipFill>
        <p:spPr bwMode="auto">
          <a:xfrm>
            <a:off x="0" y="55563"/>
            <a:ext cx="1824038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F"/>
          <p:cNvPicPr>
            <a:picLocks noChangeAspect="1" noChangeArrowheads="1"/>
          </p:cNvPicPr>
          <p:nvPr userDrawn="1"/>
        </p:nvPicPr>
        <p:blipFill>
          <a:blip r:embed="rId6" cstate="print"/>
          <a:srcRect l="63086" r="13828" b="6929"/>
          <a:stretch>
            <a:fillRect/>
          </a:stretch>
        </p:blipFill>
        <p:spPr bwMode="auto">
          <a:xfrm rot="-528571">
            <a:off x="7385050" y="44450"/>
            <a:ext cx="388938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Lettre_s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 rot="341585">
            <a:off x="8393113" y="188913"/>
            <a:ext cx="2825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 descr="F"/>
          <p:cNvPicPr>
            <a:picLocks noChangeAspect="1" noChangeArrowheads="1"/>
          </p:cNvPicPr>
          <p:nvPr userDrawn="1"/>
        </p:nvPicPr>
        <p:blipFill>
          <a:blip r:embed="rId8" cstate="print"/>
          <a:srcRect l="63086" r="13828" b="6929"/>
          <a:stretch>
            <a:fillRect/>
          </a:stretch>
        </p:blipFill>
        <p:spPr bwMode="auto">
          <a:xfrm rot="-528571">
            <a:off x="6376988" y="115888"/>
            <a:ext cx="35083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Lettre_c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 rot="944440">
            <a:off x="8609013" y="1052513"/>
            <a:ext cx="35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0" y="476672"/>
            <a:ext cx="860425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rgbClr val="05796E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05796E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Rapport%20Activit&#233;s%202010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hyperlink" Target="Rapport%20Moral%202010.pptx" TargetMode="External"/><Relationship Id="rId4" Type="http://schemas.openxmlformats.org/officeDocument/2006/relationships/hyperlink" Target="Rapport%20Financier%202010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1"/>
          <p:cNvSpPr txBox="1">
            <a:spLocks noChangeArrowheads="1"/>
          </p:cNvSpPr>
          <p:nvPr/>
        </p:nvSpPr>
        <p:spPr bwMode="auto">
          <a:xfrm>
            <a:off x="3903663" y="2439988"/>
            <a:ext cx="326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55" name="Text Box 22"/>
          <p:cNvSpPr txBox="1">
            <a:spLocks noChangeArrowheads="1"/>
          </p:cNvSpPr>
          <p:nvPr/>
        </p:nvSpPr>
        <p:spPr bwMode="auto">
          <a:xfrm>
            <a:off x="1692275" y="2160000"/>
            <a:ext cx="6911975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5000" dirty="0" smtClean="0">
                <a:solidFill>
                  <a:srgbClr val="05796E"/>
                </a:solidFill>
                <a:latin typeface="Century Gothic" pitchFamily="34" charset="0"/>
              </a:rPr>
              <a:t>Assemblée Générale</a:t>
            </a:r>
            <a:endParaRPr lang="fr-FR" sz="5000" dirty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endParaRPr lang="fr-FR" sz="3000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4800" dirty="0" smtClean="0">
                <a:solidFill>
                  <a:srgbClr val="05796E"/>
                </a:solidFill>
                <a:latin typeface="Century Gothic" pitchFamily="34" charset="0"/>
              </a:rPr>
              <a:t>Aix-les-Bains</a:t>
            </a:r>
          </a:p>
          <a:p>
            <a:pPr algn="ctr">
              <a:spcBef>
                <a:spcPct val="50000"/>
              </a:spcBef>
            </a:pPr>
            <a:r>
              <a:rPr lang="fr-FR" sz="3000" dirty="0" smtClean="0">
                <a:solidFill>
                  <a:srgbClr val="05796E"/>
                </a:solidFill>
                <a:latin typeface="Century Gothic" pitchFamily="34" charset="0"/>
              </a:rPr>
              <a:t>1</a:t>
            </a:r>
            <a:r>
              <a:rPr lang="fr-FR" sz="3000" baseline="30000" dirty="0" smtClean="0">
                <a:solidFill>
                  <a:srgbClr val="05796E"/>
                </a:solidFill>
                <a:latin typeface="Century Gothic" pitchFamily="34" charset="0"/>
              </a:rPr>
              <a:t>er</a:t>
            </a:r>
            <a:r>
              <a:rPr lang="fr-FR" sz="3000" dirty="0" smtClean="0">
                <a:solidFill>
                  <a:srgbClr val="05796E"/>
                </a:solidFill>
                <a:latin typeface="Century Gothic" pitchFamily="34" charset="0"/>
              </a:rPr>
              <a:t> novembre 2010</a:t>
            </a:r>
            <a:endParaRPr lang="fr-FR" sz="3000" dirty="0">
              <a:solidFill>
                <a:srgbClr val="05796E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Sommaire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692472" y="5589240"/>
            <a:ext cx="6911976" cy="720000"/>
          </a:xfrm>
        </p:spPr>
        <p:txBody>
          <a:bodyPr bIns="36000"/>
          <a:lstStyle/>
          <a:p>
            <a:pPr>
              <a:lnSpc>
                <a:spcPct val="150000"/>
              </a:lnSpc>
            </a:pPr>
            <a:r>
              <a:rPr lang="fr-FR" dirty="0" smtClean="0"/>
              <a:t>Questions diverses</a:t>
            </a:r>
            <a:endParaRPr lang="fr-FR" dirty="0"/>
          </a:p>
        </p:txBody>
      </p:sp>
      <p:sp>
        <p:nvSpPr>
          <p:cNvPr id="5" name="Espace réservé du contenu 10">
            <a:hlinkClick r:id="rId3" action="ppaction://hlinkpres?slideindex=2&amp;slidetitle=Sommaire"/>
          </p:cNvPr>
          <p:cNvSpPr txBox="1">
            <a:spLocks/>
          </p:cNvSpPr>
          <p:nvPr/>
        </p:nvSpPr>
        <p:spPr bwMode="auto">
          <a:xfrm>
            <a:off x="1692275" y="2727239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Rapport d’activités</a:t>
            </a:r>
          </a:p>
        </p:txBody>
      </p:sp>
      <p:sp>
        <p:nvSpPr>
          <p:cNvPr id="6" name="Espace réservé du contenu 10">
            <a:hlinkClick r:id="rId4" action="ppaction://hlinkpres?slideindex=1&amp;slidetitle=Diapositive 1"/>
          </p:cNvPr>
          <p:cNvSpPr txBox="1">
            <a:spLocks/>
          </p:cNvSpPr>
          <p:nvPr/>
        </p:nvSpPr>
        <p:spPr bwMode="auto">
          <a:xfrm>
            <a:off x="1692274" y="3681239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Rapports financiers</a:t>
            </a:r>
          </a:p>
        </p:txBody>
      </p:sp>
      <p:sp>
        <p:nvSpPr>
          <p:cNvPr id="7" name="Espace réservé du contenu 10">
            <a:hlinkClick r:id="rId5" action="ppaction://hlinkpres?slideindex=2&amp;slidetitle=Sommaire"/>
          </p:cNvPr>
          <p:cNvSpPr txBox="1">
            <a:spLocks/>
          </p:cNvSpPr>
          <p:nvPr/>
        </p:nvSpPr>
        <p:spPr bwMode="auto">
          <a:xfrm>
            <a:off x="1692472" y="1773238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Rapport </a:t>
            </a:r>
            <a:r>
              <a:rPr lang="fr-FR" sz="2800" kern="0" dirty="0" smtClean="0">
                <a:solidFill>
                  <a:srgbClr val="05796E"/>
                </a:solidFill>
                <a:latin typeface="+mj-lt"/>
                <a:cs typeface="+mn-cs"/>
              </a:rPr>
              <a:t>m</a:t>
            </a: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oral et sportif</a:t>
            </a:r>
          </a:p>
        </p:txBody>
      </p:sp>
      <p:sp>
        <p:nvSpPr>
          <p:cNvPr id="8" name="Espace réservé du contenu 10">
            <a:hlinkClick r:id="rId6" action="ppaction://hlinksldjump"/>
          </p:cNvPr>
          <p:cNvSpPr txBox="1">
            <a:spLocks/>
          </p:cNvSpPr>
          <p:nvPr/>
        </p:nvSpPr>
        <p:spPr bwMode="auto">
          <a:xfrm>
            <a:off x="1692275" y="4635239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Actualisation Règlement Intérieur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1"/>
          <p:cNvSpPr txBox="1">
            <a:spLocks noChangeArrowheads="1"/>
          </p:cNvSpPr>
          <p:nvPr/>
        </p:nvSpPr>
        <p:spPr bwMode="auto">
          <a:xfrm>
            <a:off x="3903663" y="2439988"/>
            <a:ext cx="326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23555" name="Text Box 22"/>
          <p:cNvSpPr txBox="1">
            <a:spLocks noChangeArrowheads="1"/>
          </p:cNvSpPr>
          <p:nvPr/>
        </p:nvSpPr>
        <p:spPr bwMode="auto">
          <a:xfrm>
            <a:off x="1692275" y="2420938"/>
            <a:ext cx="6911975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5000" dirty="0" smtClean="0">
                <a:solidFill>
                  <a:srgbClr val="05796E"/>
                </a:solidFill>
                <a:latin typeface="Century Gothic" pitchFamily="34" charset="0"/>
              </a:rPr>
              <a:t>Modifications R.I.</a:t>
            </a:r>
            <a:endParaRPr lang="fr-FR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endParaRPr lang="fr-FR" sz="2800" dirty="0" smtClean="0">
              <a:solidFill>
                <a:srgbClr val="05796E"/>
              </a:solidFill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2800" dirty="0" smtClean="0">
                <a:solidFill>
                  <a:srgbClr val="05796E"/>
                </a:solidFill>
                <a:latin typeface="Century Gothic" pitchFamily="34" charset="0"/>
              </a:rPr>
              <a:t>Présentation : Hervé BOHBOT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Modifications R.I.</a:t>
            </a:r>
          </a:p>
        </p:txBody>
      </p:sp>
      <p:sp>
        <p:nvSpPr>
          <p:cNvPr id="5" name="Espace réservé du contenu 10"/>
          <p:cNvSpPr txBox="1">
            <a:spLocks/>
          </p:cNvSpPr>
          <p:nvPr/>
        </p:nvSpPr>
        <p:spPr bwMode="auto">
          <a:xfrm>
            <a:off x="1692274" y="1773238"/>
            <a:ext cx="7166005" cy="51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Représentation des salariés (</a:t>
            </a:r>
            <a:r>
              <a:rPr kumimoji="0" lang="fr-FR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FFSc</a:t>
            </a:r>
            <a:r>
              <a:rPr kumimoji="0" lang="fr-F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+PML) au CA et à l’AG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2274" y="2505670"/>
            <a:ext cx="7451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5796E"/>
                </a:solidFill>
                <a:latin typeface="+mj-lt"/>
              </a:rPr>
              <a:t>Proposition de modifications du paragraphe 14.4 du Règlement Intérieur de la </a:t>
            </a:r>
            <a:r>
              <a:rPr lang="fr-FR" b="1" dirty="0" err="1" smtClean="0">
                <a:solidFill>
                  <a:srgbClr val="05796E"/>
                </a:solidFill>
                <a:latin typeface="+mj-lt"/>
              </a:rPr>
              <a:t>FFSc</a:t>
            </a:r>
            <a:r>
              <a:rPr lang="fr-FR" b="1" dirty="0" smtClean="0">
                <a:solidFill>
                  <a:srgbClr val="05796E"/>
                </a:solidFill>
                <a:latin typeface="+mj-lt"/>
              </a:rPr>
              <a:t> : </a:t>
            </a:r>
            <a:endParaRPr lang="fr-FR" b="1" dirty="0">
              <a:solidFill>
                <a:srgbClr val="05796E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2275" y="3429000"/>
            <a:ext cx="730888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 smtClean="0">
              <a:solidFill>
                <a:srgbClr val="05796E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rgbClr val="05796E"/>
                </a:solidFill>
                <a:latin typeface="+mj-lt"/>
              </a:rPr>
              <a:t> Modification des dates pour faciliter la procédure : </a:t>
            </a:r>
          </a:p>
          <a:p>
            <a:pPr lvl="1">
              <a:buFontTx/>
              <a:buChar char="•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Dépôt des listes avant le 15 octobre</a:t>
            </a:r>
          </a:p>
          <a:p>
            <a:pPr lvl="1">
              <a:buFontTx/>
              <a:buChar char="•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Electeurs = salariés au 1</a:t>
            </a:r>
            <a:r>
              <a:rPr lang="fr-FR" baseline="30000" dirty="0" smtClean="0">
                <a:solidFill>
                  <a:srgbClr val="05796E"/>
                </a:solidFill>
                <a:latin typeface="+mj-lt"/>
              </a:rPr>
              <a:t>er</a:t>
            </a:r>
            <a:r>
              <a:rPr lang="fr-FR" dirty="0" smtClean="0">
                <a:solidFill>
                  <a:srgbClr val="05796E"/>
                </a:solidFill>
                <a:latin typeface="+mj-lt"/>
              </a:rPr>
              <a:t> octobre</a:t>
            </a:r>
          </a:p>
          <a:p>
            <a:pPr>
              <a:buFontTx/>
              <a:buChar char="•"/>
            </a:pPr>
            <a:endParaRPr lang="fr-FR" sz="2000" b="1" dirty="0" smtClean="0">
              <a:solidFill>
                <a:srgbClr val="05796E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fr-FR" b="1" dirty="0" smtClean="0">
                <a:solidFill>
                  <a:srgbClr val="05796E"/>
                </a:solidFill>
                <a:latin typeface="+mj-lt"/>
              </a:rPr>
              <a:t> Ajout de deux précisions :  </a:t>
            </a:r>
          </a:p>
          <a:p>
            <a:pPr lvl="1">
              <a:buFontTx/>
              <a:buChar char="•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Notification des listes aux présidents de la </a:t>
            </a:r>
            <a:r>
              <a:rPr lang="fr-FR" dirty="0" err="1" smtClean="0">
                <a:solidFill>
                  <a:srgbClr val="05796E"/>
                </a:solidFill>
                <a:latin typeface="+mj-lt"/>
              </a:rPr>
              <a:t>FFSc</a:t>
            </a:r>
            <a:r>
              <a:rPr lang="fr-FR" dirty="0" smtClean="0">
                <a:solidFill>
                  <a:srgbClr val="05796E"/>
                </a:solidFill>
                <a:latin typeface="+mj-lt"/>
              </a:rPr>
              <a:t> et du CNE</a:t>
            </a:r>
          </a:p>
          <a:p>
            <a:pPr lvl="1">
              <a:buFontTx/>
              <a:buChar char="•"/>
            </a:pPr>
            <a:r>
              <a:rPr lang="fr-FR" dirty="0" smtClean="0">
                <a:solidFill>
                  <a:srgbClr val="05796E"/>
                </a:solidFill>
                <a:latin typeface="+mj-lt"/>
              </a:rPr>
              <a:t> Dépouillement en présence d’un membre de chaque liste (au siège de la </a:t>
            </a:r>
            <a:r>
              <a:rPr lang="fr-FR" dirty="0" err="1" smtClean="0">
                <a:solidFill>
                  <a:srgbClr val="05796E"/>
                </a:solidFill>
                <a:latin typeface="+mj-lt"/>
              </a:rPr>
              <a:t>FFSc</a:t>
            </a:r>
            <a:r>
              <a:rPr lang="fr-FR" dirty="0" smtClean="0">
                <a:solidFill>
                  <a:srgbClr val="05796E"/>
                </a:solidFill>
                <a:latin typeface="+mj-lt"/>
              </a:rPr>
              <a:t>)</a:t>
            </a:r>
            <a:endParaRPr lang="fr-FR" dirty="0">
              <a:solidFill>
                <a:srgbClr val="05796E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8604250" cy="6667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Modifications R.I.</a:t>
            </a:r>
          </a:p>
        </p:txBody>
      </p:sp>
      <p:sp>
        <p:nvSpPr>
          <p:cNvPr id="8" name="Rectangle 7"/>
          <p:cNvSpPr/>
          <p:nvPr/>
        </p:nvSpPr>
        <p:spPr>
          <a:xfrm>
            <a:off x="1692275" y="1655750"/>
            <a:ext cx="691197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009999"/>
                </a:solidFill>
              </a:rPr>
              <a:t>Modifications proposées (en bleu) : </a:t>
            </a:r>
          </a:p>
          <a:p>
            <a:endParaRPr lang="fr-FR" dirty="0" smtClean="0"/>
          </a:p>
          <a:p>
            <a:r>
              <a:rPr lang="fr-FR" dirty="0" smtClean="0"/>
              <a:t>Les salariés élisent en leur sein un titulaire et un suppléant pour les représenter au conseil d’administration et à l’assemblée générale. Le mandat est d’un an renouvelable.</a:t>
            </a:r>
          </a:p>
          <a:p>
            <a:r>
              <a:rPr lang="fr-FR" dirty="0" smtClean="0"/>
              <a:t>Les listes de candidats, comportant deux noms, doivent être notifiées au</a:t>
            </a:r>
            <a:r>
              <a:rPr lang="fr-FR" dirty="0" smtClean="0">
                <a:solidFill>
                  <a:schemeClr val="hlink"/>
                </a:solidFill>
              </a:rPr>
              <a:t>x</a:t>
            </a:r>
            <a:r>
              <a:rPr lang="fr-FR" dirty="0" smtClean="0"/>
              <a:t> Président</a:t>
            </a:r>
            <a:r>
              <a:rPr lang="fr-FR" dirty="0" smtClean="0">
                <a:solidFill>
                  <a:schemeClr val="hlink"/>
                </a:solidFill>
              </a:rPr>
              <a:t>(e)s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hlink"/>
                </a:solidFill>
              </a:rPr>
              <a:t>de </a:t>
            </a:r>
            <a:r>
              <a:rPr lang="fr-FR" dirty="0" smtClean="0">
                <a:solidFill>
                  <a:srgbClr val="009999"/>
                </a:solidFill>
              </a:rPr>
              <a:t>la</a:t>
            </a:r>
            <a:r>
              <a:rPr lang="fr-FR" dirty="0" smtClean="0">
                <a:solidFill>
                  <a:schemeClr val="hlink"/>
                </a:solidFill>
              </a:rPr>
              <a:t> </a:t>
            </a:r>
            <a:r>
              <a:rPr lang="fr-FR" dirty="0" err="1" smtClean="0">
                <a:solidFill>
                  <a:schemeClr val="hlink"/>
                </a:solidFill>
              </a:rPr>
              <a:t>FFSc</a:t>
            </a:r>
            <a:r>
              <a:rPr lang="fr-FR" dirty="0" smtClean="0">
                <a:solidFill>
                  <a:schemeClr val="hlink"/>
                </a:solidFill>
              </a:rPr>
              <a:t> et du </a:t>
            </a:r>
            <a:r>
              <a:rPr lang="fr-FR" dirty="0" smtClean="0">
                <a:solidFill>
                  <a:srgbClr val="009999"/>
                </a:solidFill>
              </a:rPr>
              <a:t>C</a:t>
            </a:r>
            <a:r>
              <a:rPr lang="fr-FR" dirty="0" smtClean="0">
                <a:solidFill>
                  <a:schemeClr val="hlink"/>
                </a:solidFill>
              </a:rPr>
              <a:t>NE</a:t>
            </a:r>
            <a:r>
              <a:rPr lang="fr-FR" dirty="0" smtClean="0"/>
              <a:t> avant le </a:t>
            </a:r>
            <a:r>
              <a:rPr lang="fr-FR" strike="sngStrike" dirty="0" smtClean="0">
                <a:solidFill>
                  <a:schemeClr val="hlink"/>
                </a:solidFill>
              </a:rPr>
              <a:t>1er novembre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hlink"/>
                </a:solidFill>
              </a:rPr>
              <a:t>15 octobre</a:t>
            </a:r>
            <a:r>
              <a:rPr lang="fr-FR" dirty="0" smtClean="0"/>
              <a:t>. Sont électeurs les salariés de la </a:t>
            </a:r>
            <a:r>
              <a:rPr lang="fr-FR" dirty="0" err="1" smtClean="0"/>
              <a:t>FFSc</a:t>
            </a:r>
            <a:r>
              <a:rPr lang="fr-FR" dirty="0" smtClean="0"/>
              <a:t> et de ses filiales au </a:t>
            </a:r>
            <a:r>
              <a:rPr lang="fr-FR" dirty="0" smtClean="0">
                <a:solidFill>
                  <a:schemeClr val="hlink"/>
                </a:solidFill>
              </a:rPr>
              <a:t>1er </a:t>
            </a:r>
            <a:r>
              <a:rPr lang="fr-FR" strike="sngStrike" dirty="0" smtClean="0">
                <a:solidFill>
                  <a:schemeClr val="hlink"/>
                </a:solidFill>
              </a:rPr>
              <a:t>novembre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hlink"/>
                </a:solidFill>
              </a:rPr>
              <a:t>octobre</a:t>
            </a:r>
            <a:r>
              <a:rPr lang="fr-FR" dirty="0" smtClean="0"/>
              <a:t>, sauf ceux en période d’essai. Le vote a lieu par correspondance entre le 1er et le 30 novembre. Chaque électeur reçoit des bulletins de vote, une enveloppe vierge pour y glisser un bulletin de vote, une enveloppe à l'adresse de la </a:t>
            </a:r>
            <a:r>
              <a:rPr lang="fr-FR" dirty="0" err="1" smtClean="0"/>
              <a:t>FFSc</a:t>
            </a:r>
            <a:r>
              <a:rPr lang="fr-FR" dirty="0" smtClean="0"/>
              <a:t>, qui devra obligatoirement mentionner au dos le nom et le prénom du votant ainsi que sa signature, pour que son vote soit pris en compte. Le dépouillement a lieu au siège de la </a:t>
            </a:r>
            <a:r>
              <a:rPr lang="fr-FR" dirty="0" err="1" smtClean="0"/>
              <a:t>FFSc</a:t>
            </a:r>
            <a:r>
              <a:rPr lang="fr-FR" dirty="0" smtClean="0"/>
              <a:t> sous la responsabilité d’un membre du CNE </a:t>
            </a:r>
            <a:r>
              <a:rPr lang="fr-FR" dirty="0" smtClean="0">
                <a:solidFill>
                  <a:schemeClr val="hlink"/>
                </a:solidFill>
              </a:rPr>
              <a:t>en présence d'un membre de chaque liste</a:t>
            </a:r>
            <a:r>
              <a:rPr lang="fr-FR" dirty="0" smtClean="0"/>
              <a:t>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eaLnBrk="1" hangingPunct="1"/>
            <a:r>
              <a:rPr lang="fr-FR" dirty="0" smtClean="0"/>
              <a:t>AG </a:t>
            </a:r>
            <a:r>
              <a:rPr lang="fr-FR" dirty="0" err="1" smtClean="0"/>
              <a:t>FFSc</a:t>
            </a:r>
            <a:endParaRPr lang="fr-FR" dirty="0" smtClean="0"/>
          </a:p>
        </p:txBody>
      </p:sp>
      <p:sp>
        <p:nvSpPr>
          <p:cNvPr id="8" name="Espace réservé du contenu 10"/>
          <p:cNvSpPr txBox="1">
            <a:spLocks/>
          </p:cNvSpPr>
          <p:nvPr/>
        </p:nvSpPr>
        <p:spPr bwMode="auto">
          <a:xfrm>
            <a:off x="1692275" y="3429000"/>
            <a:ext cx="6911976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360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5796E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èle par défaut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Century Gothic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</TotalTime>
  <Words>301</Words>
  <Application>Microsoft Office PowerPoint</Application>
  <PresentationFormat>Affichage à l'écran (4:3)</PresentationFormat>
  <Paragraphs>37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1_Modèle par défaut</vt:lpstr>
      <vt:lpstr>Diapositive 1</vt:lpstr>
      <vt:lpstr>Sommaire</vt:lpstr>
      <vt:lpstr>Diapositive 3</vt:lpstr>
      <vt:lpstr>Modifications R.I.</vt:lpstr>
      <vt:lpstr>Modifications R.I.</vt:lpstr>
      <vt:lpstr>AG FFSc</vt:lpstr>
    </vt:vector>
  </TitlesOfParts>
  <Company>FFSC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/>
  <cp:lastModifiedBy>Trésorier</cp:lastModifiedBy>
  <cp:revision>107</cp:revision>
  <dcterms:created xsi:type="dcterms:W3CDTF">2009-08-04T13:29:24Z</dcterms:created>
  <dcterms:modified xsi:type="dcterms:W3CDTF">2010-10-31T18:16:29Z</dcterms:modified>
</cp:coreProperties>
</file>