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Default Extension="gif" ContentType="image/gif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4" r:id="rId2"/>
    <p:sldMasterId id="2147483678" r:id="rId3"/>
    <p:sldMasterId id="2147483682" r:id="rId4"/>
    <p:sldMasterId id="2147483686" r:id="rId5"/>
    <p:sldMasterId id="2147483691" r:id="rId6"/>
  </p:sldMasterIdLst>
  <p:notesMasterIdLst>
    <p:notesMasterId r:id="rId54"/>
  </p:notesMasterIdLst>
  <p:handoutMasterIdLst>
    <p:handoutMasterId r:id="rId55"/>
  </p:handoutMasterIdLst>
  <p:sldIdLst>
    <p:sldId id="256" r:id="rId7"/>
    <p:sldId id="292" r:id="rId8"/>
    <p:sldId id="297" r:id="rId9"/>
    <p:sldId id="299" r:id="rId10"/>
    <p:sldId id="300" r:id="rId11"/>
    <p:sldId id="308" r:id="rId12"/>
    <p:sldId id="309" r:id="rId13"/>
    <p:sldId id="301" r:id="rId14"/>
    <p:sldId id="310" r:id="rId15"/>
    <p:sldId id="311" r:id="rId16"/>
    <p:sldId id="302" r:id="rId17"/>
    <p:sldId id="298" r:id="rId18"/>
    <p:sldId id="312" r:id="rId19"/>
    <p:sldId id="313" r:id="rId20"/>
    <p:sldId id="314" r:id="rId21"/>
    <p:sldId id="315" r:id="rId22"/>
    <p:sldId id="316" r:id="rId23"/>
    <p:sldId id="294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51" r:id="rId43"/>
    <p:sldId id="335" r:id="rId44"/>
    <p:sldId id="336" r:id="rId45"/>
    <p:sldId id="337" r:id="rId46"/>
    <p:sldId id="338" r:id="rId47"/>
    <p:sldId id="339" r:id="rId48"/>
    <p:sldId id="342" r:id="rId49"/>
    <p:sldId id="349" r:id="rId50"/>
    <p:sldId id="343" r:id="rId51"/>
    <p:sldId id="293" r:id="rId52"/>
    <p:sldId id="350" r:id="rId5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96E"/>
    <a:srgbClr val="EFDE94"/>
    <a:srgbClr val="E79275"/>
    <a:srgbClr val="9E2D1D"/>
    <a:srgbClr val="A0E9F3"/>
    <a:srgbClr val="1686AE"/>
    <a:srgbClr val="07A596"/>
    <a:srgbClr val="9DFB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67" autoAdjust="0"/>
    <p:restoredTop sz="94660"/>
  </p:normalViewPr>
  <p:slideViewPr>
    <p:cSldViewPr showGuides="1">
      <p:cViewPr varScale="1">
        <p:scale>
          <a:sx n="88" d="100"/>
          <a:sy n="88" d="100"/>
        </p:scale>
        <p:origin x="-1470" y="-96"/>
      </p:cViewPr>
      <p:guideLst>
        <p:guide orient="horz" pos="2160"/>
        <p:guide orient="horz" pos="890"/>
        <p:guide orient="horz" pos="1117"/>
        <p:guide pos="5420"/>
        <p:guide pos="930"/>
        <p:guide pos="41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D396475-CB7B-4F96-BCDE-10FC3FB867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25B2D0-3BAE-4AAF-ADA0-0A33D25F7E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341CD-E892-42F4-B336-8DE014F5A910}" type="slidenum">
              <a:rPr lang="fr-FR" smtClean="0">
                <a:cs typeface="Arial" charset="0"/>
              </a:rPr>
              <a:pPr/>
              <a:t>1</a:t>
            </a:fld>
            <a:endParaRPr lang="fr-FR" smtClean="0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12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18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19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20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21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22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23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24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25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26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27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28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29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30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31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32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33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34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35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36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37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38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39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40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41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42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43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44</a:t>
            </a:fld>
            <a:endParaRPr lang="fr-F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45</a:t>
            </a:fld>
            <a:endParaRPr lang="fr-F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46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47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5796E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1.jpeg"/><Relationship Id="rId4" Type="http://schemas.openxmlformats.org/officeDocument/2006/relationships/theme" Target="../theme/theme2.xml"/><Relationship Id="rId9" Type="http://schemas.openxmlformats.org/officeDocument/2006/relationships/image" Target="../media/image8.g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theme" Target="../theme/theme3.xml"/><Relationship Id="rId9" Type="http://schemas.openxmlformats.org/officeDocument/2006/relationships/image" Target="../media/image1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theme" Target="../theme/theme4.xml"/><Relationship Id="rId9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jpeg"/><Relationship Id="rId5" Type="http://schemas.openxmlformats.org/officeDocument/2006/relationships/image" Target="../media/image1.jpeg"/><Relationship Id="rId4" Type="http://schemas.openxmlformats.org/officeDocument/2006/relationships/theme" Target="../theme/theme5.xml"/><Relationship Id="rId9" Type="http://schemas.openxmlformats.org/officeDocument/2006/relationships/image" Target="../media/image15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3.jpeg"/><Relationship Id="rId5" Type="http://schemas.openxmlformats.org/officeDocument/2006/relationships/image" Target="../media/image1.jpe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6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F"/>
          <p:cNvPicPr>
            <a:picLocks noChangeAspect="1" noChangeArrowheads="1"/>
          </p:cNvPicPr>
          <p:nvPr userDrawn="1"/>
        </p:nvPicPr>
        <p:blipFill>
          <a:blip r:embed="rId7" cstate="print"/>
          <a:srcRect l="63086" r="13828" b="6929"/>
          <a:stretch>
            <a:fillRect/>
          </a:stretch>
        </p:blipFill>
        <p:spPr bwMode="auto">
          <a:xfrm rot="-528571">
            <a:off x="7385050" y="44450"/>
            <a:ext cx="38893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Lettre_s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 rot="341585">
            <a:off x="8393113" y="188913"/>
            <a:ext cx="2825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 descr="F"/>
          <p:cNvPicPr>
            <a:picLocks noChangeAspect="1" noChangeArrowheads="1"/>
          </p:cNvPicPr>
          <p:nvPr userDrawn="1"/>
        </p:nvPicPr>
        <p:blipFill>
          <a:blip r:embed="rId9" cstate="print"/>
          <a:srcRect l="63086" r="13828" b="6929"/>
          <a:stretch>
            <a:fillRect/>
          </a:stretch>
        </p:blipFill>
        <p:spPr bwMode="auto">
          <a:xfrm rot="-528571">
            <a:off x="6376988" y="115888"/>
            <a:ext cx="35083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Lettre_c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 rot="944440">
            <a:off x="8609013" y="1052513"/>
            <a:ext cx="35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73" r:id="rId3"/>
    <p:sldLayoutId id="2147483690" r:id="rId4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5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Lettre_c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944440">
            <a:off x="8609013" y="1052513"/>
            <a:ext cx="35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pic>
        <p:nvPicPr>
          <p:cNvPr id="12" name="Image 11" descr="D.png"/>
          <p:cNvPicPr>
            <a:picLocks noChangeAspect="1"/>
          </p:cNvPicPr>
          <p:nvPr userDrawn="1"/>
        </p:nvPicPr>
        <p:blipFill>
          <a:blip r:embed="rId7" cstate="print"/>
          <a:srcRect l="39674" t="6115" r="39779" b="8962"/>
          <a:stretch>
            <a:fillRect/>
          </a:stretch>
        </p:blipFill>
        <p:spPr>
          <a:xfrm rot="21083920">
            <a:off x="6469169" y="140661"/>
            <a:ext cx="348404" cy="360000"/>
          </a:xfrm>
          <a:prstGeom prst="rect">
            <a:avLst/>
          </a:prstGeom>
        </p:spPr>
      </p:pic>
      <p:pic>
        <p:nvPicPr>
          <p:cNvPr id="13" name="Image 12" descr="Lettre_a.gif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380312" y="116632"/>
            <a:ext cx="347143" cy="360000"/>
          </a:xfrm>
          <a:prstGeom prst="rect">
            <a:avLst/>
          </a:prstGeom>
        </p:spPr>
      </p:pic>
      <p:pic>
        <p:nvPicPr>
          <p:cNvPr id="14" name="Image 13" descr="Lettre_c.gif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 rot="533890">
            <a:off x="8426394" y="213985"/>
            <a:ext cx="355714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5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pic>
        <p:nvPicPr>
          <p:cNvPr id="12" name="Image 11" descr="D.png"/>
          <p:cNvPicPr>
            <a:picLocks noChangeAspect="1"/>
          </p:cNvPicPr>
          <p:nvPr userDrawn="1"/>
        </p:nvPicPr>
        <p:blipFill>
          <a:blip r:embed="rId6" cstate="print"/>
          <a:srcRect l="39674" t="6115" r="39779" b="8962"/>
          <a:stretch>
            <a:fillRect/>
          </a:stretch>
        </p:blipFill>
        <p:spPr>
          <a:xfrm rot="21083920">
            <a:off x="6326669" y="140661"/>
            <a:ext cx="348404" cy="360000"/>
          </a:xfrm>
          <a:prstGeom prst="rect">
            <a:avLst/>
          </a:prstGeom>
        </p:spPr>
      </p:pic>
      <p:pic>
        <p:nvPicPr>
          <p:cNvPr id="15" name="Image 14" descr="New_J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 rot="20172242">
            <a:off x="8558739" y="298568"/>
            <a:ext cx="352381" cy="360000"/>
          </a:xfrm>
          <a:prstGeom prst="rect">
            <a:avLst/>
          </a:prstGeom>
        </p:spPr>
      </p:pic>
      <p:pic>
        <p:nvPicPr>
          <p:cNvPr id="16" name="Image 15" descr="New_N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112952" y="142852"/>
            <a:ext cx="352381" cy="360000"/>
          </a:xfrm>
          <a:prstGeom prst="rect">
            <a:avLst/>
          </a:prstGeom>
        </p:spPr>
      </p:pic>
      <p:pic>
        <p:nvPicPr>
          <p:cNvPr id="17" name="Image 16" descr="New_S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 rot="1501945">
            <a:off x="7874781" y="129058"/>
            <a:ext cx="352381" cy="360000"/>
          </a:xfrm>
          <a:prstGeom prst="rect">
            <a:avLst/>
          </a:prstGeom>
        </p:spPr>
      </p:pic>
      <p:pic>
        <p:nvPicPr>
          <p:cNvPr id="18" name="Image 17" descr="New_S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 rot="1473303">
            <a:off x="8604250" y="985611"/>
            <a:ext cx="352381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5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pic>
        <p:nvPicPr>
          <p:cNvPr id="12" name="Image 11" descr="D.png"/>
          <p:cNvPicPr>
            <a:picLocks noChangeAspect="1"/>
          </p:cNvPicPr>
          <p:nvPr userDrawn="1"/>
        </p:nvPicPr>
        <p:blipFill>
          <a:blip r:embed="rId6" cstate="print"/>
          <a:srcRect l="39674" t="6115" r="39779" b="8962"/>
          <a:stretch>
            <a:fillRect/>
          </a:stretch>
        </p:blipFill>
        <p:spPr>
          <a:xfrm rot="21083920">
            <a:off x="6770402" y="140661"/>
            <a:ext cx="348404" cy="360000"/>
          </a:xfrm>
          <a:prstGeom prst="rect">
            <a:avLst/>
          </a:prstGeom>
        </p:spPr>
      </p:pic>
      <p:pic>
        <p:nvPicPr>
          <p:cNvPr id="16" name="Image 15" descr="New_N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 rot="973240">
            <a:off x="7643834" y="142852"/>
            <a:ext cx="352381" cy="360000"/>
          </a:xfrm>
          <a:prstGeom prst="rect">
            <a:avLst/>
          </a:prstGeom>
        </p:spPr>
      </p:pic>
      <p:pic>
        <p:nvPicPr>
          <p:cNvPr id="17" name="Image 16" descr="New_S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 rot="21217435">
            <a:off x="8481910" y="235933"/>
            <a:ext cx="352381" cy="360000"/>
          </a:xfrm>
          <a:prstGeom prst="rect">
            <a:avLst/>
          </a:prstGeom>
        </p:spPr>
      </p:pic>
      <p:pic>
        <p:nvPicPr>
          <p:cNvPr id="13" name="Picture 10" descr="Lettre_c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 rot="944440">
            <a:off x="8609013" y="1052513"/>
            <a:ext cx="35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5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pic>
        <p:nvPicPr>
          <p:cNvPr id="14" name="Image 13" descr="New_A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 rot="1782310">
            <a:off x="8622793" y="277945"/>
            <a:ext cx="352381" cy="360000"/>
          </a:xfrm>
          <a:prstGeom prst="rect">
            <a:avLst/>
          </a:prstGeom>
        </p:spPr>
      </p:pic>
      <p:pic>
        <p:nvPicPr>
          <p:cNvPr id="15" name="Image 14" descr="New_C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 rot="21000818">
            <a:off x="6743496" y="172835"/>
            <a:ext cx="377244" cy="360000"/>
          </a:xfrm>
          <a:prstGeom prst="rect">
            <a:avLst/>
          </a:prstGeom>
        </p:spPr>
      </p:pic>
      <p:pic>
        <p:nvPicPr>
          <p:cNvPr id="18" name="Image 17" descr="New_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 rot="20646758">
            <a:off x="8611168" y="999645"/>
            <a:ext cx="352381" cy="360000"/>
          </a:xfrm>
          <a:prstGeom prst="rect">
            <a:avLst/>
          </a:prstGeom>
        </p:spPr>
      </p:pic>
      <p:pic>
        <p:nvPicPr>
          <p:cNvPr id="19" name="Image 18" descr="New_R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715084" y="142852"/>
            <a:ext cx="352381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5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pic>
        <p:nvPicPr>
          <p:cNvPr id="15" name="Image 14" descr="New_C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 rot="21000818">
            <a:off x="6545044" y="172834"/>
            <a:ext cx="377244" cy="360000"/>
          </a:xfrm>
          <a:prstGeom prst="rect">
            <a:avLst/>
          </a:prstGeom>
        </p:spPr>
      </p:pic>
      <p:pic>
        <p:nvPicPr>
          <p:cNvPr id="12" name="Image 11" descr="New_H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 rot="20921475">
            <a:off x="8604405" y="245345"/>
            <a:ext cx="352381" cy="360000"/>
          </a:xfrm>
          <a:prstGeom prst="rect">
            <a:avLst/>
          </a:prstGeom>
        </p:spPr>
      </p:pic>
      <p:pic>
        <p:nvPicPr>
          <p:cNvPr id="13" name="Image 12" descr="New_T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929586" y="142852"/>
            <a:ext cx="352381" cy="360000"/>
          </a:xfrm>
          <a:prstGeom prst="rect">
            <a:avLst/>
          </a:prstGeom>
        </p:spPr>
      </p:pic>
      <p:pic>
        <p:nvPicPr>
          <p:cNvPr id="16" name="Image 15" descr="New_C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 rot="552566">
            <a:off x="7243563" y="172835"/>
            <a:ext cx="377244" cy="360000"/>
          </a:xfrm>
          <a:prstGeom prst="rect">
            <a:avLst/>
          </a:prstGeom>
        </p:spPr>
      </p:pic>
      <p:pic>
        <p:nvPicPr>
          <p:cNvPr id="17" name="Image 16" descr="New_C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 rot="552566">
            <a:off x="8527466" y="1025007"/>
            <a:ext cx="377244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DACC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DACC.pptx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DACC.pptx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Pilote%202010.pptx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DACC.pptx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1"/>
          <p:cNvSpPr txBox="1">
            <a:spLocks noChangeArrowheads="1"/>
          </p:cNvSpPr>
          <p:nvPr/>
        </p:nvSpPr>
        <p:spPr bwMode="auto">
          <a:xfrm>
            <a:off x="3903663" y="2439988"/>
            <a:ext cx="326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55" name="Text Box 22"/>
          <p:cNvSpPr txBox="1">
            <a:spLocks noChangeArrowheads="1"/>
          </p:cNvSpPr>
          <p:nvPr/>
        </p:nvSpPr>
        <p:spPr bwMode="auto">
          <a:xfrm>
            <a:off x="1692275" y="2420938"/>
            <a:ext cx="6911975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5000" dirty="0" smtClean="0">
                <a:solidFill>
                  <a:srgbClr val="05796E"/>
                </a:solidFill>
                <a:latin typeface="Century Gothic" pitchFamily="34" charset="0"/>
              </a:rPr>
              <a:t>Rapport d’activités</a:t>
            </a:r>
            <a:endParaRPr lang="fr-FR" sz="5000" dirty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endParaRPr lang="fr-FR" sz="3000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4800" dirty="0" smtClean="0">
                <a:solidFill>
                  <a:srgbClr val="05796E"/>
                </a:solidFill>
                <a:latin typeface="Century Gothic" pitchFamily="34" charset="0"/>
              </a:rPr>
              <a:t>Aix-les-Bains</a:t>
            </a:r>
          </a:p>
          <a:p>
            <a:pPr algn="ctr">
              <a:spcBef>
                <a:spcPct val="50000"/>
              </a:spcBef>
            </a:pPr>
            <a:r>
              <a:rPr lang="fr-FR" sz="3000" dirty="0" smtClean="0">
                <a:solidFill>
                  <a:srgbClr val="05796E"/>
                </a:solidFill>
                <a:latin typeface="Century Gothic" pitchFamily="34" charset="0"/>
              </a:rPr>
              <a:t>1</a:t>
            </a:r>
            <a:r>
              <a:rPr lang="fr-FR" sz="3000" baseline="30000" dirty="0" smtClean="0">
                <a:solidFill>
                  <a:srgbClr val="05796E"/>
                </a:solidFill>
                <a:latin typeface="Century Gothic" pitchFamily="34" charset="0"/>
              </a:rPr>
              <a:t>er</a:t>
            </a:r>
            <a:r>
              <a:rPr lang="fr-FR" sz="3000" dirty="0" smtClean="0">
                <a:solidFill>
                  <a:srgbClr val="05796E"/>
                </a:solidFill>
                <a:latin typeface="Century Gothic" pitchFamily="34" charset="0"/>
              </a:rPr>
              <a:t> novembre 2010</a:t>
            </a:r>
            <a:endParaRPr lang="fr-FR" sz="3000" dirty="0">
              <a:solidFill>
                <a:srgbClr val="05796E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Championnats du Monde 2010</a:t>
            </a:r>
            <a:endParaRPr lang="fr-FR" dirty="0"/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476375" y="1773238"/>
            <a:ext cx="6911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Elite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6375" y="2214554"/>
            <a:ext cx="74533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Espoirs : Guillaume LECUT  7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</a:t>
            </a: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Juniors : Simon BARBIER 2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et Tiphaine BOIRON 3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</a:t>
            </a: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Cadets : Jean-Baptiste DREVETON  1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er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et Gaston JEAN-BAPTISTE 2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476375" y="4071942"/>
            <a:ext cx="6911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Blitz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6375" y="4572008"/>
            <a:ext cx="70945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Espoirs : Guillaume LECUT  3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</a:t>
            </a: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Juniors : Tiphaine BOIRON  2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et Jean-Clément BOUSSAERT  3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</a:t>
            </a: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Cadets : Gaston JEAN-BAPTISTE  1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er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et Steve CAUSSE  2</a:t>
            </a:r>
            <a:r>
              <a:rPr lang="fr-FR" baseline="30000" dirty="0" smtClean="0">
                <a:solidFill>
                  <a:srgbClr val="05796E"/>
                </a:solidFill>
                <a:latin typeface="Century Gothic" pitchFamily="34" charset="0"/>
              </a:rPr>
              <a:t>e</a:t>
            </a: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DNSJS c’est aussi…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476375" y="1773238"/>
            <a:ext cx="71278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 u="sng" dirty="0" smtClean="0">
                <a:solidFill>
                  <a:srgbClr val="05796E"/>
                </a:solidFill>
                <a:latin typeface="Century Gothic" pitchFamily="34" charset="0"/>
              </a:rPr>
              <a:t> Guide du Scrabble scolaire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</a:p>
          <a:p>
            <a:pPr lvl="1">
              <a:buFont typeface="Wingdings" pitchFamily="2" charset="2"/>
              <a:buChar char="v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un outil de qualité pour l’animation.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6375" y="2654344"/>
            <a:ext cx="71278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 u="sng" dirty="0" smtClean="0">
                <a:solidFill>
                  <a:srgbClr val="05796E"/>
                </a:solidFill>
                <a:latin typeface="Century Gothic" pitchFamily="34" charset="0"/>
              </a:rPr>
              <a:t> Package Scolaire </a:t>
            </a:r>
          </a:p>
          <a:p>
            <a:pPr lvl="1">
              <a:buFont typeface="Wingdings" pitchFamily="2" charset="2"/>
              <a:buChar char="v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1 tableau magnétique</a:t>
            </a:r>
          </a:p>
          <a:p>
            <a:pPr lvl="1">
              <a:buFont typeface="Wingdings" pitchFamily="2" charset="2"/>
              <a:buChar char="v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3 boites de 4 jeux</a:t>
            </a:r>
          </a:p>
          <a:p>
            <a:pPr lvl="1">
              <a:buFont typeface="Wingdings" pitchFamily="2" charset="2"/>
              <a:buChar char="v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1 ODS</a:t>
            </a:r>
          </a:p>
          <a:p>
            <a:pPr lvl="1">
              <a:buFont typeface="Wingdings" pitchFamily="2" charset="2"/>
              <a:buChar char="v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le guide du scrabble scolaire</a:t>
            </a:r>
          </a:p>
          <a:p>
            <a:pPr lvl="1"/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(prix de revient 300€, facturé 150€ aux comités).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6375" y="4643446"/>
            <a:ext cx="71278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 u="sng" dirty="0" smtClean="0">
                <a:solidFill>
                  <a:srgbClr val="05796E"/>
                </a:solidFill>
                <a:latin typeface="Century Gothic" pitchFamily="34" charset="0"/>
              </a:rPr>
              <a:t> Ressources humaines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 »</a:t>
            </a:r>
          </a:p>
          <a:p>
            <a:pPr lvl="1">
              <a:buFont typeface="Wingdings" pitchFamily="2" charset="2"/>
              <a:buChar char="v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DNSJS : arrivée de Marie-Claude DEROSNE  et de Christine SCHNEIDER.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6375" y="5786454"/>
            <a:ext cx="7127875" cy="646331"/>
          </a:xfrm>
          <a:prstGeom prst="rect">
            <a:avLst/>
          </a:prstGeom>
          <a:solidFill>
            <a:srgbClr val="EFDE94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Merci à tous les bénévoles qui œuvrent pour le scolaire !</a:t>
            </a:r>
          </a:p>
          <a:p>
            <a:pPr>
              <a:buFont typeface="Wingdings" pitchFamily="2" charset="2"/>
              <a:buNone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Merci aux membres de la DNSJS…</a:t>
            </a:r>
            <a:endParaRPr lang="fr-FR" dirty="0">
              <a:solidFill>
                <a:srgbClr val="05796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10"/>
          <p:cNvSpPr txBox="1">
            <a:spLocks/>
          </p:cNvSpPr>
          <p:nvPr/>
        </p:nvSpPr>
        <p:spPr bwMode="auto">
          <a:xfrm>
            <a:off x="1692274" y="1773238"/>
            <a:ext cx="7128198" cy="453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D.N.S.C.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D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irection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N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ationale du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S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crabble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C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lassique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fr-FR" sz="2000" kern="0" dirty="0" smtClean="0">
              <a:solidFill>
                <a:srgbClr val="05796E"/>
              </a:solidFill>
              <a:latin typeface="+mj-lt"/>
              <a:cs typeface="+mn-cs"/>
            </a:endParaRPr>
          </a:p>
          <a:p>
            <a:pPr algn="ctr">
              <a:lnSpc>
                <a:spcPct val="200000"/>
              </a:lnSpc>
              <a:buNone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Présentation : Jean-François HIMBER</a:t>
            </a:r>
          </a:p>
          <a:p>
            <a:pPr algn="ctr">
              <a:lnSpc>
                <a:spcPct val="200000"/>
              </a:lnSpc>
              <a:buNone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Président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sportif</a:t>
            </a:r>
            <a:endParaRPr lang="fr-F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76375" y="1773238"/>
            <a:ext cx="7127875" cy="210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29</a:t>
            </a:r>
            <a:r>
              <a:rPr kumimoji="0" lang="fr-FR" sz="2400" b="1" i="0" u="none" strike="noStrike" cap="none" normalizeH="0" baseline="3000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ème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Championnat de France (Chamalières)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mars 2010, 56 joueurs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Elisée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Poka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Benjamin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Valour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(Champion de France)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Olivier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Francart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476375" y="4643446"/>
            <a:ext cx="7127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En 2011 : L’Haÿ-les-Roses, les 19 et 20 mars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sportif</a:t>
            </a:r>
            <a:endParaRPr lang="fr-FR" dirty="0"/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476375" y="1773238"/>
            <a:ext cx="7127875" cy="179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2000" b="1" i="0" u="none" strike="noStrike" cap="none" normalizeH="0" baseline="3000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ème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Open de France (Bobigny)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novembre 2009, 34 joueurs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Parfait Mouanda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Etienne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Budry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Isabelle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Piéri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1476375" y="3857628"/>
            <a:ext cx="76676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fr-FR" sz="2000" b="1" i="0" u="none" strike="noStrike" cap="none" normalizeH="0" baseline="3000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er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Championnat de France Interclubs</a:t>
            </a:r>
            <a:r>
              <a:rPr kumimoji="0" lang="fr-FR" sz="2000" b="1" i="0" u="none" strike="noStrike" cap="none" normalizeH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(finale à Montrouge)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juin 2010,  10 équipes qualifiées</a:t>
            </a:r>
            <a:endParaRPr lang="fr-FR" sz="2000" b="1" dirty="0" smtClean="0">
              <a:solidFill>
                <a:srgbClr val="05796E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Tournefeuille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Bobigny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Montrouge 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sportif</a:t>
            </a:r>
            <a:endParaRPr lang="fr-FR" dirty="0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476375" y="1773238"/>
            <a:ext cx="6681637" cy="2870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Les vainqueurs dans les tournois fédéraux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Aix-les-Bains, tournoi A , 27 joueurs : Isabelle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Piéri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Aix-les-Bains, tournoi B , 44 joueurs : Françoise Brun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Cannes, 15 joueurs :  Olivier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Papleux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Vichy, tournoi A, 12 joueurs : Jean-François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Himber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Vichy, tournoi B, 33 joueurs : Hugues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Damry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Champ. de France Interclubs</a:t>
            </a:r>
            <a:endParaRPr lang="fr-FR" dirty="0"/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476375" y="1773238"/>
            <a:ext cx="7524781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2007-2008 :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er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championnat régional (Comité des Flandres)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2008-2009 :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organisation de 6 championnats régionaux</a:t>
            </a:r>
            <a:endParaRPr lang="fr-FR" sz="900" dirty="0" smtClean="0">
              <a:solidFill>
                <a:srgbClr val="05796E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2009-2010 :</a:t>
            </a:r>
            <a:r>
              <a:rPr lang="fr-FR" sz="900" dirty="0" smtClean="0">
                <a:solidFill>
                  <a:srgbClr val="05796E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fr-FR" sz="2800" b="1" i="0" u="none" strike="noStrike" cap="none" normalizeH="0" baseline="3000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er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Championnat de France, finale à Montrouge, 10 comités représentés. Tournefeuille champion !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2010-2011 :</a:t>
            </a:r>
            <a:r>
              <a:rPr lang="fr-FR" sz="900" dirty="0" smtClean="0">
                <a:solidFill>
                  <a:srgbClr val="05796E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Règlement 2009-2010 reconduit, finale à Montrouge (25 juin 2011). C’est  à vous de jouer !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mois Classique</a:t>
            </a:r>
            <a:endParaRPr lang="fr-FR" dirty="0"/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476375" y="2428868"/>
            <a:ext cx="7127875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Les clubs et comités régionaux sont invités à proposer des PAP Classiques, attributives de points de classement.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Séances de clubs ordinaires ou spéciales, tournois amicaux, tournois promotionnels :  les PAP Classiques existent, utilisez-les !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Durant tout le mois de novembre 2010, la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FFSc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ne percevra pas de redevance fédérale sur les PAP Classiques .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5796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Renseignements auprès des Délégués Classiques Régionaux.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5796E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6374" y="1773238"/>
            <a:ext cx="7310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b="1" dirty="0" smtClean="0">
                <a:solidFill>
                  <a:srgbClr val="05796E"/>
                </a:solidFill>
                <a:latin typeface="+mj-lt"/>
                <a:ea typeface="Calibri" pitchFamily="34" charset="0"/>
                <a:cs typeface="Times New Roman" pitchFamily="18" charset="0"/>
              </a:rPr>
              <a:t>Novembre 2010 : le mois du Scrabble Classique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10">
            <a:hlinkClick r:id="rId3" action="ppaction://hlinkpres?slideindex=1&amp;slidetitle=Sommaire"/>
          </p:cNvPr>
          <p:cNvSpPr txBox="1">
            <a:spLocks/>
          </p:cNvSpPr>
          <p:nvPr/>
        </p:nvSpPr>
        <p:spPr bwMode="auto">
          <a:xfrm>
            <a:off x="1692275" y="1773238"/>
            <a:ext cx="6911976" cy="453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D.A.C.C.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Commission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D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éveloppement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A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nimation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C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lubs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C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omités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fr-FR" sz="2000" kern="0" dirty="0" smtClean="0">
              <a:solidFill>
                <a:srgbClr val="05796E"/>
              </a:solidFill>
              <a:latin typeface="+mj-lt"/>
              <a:cs typeface="+mn-cs"/>
            </a:endParaRPr>
          </a:p>
          <a:p>
            <a:pPr algn="ctr">
              <a:lnSpc>
                <a:spcPct val="200000"/>
              </a:lnSpc>
              <a:buNone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Présentation : Daniel GUEDON</a:t>
            </a:r>
          </a:p>
          <a:p>
            <a:pPr algn="ctr">
              <a:lnSpc>
                <a:spcPct val="200000"/>
              </a:lnSpc>
              <a:buNone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Président de la D.A.C.C.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Sommaire</a:t>
            </a:r>
          </a:p>
        </p:txBody>
      </p:sp>
      <p:sp>
        <p:nvSpPr>
          <p:cNvPr id="5" name="Espace réservé du contenu 10"/>
          <p:cNvSpPr txBox="1">
            <a:spLocks/>
          </p:cNvSpPr>
          <p:nvPr/>
        </p:nvSpPr>
        <p:spPr bwMode="auto">
          <a:xfrm>
            <a:off x="1692275" y="1773238"/>
            <a:ext cx="6911976" cy="453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Espace réservé du contenu 10"/>
          <p:cNvSpPr txBox="1">
            <a:spLocks/>
          </p:cNvSpPr>
          <p:nvPr/>
        </p:nvSpPr>
        <p:spPr bwMode="auto">
          <a:xfrm>
            <a:off x="1692275" y="1773238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Bilan D.A.C.C.</a:t>
            </a:r>
          </a:p>
        </p:txBody>
      </p:sp>
      <p:sp>
        <p:nvSpPr>
          <p:cNvPr id="7" name="Espace réservé du contenu 10"/>
          <p:cNvSpPr txBox="1">
            <a:spLocks/>
          </p:cNvSpPr>
          <p:nvPr/>
        </p:nvSpPr>
        <p:spPr bwMode="auto">
          <a:xfrm>
            <a:off x="1692275" y="2601225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Licences 2003/2010</a:t>
            </a:r>
          </a:p>
        </p:txBody>
      </p:sp>
      <p:sp>
        <p:nvSpPr>
          <p:cNvPr id="8" name="Espace réservé du contenu 10"/>
          <p:cNvSpPr txBox="1">
            <a:spLocks/>
          </p:cNvSpPr>
          <p:nvPr/>
        </p:nvSpPr>
        <p:spPr bwMode="auto">
          <a:xfrm>
            <a:off x="1692274" y="3429212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Enqu</a:t>
            </a:r>
            <a:r>
              <a:rPr lang="fr-FR" sz="2800" kern="0" dirty="0" smtClean="0">
                <a:solidFill>
                  <a:srgbClr val="05796E"/>
                </a:solidFill>
                <a:latin typeface="+mj-lt"/>
                <a:cs typeface="+mn-cs"/>
              </a:rPr>
              <a:t>êtes licenciés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Espace réservé du contenu 10"/>
          <p:cNvSpPr txBox="1">
            <a:spLocks/>
          </p:cNvSpPr>
          <p:nvPr/>
        </p:nvSpPr>
        <p:spPr bwMode="auto">
          <a:xfrm>
            <a:off x="1692275" y="4257199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Enqu</a:t>
            </a:r>
            <a:r>
              <a:rPr lang="fr-FR" sz="2800" kern="0" dirty="0" smtClean="0">
                <a:solidFill>
                  <a:srgbClr val="05796E"/>
                </a:solidFill>
                <a:latin typeface="+mj-lt"/>
                <a:cs typeface="+mn-cs"/>
              </a:rPr>
              <a:t>êtes clubs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Espace réservé du contenu 10"/>
          <p:cNvSpPr txBox="1">
            <a:spLocks/>
          </p:cNvSpPr>
          <p:nvPr/>
        </p:nvSpPr>
        <p:spPr bwMode="auto">
          <a:xfrm>
            <a:off x="1692274" y="5085184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VVF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Sommaire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692274" y="5013176"/>
            <a:ext cx="6911976" cy="720000"/>
          </a:xfrm>
        </p:spPr>
        <p:txBody>
          <a:bodyPr bIns="36000"/>
          <a:lstStyle/>
          <a:p>
            <a:pPr>
              <a:lnSpc>
                <a:spcPct val="150000"/>
              </a:lnSpc>
            </a:pPr>
            <a:r>
              <a:rPr lang="fr-FR" dirty="0" smtClean="0"/>
              <a:t>Questions diverses</a:t>
            </a:r>
            <a:endParaRPr lang="fr-FR" dirty="0"/>
          </a:p>
        </p:txBody>
      </p:sp>
      <p:sp>
        <p:nvSpPr>
          <p:cNvPr id="4" name="Espace réservé du contenu 10"/>
          <p:cNvSpPr txBox="1">
            <a:spLocks/>
          </p:cNvSpPr>
          <p:nvPr/>
        </p:nvSpPr>
        <p:spPr bwMode="auto">
          <a:xfrm>
            <a:off x="1692274" y="3429000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3600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Rapport des Commissions</a:t>
            </a:r>
          </a:p>
        </p:txBody>
      </p:sp>
      <p:sp>
        <p:nvSpPr>
          <p:cNvPr id="5" name="Espace réservé du contenu 10"/>
          <p:cNvSpPr txBox="1">
            <a:spLocks/>
          </p:cNvSpPr>
          <p:nvPr/>
        </p:nvSpPr>
        <p:spPr bwMode="auto">
          <a:xfrm>
            <a:off x="1692275" y="1773238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Rapport des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Bilan 2009-2010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692275" y="2204864"/>
            <a:ext cx="6911975" cy="3960440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"/>
            </a:pPr>
            <a:r>
              <a:rPr lang="fr-FR" sz="2000" dirty="0" smtClean="0"/>
              <a:t>3906 téléchargements (parties à </a:t>
            </a:r>
            <a:r>
              <a:rPr lang="fr-FR" sz="2000" dirty="0" err="1" smtClean="0"/>
              <a:t>voc</a:t>
            </a:r>
            <a:r>
              <a:rPr lang="fr-FR" sz="2000" dirty="0" smtClean="0"/>
              <a:t> courant)</a:t>
            </a:r>
          </a:p>
          <a:p>
            <a:pPr>
              <a:lnSpc>
                <a:spcPct val="150000"/>
              </a:lnSpc>
              <a:buFont typeface="Wingdings 2" pitchFamily="18" charset="2"/>
              <a:buChar char=""/>
            </a:pPr>
            <a:r>
              <a:rPr lang="fr-FR" sz="2000" dirty="0" smtClean="0"/>
              <a:t>Enquête auprès de 500 licenciés</a:t>
            </a:r>
          </a:p>
          <a:p>
            <a:pPr>
              <a:lnSpc>
                <a:spcPct val="150000"/>
              </a:lnSpc>
              <a:buFont typeface="Wingdings 2" pitchFamily="18" charset="2"/>
              <a:buChar char=""/>
            </a:pPr>
            <a:r>
              <a:rPr lang="fr-FR" sz="2000" dirty="0" smtClean="0"/>
              <a:t>Enquête auprès des clubs (227 retours)</a:t>
            </a:r>
          </a:p>
          <a:p>
            <a:pPr>
              <a:lnSpc>
                <a:spcPct val="150000"/>
              </a:lnSpc>
              <a:buFont typeface="Wingdings 2" pitchFamily="18" charset="2"/>
              <a:buChar char=""/>
            </a:pPr>
            <a:r>
              <a:rPr lang="fr-FR" sz="2000" dirty="0" smtClean="0"/>
              <a:t>Animation VVF été 2010</a:t>
            </a:r>
          </a:p>
          <a:p>
            <a:pPr>
              <a:lnSpc>
                <a:spcPct val="150000"/>
              </a:lnSpc>
              <a:buFont typeface="Wingdings 2" pitchFamily="18" charset="2"/>
              <a:buChar char=""/>
            </a:pPr>
            <a:r>
              <a:rPr lang="fr-FR" sz="2000" dirty="0" smtClean="0"/>
              <a:t>Fête du scrabble – 118 clubs</a:t>
            </a:r>
          </a:p>
          <a:p>
            <a:pPr>
              <a:lnSpc>
                <a:spcPct val="150000"/>
              </a:lnSpc>
              <a:buFont typeface="Wingdings 2" pitchFamily="18" charset="2"/>
              <a:buChar char=""/>
            </a:pPr>
            <a:r>
              <a:rPr lang="fr-FR" sz="2000" dirty="0" smtClean="0"/>
              <a:t>Challenge des N7</a:t>
            </a:r>
          </a:p>
          <a:p>
            <a:pPr>
              <a:lnSpc>
                <a:spcPct val="150000"/>
              </a:lnSpc>
              <a:buFont typeface="Wingdings 2" pitchFamily="18" charset="2"/>
              <a:buChar char=""/>
            </a:pPr>
            <a:r>
              <a:rPr lang="fr-FR" sz="2000" dirty="0" smtClean="0"/>
              <a:t>Animation du stand FFSC à Cannes</a:t>
            </a:r>
          </a:p>
          <a:p>
            <a:pPr>
              <a:lnSpc>
                <a:spcPct val="150000"/>
              </a:lnSpc>
              <a:buFont typeface="Wingdings 2" pitchFamily="18" charset="2"/>
              <a:buChar char=""/>
            </a:pP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Clubs, licenciés et N7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692276" y="2420890"/>
          <a:ext cx="6911972" cy="3790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993"/>
                <a:gridCol w="1727993"/>
                <a:gridCol w="1727993"/>
                <a:gridCol w="1727993"/>
              </a:tblGrid>
              <a:tr h="461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j-lt"/>
                          <a:ea typeface="Times New Roman"/>
                          <a:cs typeface="Times New Roman"/>
                        </a:rPr>
                        <a:t>Clubs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j-lt"/>
                          <a:ea typeface="Times New Roman"/>
                          <a:cs typeface="Times New Roman"/>
                        </a:rPr>
                        <a:t>Licenciés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j-lt"/>
                          <a:ea typeface="Times New Roman"/>
                          <a:cs typeface="Times New Roman"/>
                        </a:rPr>
                        <a:t>N7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5796E"/>
                    </a:solidFill>
                  </a:tcPr>
                </a:tc>
              </a:tr>
              <a:tr h="461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2003/2004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646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15495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2771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1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2004/2005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662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15412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2416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1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2005/2006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670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15911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2738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1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2006/2007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653</a:t>
                      </a:r>
                      <a:endParaRPr lang="fr-FR" sz="180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15689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2208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1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2007/2008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654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15871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2475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1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2008/2009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674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15584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2671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592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2009/2010</a:t>
                      </a:r>
                      <a:endParaRPr lang="fr-FR" sz="1800" dirty="0" smtClean="0">
                        <a:solidFill>
                          <a:srgbClr val="C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683</a:t>
                      </a:r>
                      <a:endParaRPr lang="fr-FR" sz="1800" dirty="0" smtClean="0">
                        <a:solidFill>
                          <a:srgbClr val="C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15520</a:t>
                      </a:r>
                      <a:endParaRPr lang="fr-FR" sz="1800" dirty="0" smtClean="0">
                        <a:solidFill>
                          <a:srgbClr val="C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1861</a:t>
                      </a:r>
                      <a:endParaRPr lang="fr-FR" sz="1800" dirty="0" smtClean="0">
                        <a:solidFill>
                          <a:srgbClr val="C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Pertes de licenciés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123728" y="2204864"/>
          <a:ext cx="6264696" cy="3960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3672408"/>
              </a:tblGrid>
              <a:tr h="636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latin typeface="+mj-lt"/>
                          <a:ea typeface="Times New Roman"/>
                          <a:cs typeface="Times New Roman"/>
                        </a:rPr>
                        <a:t>Perte de licenciés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latin typeface="+mj-lt"/>
                          <a:ea typeface="Times New Roman"/>
                          <a:cs typeface="Times New Roman"/>
                        </a:rPr>
                        <a:t>(toute population confondue)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5796E"/>
                    </a:solidFill>
                  </a:tcPr>
                </a:tc>
              </a:tr>
              <a:tr h="535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2004/2005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2499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5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2005/2006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2239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5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2006/2007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2430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5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2007/2008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2293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5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2008/2009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rgbClr val="05796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2958</a:t>
                      </a:r>
                      <a:endParaRPr lang="fr-FR" sz="1800" dirty="0">
                        <a:solidFill>
                          <a:srgbClr val="05796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2009/2010</a:t>
                      </a:r>
                      <a:endParaRPr lang="fr-FR" sz="1800" dirty="0" smtClean="0">
                        <a:solidFill>
                          <a:srgbClr val="C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1925</a:t>
                      </a:r>
                      <a:endParaRPr lang="fr-FR" sz="1800" dirty="0" smtClean="0">
                        <a:solidFill>
                          <a:srgbClr val="C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licenciés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 bwMode="auto">
          <a:xfrm>
            <a:off x="1979712" y="2492896"/>
            <a:ext cx="64008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Sondage réalisé auprès de 500</a:t>
            </a:r>
          </a:p>
          <a:p>
            <a:pPr marL="342900" marR="0" lvl="0" indent="-342900" algn="ctr" defTabSz="914400" rtl="0" eaLnBrk="0" fontAlgn="base" latinLnBrk="0" hangingPunct="0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licenciés 2007/2008 et 2008/2009</a:t>
            </a:r>
          </a:p>
          <a:p>
            <a:pPr marL="342900" marR="0" lvl="0" indent="-342900" algn="ctr" defTabSz="914400" rtl="0" eaLnBrk="0" fontAlgn="base" latinLnBrk="0" hangingPunct="0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n’ayant pas renouvelé leur licence</a:t>
            </a: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licenciés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8"/>
            <a:ext cx="6911976" cy="1223714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Comment avez-vous trouvé l’accueil dans votre club ?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692275" y="3141663"/>
            <a:ext cx="6911975" cy="2428892"/>
          </a:xfrm>
        </p:spPr>
        <p:txBody>
          <a:bodyPr>
            <a:noAutofit/>
          </a:bodyPr>
          <a:lstStyle/>
          <a:p>
            <a:pPr>
              <a:buFont typeface="Wingdings 2" pitchFamily="18" charset="2"/>
              <a:buChar char="§"/>
            </a:pPr>
            <a:r>
              <a:rPr lang="fr-FR" sz="2400" dirty="0" smtClean="0"/>
              <a:t> Bon/très bon			  	     92 %</a:t>
            </a:r>
          </a:p>
          <a:p>
            <a:pPr>
              <a:buFont typeface="Wingdings 2" pitchFamily="18" charset="2"/>
              <a:buChar char="§"/>
            </a:pPr>
            <a:r>
              <a:rPr lang="fr-FR" sz="2400" dirty="0" smtClean="0"/>
              <a:t> Moyen					       7 %</a:t>
            </a:r>
          </a:p>
          <a:p>
            <a:pPr>
              <a:buFont typeface="Wingdings 2" pitchFamily="18" charset="2"/>
              <a:buChar char="§"/>
            </a:pPr>
            <a:r>
              <a:rPr lang="fr-FR" sz="2400" dirty="0" smtClean="0"/>
              <a:t> Décevant				       1 %</a:t>
            </a:r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dvAuto="50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licenciés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8"/>
            <a:ext cx="6911976" cy="1223962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quelle fréquence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participez-vous aux séances ?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1692275" y="3141663"/>
            <a:ext cx="6911975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§"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Plusieurs fois par semaine		       8 %</a:t>
            </a:r>
          </a:p>
          <a:p>
            <a:pPr marL="342900" marR="0" lvl="0" indent="-342900" algn="l" defTabSz="914400" rtl="0" eaLnBrk="0" fontAlgn="base" latinLnBrk="0" hangingPunct="0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§"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Une fois par semaine			     55 %</a:t>
            </a:r>
          </a:p>
          <a:p>
            <a:pPr marL="342900" marR="0" lvl="0" indent="-342900" algn="l" defTabSz="914400" rtl="0" eaLnBrk="0" fontAlgn="base" latinLnBrk="0" hangingPunct="0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§"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Une fois tous les 15 jours		     34 %</a:t>
            </a:r>
          </a:p>
          <a:p>
            <a:pPr marL="342900" marR="0" lvl="0" indent="-342900" algn="l" defTabSz="914400" rtl="0" eaLnBrk="0" fontAlgn="base" latinLnBrk="0" hangingPunct="0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§"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Une fois par mois			       3 %</a:t>
            </a: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dvAuto="50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licenciés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8"/>
            <a:ext cx="6911976" cy="1223962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Pour quelles raisons avez-vous rejoint un club de scrabble ?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692275" y="3141663"/>
            <a:ext cx="6911976" cy="2732884"/>
          </a:xfrm>
        </p:spPr>
        <p:txBody>
          <a:bodyPr/>
          <a:lstStyle/>
          <a:p>
            <a:pPr>
              <a:buFont typeface="Wingdings 2" pitchFamily="18" charset="2"/>
              <a:buChar char="§"/>
            </a:pPr>
            <a:r>
              <a:rPr lang="fr-FR" sz="2400" dirty="0" smtClean="0"/>
              <a:t> Le plaisir de jouer au scrabble	     95 %</a:t>
            </a:r>
          </a:p>
          <a:p>
            <a:pPr>
              <a:buFont typeface="Wingdings 2" pitchFamily="18" charset="2"/>
              <a:buChar char="§"/>
            </a:pPr>
            <a:r>
              <a:rPr lang="fr-FR" sz="2400" dirty="0" smtClean="0"/>
              <a:t> La convivialité				     86 %</a:t>
            </a:r>
          </a:p>
          <a:p>
            <a:pPr>
              <a:buFont typeface="Wingdings 2" pitchFamily="18" charset="2"/>
              <a:buChar char="§"/>
            </a:pPr>
            <a:r>
              <a:rPr lang="fr-FR" sz="2400" dirty="0" smtClean="0"/>
              <a:t> La compétition	 			     10 %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dvAuto="50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licenciés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8"/>
            <a:ext cx="6911976" cy="1223962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Vous accommodiez-vous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du vocabulaire ?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1692275" y="3141663"/>
            <a:ext cx="6911976" cy="2880360"/>
          </a:xfrm>
        </p:spPr>
        <p:txBody>
          <a:bodyPr/>
          <a:lstStyle/>
          <a:p>
            <a:pPr>
              <a:buFont typeface="Wingdings 2" pitchFamily="18" charset="2"/>
              <a:buChar char="§"/>
            </a:pPr>
            <a:r>
              <a:rPr lang="fr-FR" sz="2400" dirty="0" smtClean="0"/>
              <a:t> Pas du tout				       5 %</a:t>
            </a:r>
          </a:p>
          <a:p>
            <a:pPr>
              <a:buFont typeface="Wingdings 2" pitchFamily="18" charset="2"/>
              <a:buChar char="§"/>
            </a:pPr>
            <a:r>
              <a:rPr lang="fr-FR" sz="2400" dirty="0" smtClean="0"/>
              <a:t> Pas toujours				     10 %</a:t>
            </a:r>
          </a:p>
          <a:p>
            <a:pPr>
              <a:buFont typeface="Wingdings 2" pitchFamily="18" charset="2"/>
              <a:buChar char="§"/>
            </a:pPr>
            <a:r>
              <a:rPr lang="fr-FR" sz="2400" dirty="0" smtClean="0"/>
              <a:t> Oui					     85 %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dvAuto="50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licenciés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8"/>
            <a:ext cx="6911976" cy="1223962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Abandons par découragement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0" dirty="0" smtClean="0"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175 sur 500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141663"/>
            <a:ext cx="6911976" cy="3645024"/>
          </a:xfrm>
        </p:spPr>
        <p:txBody>
          <a:bodyPr/>
          <a:lstStyle/>
          <a:p>
            <a:pPr>
              <a:lnSpc>
                <a:spcPct val="100000"/>
              </a:lnSpc>
              <a:buFont typeface="Wingdings 2" pitchFamily="18" charset="2"/>
              <a:buChar char="§"/>
            </a:pPr>
            <a:r>
              <a:rPr lang="fr-FR" sz="2400" dirty="0" smtClean="0"/>
              <a:t> Trop de compétitions dans le club	     34 %</a:t>
            </a:r>
          </a:p>
          <a:p>
            <a:pPr>
              <a:lnSpc>
                <a:spcPct val="100000"/>
              </a:lnSpc>
              <a:buFont typeface="Wingdings 2" pitchFamily="18" charset="2"/>
              <a:buChar char="§"/>
            </a:pPr>
            <a:r>
              <a:rPr lang="fr-FR" sz="2400" dirty="0" smtClean="0"/>
              <a:t> Niveau de jeu trop élevé		     17 %</a:t>
            </a:r>
          </a:p>
          <a:p>
            <a:pPr>
              <a:lnSpc>
                <a:spcPct val="100000"/>
              </a:lnSpc>
              <a:buFont typeface="Wingdings 2" pitchFamily="18" charset="2"/>
              <a:buChar char="§"/>
            </a:pPr>
            <a:r>
              <a:rPr lang="fr-FR" sz="2400" dirty="0" smtClean="0"/>
              <a:t> Ambiance/Convivialité		     13 %</a:t>
            </a:r>
          </a:p>
          <a:p>
            <a:pPr>
              <a:lnSpc>
                <a:spcPct val="100000"/>
              </a:lnSpc>
              <a:buFont typeface="Wingdings 2" pitchFamily="18" charset="2"/>
              <a:buChar char="§"/>
            </a:pPr>
            <a:r>
              <a:rPr lang="fr-FR" sz="2400" dirty="0" smtClean="0"/>
              <a:t> Manque de passion			     11 %</a:t>
            </a:r>
          </a:p>
          <a:p>
            <a:pPr>
              <a:lnSpc>
                <a:spcPct val="100000"/>
              </a:lnSpc>
              <a:buFont typeface="Wingdings 2" pitchFamily="18" charset="2"/>
              <a:buChar char="§"/>
            </a:pPr>
            <a:r>
              <a:rPr lang="fr-FR" sz="2400" dirty="0" smtClean="0"/>
              <a:t> Trop stressant				       8 %</a:t>
            </a:r>
          </a:p>
          <a:p>
            <a:pPr>
              <a:lnSpc>
                <a:spcPct val="100000"/>
              </a:lnSpc>
              <a:buFont typeface="Wingdings 2" pitchFamily="18" charset="2"/>
              <a:buChar char="§"/>
            </a:pPr>
            <a:r>
              <a:rPr lang="fr-FR" sz="2400" dirty="0" smtClean="0"/>
              <a:t> N’aiment pas le duplicate		       8 %</a:t>
            </a:r>
          </a:p>
          <a:p>
            <a:pPr>
              <a:lnSpc>
                <a:spcPct val="100000"/>
              </a:lnSpc>
              <a:buFont typeface="Wingdings 2" pitchFamily="18" charset="2"/>
              <a:buChar char="§"/>
            </a:pPr>
            <a:r>
              <a:rPr lang="fr-FR" sz="2400" dirty="0" smtClean="0"/>
              <a:t> Vocabulaire				       6 %</a:t>
            </a:r>
          </a:p>
          <a:p>
            <a:pPr>
              <a:lnSpc>
                <a:spcPct val="100000"/>
              </a:lnSpc>
              <a:buFont typeface="Wingdings 2" pitchFamily="18" charset="2"/>
              <a:buChar char="§"/>
            </a:pPr>
            <a:r>
              <a:rPr lang="fr-FR" sz="2400" dirty="0" smtClean="0"/>
              <a:t> Licence trop chère			       3 %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licenciés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8"/>
            <a:ext cx="6911976" cy="1223962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Autres formes d’abandons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0" dirty="0" smtClean="0"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237 sur 500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141663"/>
            <a:ext cx="6911976" cy="3645024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Indisponibilité (travail, famille)	     34 %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Autres activités	 			     32 %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Club trop éloigné,  déménagement  21 %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Horaires				                13 %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10"/>
          <p:cNvSpPr txBox="1">
            <a:spLocks/>
          </p:cNvSpPr>
          <p:nvPr/>
        </p:nvSpPr>
        <p:spPr bwMode="auto">
          <a:xfrm>
            <a:off x="1692274" y="1773238"/>
            <a:ext cx="7128198" cy="453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D.N.S.J.S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D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irection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N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ationale du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S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crabble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J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eunes et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S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colaires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fr-FR" sz="2000" kern="0" dirty="0" smtClean="0">
              <a:solidFill>
                <a:srgbClr val="05796E"/>
              </a:solidFill>
              <a:latin typeface="+mj-lt"/>
              <a:cs typeface="+mn-cs"/>
            </a:endParaRPr>
          </a:p>
          <a:p>
            <a:pPr algn="ctr">
              <a:lnSpc>
                <a:spcPct val="200000"/>
              </a:lnSpc>
              <a:buNone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Présentation : </a:t>
            </a:r>
            <a:r>
              <a:rPr lang="fr-FR" sz="2800" dirty="0" err="1" smtClean="0">
                <a:solidFill>
                  <a:srgbClr val="05796E"/>
                </a:solidFill>
                <a:latin typeface="+mj-lt"/>
              </a:rPr>
              <a:t>Manuella</a:t>
            </a: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 GRIMAL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licenciés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8"/>
            <a:ext cx="6911976" cy="1223962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 licenciés</a:t>
            </a:r>
            <a:r>
              <a:rPr kumimoji="0" lang="fr-FR" sz="32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continuant leur activité scrabble : 102 sur 500</a:t>
            </a:r>
            <a:endParaRPr kumimoji="0" lang="fr-FR" sz="3200" b="1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141663"/>
            <a:ext cx="6911976" cy="3645024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Dans les clubs </a:t>
            </a:r>
            <a:r>
              <a:rPr lang="fr-FR" sz="2400" dirty="0" err="1" smtClean="0"/>
              <a:t>FFSc</a:t>
            </a:r>
            <a:r>
              <a:rPr lang="fr-FR" sz="2400" dirty="0" smtClean="0"/>
              <a:t>			     50 %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Dans les clubs non affiliés		     35 %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Sur internet				     15 %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clubs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 bwMode="auto">
          <a:xfrm>
            <a:off x="1979712" y="2492896"/>
            <a:ext cx="64008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Sondage réalisé auprès des clubs</a:t>
            </a:r>
          </a:p>
          <a:p>
            <a:pPr marL="342900" marR="0" lvl="0" indent="-342900" algn="ctr" defTabSz="914400" rtl="0" eaLnBrk="0" fontAlgn="base" latinLnBrk="0" hangingPunct="0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fr-FR" sz="2800" kern="0" dirty="0" smtClean="0">
                <a:solidFill>
                  <a:srgbClr val="05796E"/>
                </a:solidFill>
                <a:latin typeface="+mj-lt"/>
                <a:cs typeface="+mn-cs"/>
              </a:rPr>
              <a:t>227 clubs ont répondu à cette enquête</a:t>
            </a: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clubs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7"/>
            <a:ext cx="6911976" cy="1368425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Ces 227 clubs ont recruté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796 nouveaux joueurs,</a:t>
            </a:r>
            <a:r>
              <a:rPr kumimoji="0" lang="fr-FR" sz="32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soit 3,5 nouveaux par club</a:t>
            </a:r>
            <a:endParaRPr kumimoji="0" lang="fr-FR" sz="3200" b="1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428999"/>
            <a:ext cx="6911976" cy="2808313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Cooptation (277)			     35 %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Porte ouverte (204) 			     26 %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Autres moyens (315)			     39 %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clubs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7"/>
            <a:ext cx="6911976" cy="1368425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Votre club organise</a:t>
            </a:r>
            <a:r>
              <a:rPr kumimoji="0" lang="fr-FR" sz="32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t-il</a:t>
            </a:r>
            <a:r>
              <a:rPr kumimoji="0" lang="fr-FR" sz="32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des séances spécifiques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adressées aux nouveaux joueurs ?</a:t>
            </a:r>
            <a:endParaRPr kumimoji="0" lang="fr-FR" sz="3200" b="1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428999"/>
            <a:ext cx="6911976" cy="2808313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Oui (86)					     38 %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Non (138) 				     61 %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Sans réponse (3)			       1 %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clubs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7"/>
            <a:ext cx="6911976" cy="1368425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Faites-vous des</a:t>
            </a:r>
            <a:endParaRPr kumimoji="0" lang="fr-FR" sz="3000" b="1" i="0" u="none" strike="noStrike" kern="0" cap="none" spc="0" normalizeH="0" noProof="0" dirty="0" smtClean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 kern="0" dirty="0" smtClean="0"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</a:t>
            </a:r>
            <a:r>
              <a:rPr kumimoji="0" lang="fr-FR" sz="3000" b="1" i="0" u="none" strike="noStrike" kern="0" cap="none" spc="0" normalizeH="0" noProof="0" dirty="0" err="1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arties</a:t>
            </a: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commentées ?</a:t>
            </a: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428999"/>
            <a:ext cx="6911976" cy="2808313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Oui (127)					     56 %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Non (97) 					     43 %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Sans réponse (3)			       1 %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clubs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7"/>
            <a:ext cx="6911976" cy="1368425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Faites-vous des</a:t>
            </a:r>
            <a:endParaRPr kumimoji="0" lang="fr-FR" sz="3000" b="1" i="0" u="none" strike="noStrike" kern="0" cap="none" spc="0" normalizeH="0" noProof="0" dirty="0" smtClean="0">
              <a:ln>
                <a:noFill/>
              </a:ln>
              <a:solidFill>
                <a:srgbClr val="05796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 kern="0" dirty="0" smtClean="0"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</a:t>
            </a:r>
            <a:r>
              <a:rPr kumimoji="0" lang="fr-FR" sz="3000" b="1" i="0" u="none" strike="noStrike" kern="0" cap="none" spc="0" normalizeH="0" noProof="0" dirty="0" err="1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arties</a:t>
            </a: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à vocabulaire courant ?</a:t>
            </a: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428999"/>
            <a:ext cx="6911976" cy="2808313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Oui (121)					     54 %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Non (103) 				     45 %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Sans réponse (3)			       1 %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clubs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7"/>
            <a:ext cx="6911976" cy="1368425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 challenge des N7 vous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semble t-il</a:t>
            </a: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approprié et motivant pour fidéliser les nouveaux joueurs ?</a:t>
            </a: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428999"/>
            <a:ext cx="6911976" cy="2808313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Oui (113)					     50 %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Non (65) 					     29 %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Sans réponse (49)			     21 %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clubs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7"/>
            <a:ext cx="6911976" cy="1368425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Que pensez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vous de l’idée qui consisterait à organiser des challenges bien distincts pour les séries 4, 5 et 6 ?</a:t>
            </a: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428999"/>
            <a:ext cx="6911976" cy="2808313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Très bonne idée(144)			     63 %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Mauvaise idée (44)			     18 %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Sans avis (44)				     19 %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clubs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7"/>
            <a:ext cx="6911976" cy="1368425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Faudrait-il,</a:t>
            </a: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à votre avis </a:t>
            </a:r>
            <a:r>
              <a:rPr kumimoji="0" 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promouvoir davantage le championnat de France des 5, 6 et 7 et organiser pour la circonstance un championnat plus spécifique et médiatisé que celui de Vichy </a:t>
            </a: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428999"/>
            <a:ext cx="6911976" cy="2808313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Oui (137)					     60 %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Non (59) 					     26 %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Sans avis (31)				     14 %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Sondage clubs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692275" y="1773237"/>
            <a:ext cx="6911976" cy="1368425"/>
          </a:xfrm>
          <a:prstGeom prst="rect">
            <a:avLst/>
          </a:prstGeom>
          <a:solidFill>
            <a:srgbClr val="EFDE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 championnat</a:t>
            </a: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pourrait-il se jouer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en simultané dans tous les clubs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qui le souhaitent ou faut-il conserver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 formule « liv</a:t>
            </a:r>
            <a:r>
              <a:rPr lang="fr-FR" sz="3000" b="1" kern="0" noProof="0" dirty="0" smtClean="0"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 » </a:t>
            </a:r>
            <a:r>
              <a:rPr kumimoji="0" lang="fr-FR" sz="3000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1187624" y="2636912"/>
            <a:ext cx="5046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92275" y="3428999"/>
            <a:ext cx="6911976" cy="2808313"/>
          </a:xfrm>
        </p:spPr>
        <p:txBody>
          <a:bodyPr/>
          <a:lstStyle/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En simultané (135)			     59 %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En « Live » (59) 				     26 %</a:t>
            </a:r>
          </a:p>
          <a:p>
            <a:pPr>
              <a:lnSpc>
                <a:spcPct val="150000"/>
              </a:lnSpc>
              <a:buFont typeface="Wingdings 2" pitchFamily="18" charset="2"/>
              <a:buChar char="§"/>
            </a:pPr>
            <a:r>
              <a:rPr lang="fr-FR" sz="2400" dirty="0" smtClean="0"/>
              <a:t> Sans avis (33)				     15 %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dvAuto="5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chiffres</a:t>
            </a:r>
            <a:endParaRPr lang="fr-FR" dirty="0"/>
          </a:p>
        </p:txBody>
      </p:sp>
      <p:graphicFrame>
        <p:nvGraphicFramePr>
          <p:cNvPr id="3" name="Group 62"/>
          <p:cNvGraphicFramePr>
            <a:graphicFrameLocks noGrp="1"/>
          </p:cNvGraphicFramePr>
          <p:nvPr/>
        </p:nvGraphicFramePr>
        <p:xfrm>
          <a:off x="1692275" y="2214554"/>
          <a:ext cx="6951692" cy="2428892"/>
        </p:xfrm>
        <a:graphic>
          <a:graphicData uri="http://schemas.openxmlformats.org/drawingml/2006/table">
            <a:tbl>
              <a:tblPr/>
              <a:tblGrid>
                <a:gridCol w="2665412"/>
                <a:gridCol w="1428760"/>
                <a:gridCol w="1428760"/>
                <a:gridCol w="1428760"/>
              </a:tblGrid>
              <a:tr h="607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5796E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2008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2009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2010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Clubs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235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184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5796E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201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5796E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Licences -18 ans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830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810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3657*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Licences Espoirs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135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115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122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692275" y="5000636"/>
            <a:ext cx="3302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* dont 3004 poussins gratuits</a:t>
            </a:r>
            <a:endParaRPr lang="fr-FR" dirty="0">
              <a:solidFill>
                <a:srgbClr val="05796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Animations VVF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 bwMode="auto">
          <a:xfrm>
            <a:off x="1979712" y="2492896"/>
            <a:ext cx="64008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Animation juillet et août</a:t>
            </a:r>
          </a:p>
          <a:p>
            <a:pPr marL="342900" marR="0" lvl="0" indent="-342900" algn="ctr" defTabSz="914400" rtl="0" eaLnBrk="0" fontAlgn="base" latinLnBrk="0" hangingPunct="0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fr-FR" sz="2800" kern="0" dirty="0" smtClean="0">
                <a:solidFill>
                  <a:srgbClr val="05796E"/>
                </a:solidFill>
                <a:latin typeface="+mj-lt"/>
                <a:cs typeface="+mn-cs"/>
              </a:rPr>
              <a:t>dans les villages VVF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Animations VVF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 bwMode="auto">
          <a:xfrm>
            <a:off x="1692275" y="2132856"/>
            <a:ext cx="6911975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42900" lvl="0" indent="-342900" eaLnBrk="0" hangingPunct="0">
              <a:lnSpc>
                <a:spcPct val="200000"/>
              </a:lnSpc>
              <a:spcBef>
                <a:spcPct val="20000"/>
              </a:spcBef>
              <a:buFont typeface="Wingdings 2" pitchFamily="18" charset="2"/>
              <a:buChar char="§"/>
              <a:defRPr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 12 villages</a:t>
            </a:r>
          </a:p>
          <a:p>
            <a:pPr marL="342900" lvl="0" indent="-342900" eaLnBrk="0" hangingPunct="0">
              <a:lnSpc>
                <a:spcPct val="200000"/>
              </a:lnSpc>
              <a:spcBef>
                <a:spcPct val="20000"/>
              </a:spcBef>
              <a:buFont typeface="Wingdings 2" pitchFamily="18" charset="2"/>
              <a:buChar char="§"/>
              <a:defRPr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 21 semaines d’animation</a:t>
            </a:r>
          </a:p>
          <a:p>
            <a:pPr marL="342900" lvl="0" indent="-342900" eaLnBrk="0" hangingPunct="0">
              <a:lnSpc>
                <a:spcPct val="200000"/>
              </a:lnSpc>
              <a:spcBef>
                <a:spcPct val="20000"/>
              </a:spcBef>
              <a:buFont typeface="Wingdings 2" pitchFamily="18" charset="2"/>
              <a:buChar char="§"/>
              <a:defRPr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 21 animateurs</a:t>
            </a:r>
          </a:p>
          <a:p>
            <a:pPr marL="342900" lvl="0" indent="-342900" eaLnBrk="0" hangingPunct="0">
              <a:lnSpc>
                <a:spcPct val="200000"/>
              </a:lnSpc>
              <a:spcBef>
                <a:spcPct val="20000"/>
              </a:spcBef>
              <a:buFont typeface="Wingdings 2" pitchFamily="18" charset="2"/>
              <a:buChar char="§"/>
              <a:defRPr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 Plus de 250 participants</a:t>
            </a:r>
          </a:p>
          <a:p>
            <a:pPr marL="342900" lvl="0" indent="-342900" eaLnBrk="0" hangingPunct="0">
              <a:lnSpc>
                <a:spcPct val="200000"/>
              </a:lnSpc>
              <a:spcBef>
                <a:spcPct val="20000"/>
              </a:spcBef>
              <a:buFont typeface="Wingdings 2" pitchFamily="18" charset="2"/>
              <a:buChar char="§"/>
              <a:defRPr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 195 participants au challenge de fin de semaine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10">
            <a:hlinkClick r:id="rId3" action="ppaction://hlinkpres?slideindex=1&amp;slidetitle=Sommaire"/>
          </p:cNvPr>
          <p:cNvSpPr txBox="1">
            <a:spLocks/>
          </p:cNvSpPr>
          <p:nvPr/>
        </p:nvSpPr>
        <p:spPr bwMode="auto">
          <a:xfrm>
            <a:off x="1692275" y="1773238"/>
            <a:ext cx="6911976" cy="453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fr-FR" sz="4400" kern="0" dirty="0" smtClean="0">
                <a:solidFill>
                  <a:srgbClr val="05796E"/>
                </a:solidFill>
                <a:latin typeface="+mj-lt"/>
                <a:cs typeface="+mn-cs"/>
              </a:rPr>
              <a:t>C.R.A.O</a:t>
            </a:r>
            <a:r>
              <a:rPr kumimoji="0" lang="fr-FR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pPr marL="342900" lvl="0" indent="-342900" algn="ctr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C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ommission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R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èglement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A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rbitrage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O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rganisation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fr-FR" sz="2000" kern="0" dirty="0" smtClean="0">
              <a:solidFill>
                <a:srgbClr val="05796E"/>
              </a:solidFill>
              <a:latin typeface="+mj-lt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10">
            <a:hlinkClick r:id="rId3" action="ppaction://hlinkpres?slideindex=1&amp;slidetitle=Sommaire"/>
          </p:cNvPr>
          <p:cNvSpPr txBox="1">
            <a:spLocks/>
          </p:cNvSpPr>
          <p:nvPr/>
        </p:nvSpPr>
        <p:spPr bwMode="auto">
          <a:xfrm>
            <a:off x="1692275" y="1773238"/>
            <a:ext cx="6911976" cy="453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fr-FR" sz="4400" kern="0" dirty="0" smtClean="0">
                <a:solidFill>
                  <a:srgbClr val="05796E"/>
                </a:solidFill>
                <a:latin typeface="+mj-lt"/>
                <a:cs typeface="+mn-cs"/>
              </a:rPr>
              <a:t>C.C.T.H.C</a:t>
            </a:r>
            <a:r>
              <a:rPr kumimoji="0" lang="fr-FR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pPr marL="342900" lvl="0" indent="-342900" algn="ctr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C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ommission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C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lassement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T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ournois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H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aute </a:t>
            </a:r>
            <a:r>
              <a:rPr lang="fr-FR" sz="2000" b="1" kern="0" dirty="0" smtClean="0">
                <a:solidFill>
                  <a:srgbClr val="05796E"/>
                </a:solidFill>
                <a:latin typeface="+mj-lt"/>
                <a:cs typeface="+mn-cs"/>
              </a:rPr>
              <a:t>C</a:t>
            </a:r>
            <a:r>
              <a:rPr lang="fr-FR" sz="2000" kern="0" dirty="0" smtClean="0">
                <a:solidFill>
                  <a:srgbClr val="05796E"/>
                </a:solidFill>
                <a:latin typeface="+mj-lt"/>
                <a:cs typeface="+mn-cs"/>
              </a:rPr>
              <a:t>ompétition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fr-FR" sz="2000" kern="0" dirty="0" smtClean="0">
              <a:solidFill>
                <a:srgbClr val="05796E"/>
              </a:solidFill>
              <a:latin typeface="+mj-lt"/>
              <a:cs typeface="+mn-cs"/>
            </a:endParaRPr>
          </a:p>
          <a:p>
            <a:pPr algn="ctr">
              <a:lnSpc>
                <a:spcPct val="200000"/>
              </a:lnSpc>
              <a:buNone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Présentation : Daniel FORT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Règlements des compétitions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476374" y="1773238"/>
            <a:ext cx="766762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 Aménagement de règlement de quelques compétitions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1600" dirty="0" smtClean="0">
                <a:solidFill>
                  <a:srgbClr val="05796E"/>
                </a:solidFill>
                <a:latin typeface="+mj-lt"/>
              </a:rPr>
              <a:t> Finale du Championnat de France Individuel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1600" dirty="0" smtClean="0">
                <a:solidFill>
                  <a:srgbClr val="05796E"/>
                </a:solidFill>
                <a:latin typeface="+mj-lt"/>
              </a:rPr>
              <a:t> Finale du Championnat de France 5, 6, 7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1600" dirty="0" smtClean="0">
                <a:solidFill>
                  <a:srgbClr val="05796E"/>
                </a:solidFill>
                <a:latin typeface="+mj-lt"/>
              </a:rPr>
              <a:t> Championnat de France par Paire</a:t>
            </a:r>
          </a:p>
          <a:p>
            <a:pPr lvl="1">
              <a:spcAft>
                <a:spcPts val="1800"/>
              </a:spcAft>
              <a:buFont typeface="Wingdings" pitchFamily="2" charset="2"/>
              <a:buChar char="§"/>
            </a:pPr>
            <a:r>
              <a:rPr lang="fr-FR" sz="1600" dirty="0" smtClean="0">
                <a:solidFill>
                  <a:srgbClr val="05796E"/>
                </a:solidFill>
                <a:latin typeface="+mj-lt"/>
              </a:rPr>
              <a:t> Départage des ex aequo pour les titres de « Champion de France »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</a:rPr>
              <a:t> </a:t>
            </a: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Création d’une division 7 aux Interclubs</a:t>
            </a:r>
            <a:endParaRPr lang="fr-FR" sz="1600" dirty="0" smtClean="0">
              <a:solidFill>
                <a:srgbClr val="05796E"/>
              </a:solidFill>
              <a:latin typeface="+mj-lt"/>
            </a:endParaRP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 </a:t>
            </a: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Aménagement de la Qualification 2 Vermeil en Simultané National Vermeils-Diamants (avec challenge Interclubs)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 Mise en place des Semaines Fédérales avec libre choix de leur composition entre Simultanés en 1 partie (ex SDF) et/ou en 2 parties (TSAP)</a:t>
            </a:r>
            <a:endParaRPr lang="fr-FR" sz="1600" dirty="0" smtClean="0">
              <a:solidFill>
                <a:srgbClr val="05796E"/>
              </a:solidFill>
              <a:latin typeface="+mj-lt"/>
            </a:endParaRPr>
          </a:p>
          <a:p>
            <a:pPr lvl="1">
              <a:spcAft>
                <a:spcPts val="300"/>
              </a:spcAft>
              <a:buFont typeface="Wingdings" pitchFamily="2" charset="2"/>
              <a:buChar char="§"/>
            </a:pPr>
            <a:endParaRPr lang="fr-FR" sz="1600" dirty="0" smtClean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Classement (inter)national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476374" y="1773238"/>
            <a:ext cx="766762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 Modification des quotas de joueurs par paliers dans le classement national au 01/09/2010</a:t>
            </a:r>
            <a:endParaRPr lang="fr-FR" sz="1600" dirty="0" smtClean="0">
              <a:solidFill>
                <a:srgbClr val="05796E"/>
              </a:solidFill>
              <a:latin typeface="+mj-lt"/>
            </a:endParaRPr>
          </a:p>
          <a:p>
            <a:pPr>
              <a:spcAft>
                <a:spcPts val="2400"/>
              </a:spcAft>
              <a:buFont typeface="Wingdings" pitchFamily="2" charset="2"/>
              <a:buChar char="Ø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 </a:t>
            </a: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Mise en place de mesures transitoires d’attribution des PP sur la saison 2009-2010, désormais remplacées par le système de classement au pourcentage à compte du 01/09/2010</a:t>
            </a:r>
          </a:p>
          <a:p>
            <a:pPr>
              <a:spcAft>
                <a:spcPts val="2400"/>
              </a:spcAft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 Participation à la mise en œuvre du nouveau système de classement international.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endParaRPr lang="fr-FR" sz="2000" dirty="0" smtClean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Rapport d’activités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692274" y="1773238"/>
            <a:ext cx="6911976" cy="43529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Rectangle 6">
            <a:hlinkClick r:id="rId3" action="ppaction://hlinkpres?slideindex=2&amp;slidetitle=Sommaire"/>
          </p:cNvPr>
          <p:cNvSpPr/>
          <p:nvPr/>
        </p:nvSpPr>
        <p:spPr>
          <a:xfrm>
            <a:off x="1692275" y="1412875"/>
            <a:ext cx="6911975" cy="5256485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Fin…</a:t>
            </a:r>
            <a:endParaRPr lang="fr-FR" sz="2000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10">
            <a:hlinkClick r:id="rId3" action="ppaction://hlinkpres?slideindex=1&amp;slidetitle=Sommaire"/>
          </p:cNvPr>
          <p:cNvSpPr txBox="1">
            <a:spLocks/>
          </p:cNvSpPr>
          <p:nvPr/>
        </p:nvSpPr>
        <p:spPr bwMode="auto">
          <a:xfrm>
            <a:off x="1692275" y="1773238"/>
            <a:ext cx="6911976" cy="453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fr-FR" sz="4400" kern="0" dirty="0" smtClean="0">
                <a:solidFill>
                  <a:srgbClr val="05796E"/>
                </a:solidFill>
                <a:latin typeface="+mj-lt"/>
                <a:cs typeface="+mn-cs"/>
              </a:rPr>
              <a:t>BILAN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fr-FR" sz="4400" kern="0" dirty="0" smtClean="0">
                <a:solidFill>
                  <a:srgbClr val="05796E"/>
                </a:solidFill>
                <a:latin typeface="+mj-lt"/>
                <a:cs typeface="+mn-cs"/>
              </a:rPr>
              <a:t>C.D.M. MONTPELLIER</a:t>
            </a:r>
            <a:endParaRPr kumimoji="0" lang="fr-FR" sz="44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fr-FR" sz="2000" kern="0" dirty="0" smtClean="0">
              <a:solidFill>
                <a:srgbClr val="05796E"/>
              </a:solidFill>
              <a:latin typeface="+mj-lt"/>
              <a:cs typeface="+mn-cs"/>
            </a:endParaRPr>
          </a:p>
          <a:p>
            <a:pPr algn="ctr">
              <a:lnSpc>
                <a:spcPct val="200000"/>
              </a:lnSpc>
              <a:buNone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Présentation : Hervé BOHBOT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mondiale des jeunes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692275" y="2428868"/>
          <a:ext cx="6737377" cy="3071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725"/>
                <a:gridCol w="1928826"/>
                <a:gridCol w="1928826"/>
              </a:tblGrid>
              <a:tr h="7281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 12 coups</a:t>
                      </a:r>
                    </a:p>
                    <a:p>
                      <a:pPr algn="ctr"/>
                      <a:r>
                        <a:rPr lang="fr-FR" baseline="0" dirty="0" smtClean="0"/>
                        <a:t>879 joueurs</a:t>
                      </a:r>
                      <a:endParaRPr lang="fr-FR" dirty="0"/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 entière</a:t>
                      </a:r>
                    </a:p>
                    <a:p>
                      <a:pPr algn="ctr"/>
                      <a:r>
                        <a:rPr lang="fr-FR" dirty="0" smtClean="0"/>
                        <a:t>204 joueurs</a:t>
                      </a:r>
                      <a:endParaRPr lang="fr-FR" dirty="0"/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Juniors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10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16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Cadets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51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54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Benjamins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184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61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Poussins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536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63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Mini-poussins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98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10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692275" y="1773238"/>
            <a:ext cx="2347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5796E"/>
                </a:solidFill>
                <a:latin typeface="Century Gothic" pitchFamily="34" charset="0"/>
              </a:rPr>
              <a:t>Automne 2009</a:t>
            </a:r>
            <a:endParaRPr lang="fr-FR" sz="2400" b="1" dirty="0">
              <a:solidFill>
                <a:srgbClr val="05796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mondiale des jeunes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692275" y="2428868"/>
          <a:ext cx="6737377" cy="3071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725"/>
                <a:gridCol w="1928826"/>
                <a:gridCol w="1928826"/>
              </a:tblGrid>
              <a:tr h="7281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 12 coups</a:t>
                      </a:r>
                    </a:p>
                    <a:p>
                      <a:pPr algn="ctr"/>
                      <a:r>
                        <a:rPr lang="fr-FR" baseline="0" dirty="0" smtClean="0"/>
                        <a:t>1376 joueurs</a:t>
                      </a:r>
                      <a:endParaRPr lang="fr-FR" dirty="0"/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 entière</a:t>
                      </a:r>
                    </a:p>
                    <a:p>
                      <a:pPr algn="ctr"/>
                      <a:r>
                        <a:rPr lang="fr-FR" dirty="0" smtClean="0"/>
                        <a:t>178 joueurs</a:t>
                      </a:r>
                      <a:endParaRPr lang="fr-FR" dirty="0"/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Juniors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9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17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Cadets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64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46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Benjamins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267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55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Poussins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869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49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Mini-poussins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167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11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692275" y="1773238"/>
            <a:ext cx="2409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5796E"/>
                </a:solidFill>
                <a:latin typeface="Century Gothic" pitchFamily="34" charset="0"/>
              </a:rPr>
              <a:t>Printemps 2010</a:t>
            </a:r>
            <a:endParaRPr lang="fr-FR" sz="2400" b="1" dirty="0">
              <a:solidFill>
                <a:srgbClr val="05796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Brevet scolaire (France)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692275" y="2428868"/>
          <a:ext cx="6737377" cy="3071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725"/>
                <a:gridCol w="1928826"/>
                <a:gridCol w="1928826"/>
              </a:tblGrid>
              <a:tr h="7281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 12 coups</a:t>
                      </a:r>
                    </a:p>
                    <a:p>
                      <a:pPr algn="ctr"/>
                      <a:r>
                        <a:rPr lang="fr-FR" baseline="0" dirty="0" smtClean="0"/>
                        <a:t>1090 joueurs</a:t>
                      </a:r>
                      <a:endParaRPr lang="fr-FR" dirty="0"/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 entière</a:t>
                      </a:r>
                    </a:p>
                    <a:p>
                      <a:pPr algn="ctr"/>
                      <a:r>
                        <a:rPr lang="fr-FR" dirty="0" smtClean="0"/>
                        <a:t>480 joueurs</a:t>
                      </a:r>
                      <a:endParaRPr lang="fr-FR" dirty="0"/>
                    </a:p>
                  </a:txBody>
                  <a:tcPr anchor="ctr">
                    <a:solidFill>
                      <a:srgbClr val="05796E"/>
                    </a:solidFill>
                  </a:tcPr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Lycéens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13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Classes de 3</a:t>
                      </a:r>
                      <a:r>
                        <a:rPr lang="fr-FR" baseline="30000" dirty="0" smtClean="0">
                          <a:solidFill>
                            <a:srgbClr val="05796E"/>
                          </a:solidFill>
                        </a:rPr>
                        <a:t>ème</a:t>
                      </a:r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 et 4</a:t>
                      </a:r>
                      <a:r>
                        <a:rPr lang="fr-FR" baseline="30000" dirty="0" smtClean="0">
                          <a:solidFill>
                            <a:srgbClr val="05796E"/>
                          </a:solidFill>
                        </a:rPr>
                        <a:t>ème</a:t>
                      </a:r>
                      <a:endParaRPr lang="fr-FR" dirty="0" smtClean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64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41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Classes de 5</a:t>
                      </a:r>
                      <a:r>
                        <a:rPr lang="fr-FR" baseline="30000" dirty="0" smtClean="0">
                          <a:solidFill>
                            <a:srgbClr val="05796E"/>
                          </a:solidFill>
                        </a:rPr>
                        <a:t>ème</a:t>
                      </a:r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 et 6</a:t>
                      </a:r>
                      <a:r>
                        <a:rPr lang="fr-FR" baseline="30000" dirty="0" smtClean="0">
                          <a:solidFill>
                            <a:srgbClr val="05796E"/>
                          </a:solidFill>
                        </a:rPr>
                        <a:t>ème</a:t>
                      </a:r>
                      <a:endParaRPr lang="fr-FR" dirty="0" smtClean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267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69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Classes de CM1 et CM2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869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260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  <a:tr h="468739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Classes de CE1 et CE2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167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05796E"/>
                          </a:solidFill>
                        </a:rPr>
                        <a:t>97</a:t>
                      </a:r>
                      <a:endParaRPr lang="fr-FR" dirty="0">
                        <a:solidFill>
                          <a:srgbClr val="05796E"/>
                        </a:solidFill>
                      </a:endParaRPr>
                    </a:p>
                  </a:txBody>
                  <a:tcPr marR="936000" anchor="ctr"/>
                </a:tc>
              </a:tr>
            </a:tbl>
          </a:graphicData>
        </a:graphic>
      </p:graphicFrame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692275" y="5857892"/>
            <a:ext cx="69119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Century Gothic" pitchFamily="34" charset="0"/>
              </a:rPr>
              <a:t> Parties </a:t>
            </a:r>
            <a:r>
              <a:rPr lang="fr-FR" sz="2000" dirty="0">
                <a:solidFill>
                  <a:srgbClr val="05796E"/>
                </a:solidFill>
                <a:latin typeface="Century Gothic" pitchFamily="34" charset="0"/>
              </a:rPr>
              <a:t>de vocabulaire courant qui rythment l’activité scolaire dans les </a:t>
            </a:r>
            <a:r>
              <a:rPr lang="fr-FR" sz="2000" dirty="0" smtClean="0">
                <a:solidFill>
                  <a:srgbClr val="05796E"/>
                </a:solidFill>
                <a:latin typeface="Century Gothic" pitchFamily="34" charset="0"/>
              </a:rPr>
              <a:t>écoles/collèges</a:t>
            </a:r>
            <a:endParaRPr lang="fr-FR" sz="2000" dirty="0">
              <a:solidFill>
                <a:srgbClr val="05796E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Championnats de France</a:t>
            </a:r>
            <a:endParaRPr lang="fr-FR" dirty="0"/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476375" y="1773238"/>
            <a:ext cx="6911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Individuel à Châtenay-Malabry (92)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6375" y="2357430"/>
            <a:ext cx="73104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fr-FR" u="sng" dirty="0" smtClean="0">
                <a:solidFill>
                  <a:srgbClr val="05796E"/>
                </a:solidFill>
                <a:latin typeface="Century Gothic" pitchFamily="34" charset="0"/>
              </a:rPr>
              <a:t>Poussins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 (59 joueurs) : Erwan BERNARD (Auvergne)</a:t>
            </a:r>
          </a:p>
          <a:p>
            <a:pPr>
              <a:buFont typeface="Wingdings" pitchFamily="2" charset="2"/>
              <a:buNone/>
            </a:pP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fr-FR" u="sng" dirty="0" smtClean="0">
                <a:solidFill>
                  <a:srgbClr val="05796E"/>
                </a:solidFill>
                <a:latin typeface="Century Gothic" pitchFamily="34" charset="0"/>
              </a:rPr>
              <a:t>Benjamin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s (42 joueurs) : Mélodie RENIE (Lorraine)</a:t>
            </a:r>
          </a:p>
          <a:p>
            <a:pPr>
              <a:buFont typeface="Wingdings" pitchFamily="2" charset="2"/>
              <a:buNone/>
            </a:pPr>
            <a:endParaRPr lang="fr-FR" u="sng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fr-FR" u="sng" dirty="0" smtClean="0">
                <a:solidFill>
                  <a:srgbClr val="05796E"/>
                </a:solidFill>
                <a:latin typeface="Century Gothic" pitchFamily="34" charset="0"/>
              </a:rPr>
              <a:t>Cadets 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(42 joueurs) : Jean-Baptiste DREVETON(Midi-Pyrénées)</a:t>
            </a:r>
          </a:p>
          <a:p>
            <a:pPr>
              <a:buFont typeface="Wingdings" pitchFamily="2" charset="2"/>
              <a:buNone/>
            </a:pPr>
            <a:endParaRPr lang="fr-FR" u="sng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fr-FR" u="sng" dirty="0" smtClean="0">
                <a:solidFill>
                  <a:srgbClr val="05796E"/>
                </a:solidFill>
                <a:latin typeface="Century Gothic" pitchFamily="34" charset="0"/>
              </a:rPr>
              <a:t>Juniors 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(29 joueurs) : </a:t>
            </a:r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Tiphaine BOIRON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(Lyonnais)</a:t>
            </a:r>
          </a:p>
          <a:p>
            <a:pPr>
              <a:buFont typeface="Wingdings" pitchFamily="2" charset="2"/>
              <a:buNone/>
            </a:pPr>
            <a:endParaRPr lang="fr-FR" u="sng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fr-FR" u="sng" dirty="0" smtClean="0">
                <a:solidFill>
                  <a:srgbClr val="05796E"/>
                </a:solidFill>
                <a:latin typeface="Century Gothic" pitchFamily="34" charset="0"/>
              </a:rPr>
              <a:t>Concours des écoles 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: Thomas CAUDRON (Flandres)</a:t>
            </a:r>
            <a:b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</a:b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Championnats de France</a:t>
            </a:r>
            <a:endParaRPr lang="fr-FR" dirty="0"/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476375" y="1773238"/>
            <a:ext cx="6911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Paires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6375" y="2274838"/>
            <a:ext cx="69119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fr-FR" u="sng" dirty="0" smtClean="0">
                <a:solidFill>
                  <a:srgbClr val="05796E"/>
                </a:solidFill>
                <a:latin typeface="+mj-lt"/>
              </a:rPr>
              <a:t>Benjamins</a:t>
            </a:r>
            <a:r>
              <a:rPr lang="fr-FR" dirty="0" smtClean="0">
                <a:solidFill>
                  <a:srgbClr val="05796E"/>
                </a:solidFill>
                <a:latin typeface="+mj-lt"/>
              </a:rPr>
              <a:t> :  Paul RAVEL (Lyonnais) </a:t>
            </a:r>
          </a:p>
          <a:p>
            <a:pPr>
              <a:buFontTx/>
              <a:buNone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                    Simon VALENTIN (</a:t>
            </a:r>
            <a:r>
              <a:rPr lang="fr-FR" dirty="0" err="1" smtClean="0">
                <a:solidFill>
                  <a:srgbClr val="05796E"/>
                </a:solidFill>
                <a:latin typeface="+mj-lt"/>
              </a:rPr>
              <a:t>IdF</a:t>
            </a:r>
            <a:r>
              <a:rPr lang="fr-FR" dirty="0" smtClean="0">
                <a:solidFill>
                  <a:srgbClr val="05796E"/>
                </a:solidFill>
                <a:latin typeface="+mj-lt"/>
              </a:rPr>
              <a:t> Nord)</a:t>
            </a:r>
          </a:p>
          <a:p>
            <a:pPr>
              <a:buFontTx/>
              <a:buNone/>
            </a:pPr>
            <a:endParaRPr lang="fr-FR" dirty="0" smtClean="0">
              <a:solidFill>
                <a:srgbClr val="05796E"/>
              </a:solidFill>
              <a:latin typeface="+mj-lt"/>
            </a:endParaRPr>
          </a:p>
          <a:p>
            <a:pPr>
              <a:buFontTx/>
              <a:buNone/>
            </a:pPr>
            <a:r>
              <a:rPr lang="fr-FR" u="sng" dirty="0" smtClean="0">
                <a:solidFill>
                  <a:srgbClr val="05796E"/>
                </a:solidFill>
                <a:latin typeface="+mj-lt"/>
              </a:rPr>
              <a:t>Cadets</a:t>
            </a:r>
            <a:r>
              <a:rPr lang="fr-FR" dirty="0" smtClean="0">
                <a:solidFill>
                  <a:srgbClr val="05796E"/>
                </a:solidFill>
                <a:latin typeface="+mj-lt"/>
              </a:rPr>
              <a:t> : Jean-Baptiste DREVETON (Midi Pyrénées) </a:t>
            </a:r>
          </a:p>
          <a:p>
            <a:pPr>
              <a:buFontTx/>
              <a:buNone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               Amaury DUCOULOMBIER (Var Estérel)</a:t>
            </a:r>
          </a:p>
          <a:p>
            <a:pPr>
              <a:buFontTx/>
              <a:buNone/>
            </a:pPr>
            <a:endParaRPr lang="fr-FR" dirty="0" smtClean="0">
              <a:solidFill>
                <a:srgbClr val="05796E"/>
              </a:solidFill>
              <a:latin typeface="+mj-lt"/>
            </a:endParaRPr>
          </a:p>
          <a:p>
            <a:pPr>
              <a:buFontTx/>
              <a:buNone/>
            </a:pPr>
            <a:r>
              <a:rPr lang="fr-FR" u="sng" dirty="0" smtClean="0">
                <a:solidFill>
                  <a:srgbClr val="05796E"/>
                </a:solidFill>
                <a:latin typeface="+mj-lt"/>
              </a:rPr>
              <a:t>Juniors</a:t>
            </a:r>
            <a:r>
              <a:rPr lang="fr-FR" dirty="0" smtClean="0">
                <a:solidFill>
                  <a:srgbClr val="05796E"/>
                </a:solidFill>
                <a:latin typeface="+mj-lt"/>
              </a:rPr>
              <a:t> :  Simon BARBIER (Normandie)</a:t>
            </a:r>
          </a:p>
          <a:p>
            <a:pPr>
              <a:buFontTx/>
              <a:buNone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               Niels LUNDBERG (Normandie) 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476375" y="4714884"/>
            <a:ext cx="6911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fr-FR" sz="2000" b="1" dirty="0" err="1" smtClean="0">
                <a:solidFill>
                  <a:srgbClr val="05796E"/>
                </a:solidFill>
                <a:latin typeface="Century Gothic" pitchFamily="34" charset="0"/>
              </a:rPr>
              <a:t>Intercomités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6375" y="5286388"/>
            <a:ext cx="20002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Auvergne</a:t>
            </a:r>
          </a:p>
          <a:p>
            <a:pPr marL="342900" indent="-342900">
              <a:buFont typeface="+mj-lt"/>
              <a:buAutoNum type="arabicParenR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Lyonnais</a:t>
            </a:r>
          </a:p>
          <a:p>
            <a:pPr marL="342900" indent="-342900">
              <a:buFont typeface="+mj-lt"/>
              <a:buAutoNum type="arabicParenR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PIFO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FSC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ACC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NSJS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NSC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RAO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CCTHC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1200</Words>
  <Application>Microsoft Office PowerPoint</Application>
  <PresentationFormat>Affichage à l'écran (4:3)</PresentationFormat>
  <Paragraphs>440</Paragraphs>
  <Slides>47</Slides>
  <Notes>47</Notes>
  <HiddenSlides>0</HiddenSlides>
  <MMClips>0</MMClips>
  <ScaleCrop>false</ScaleCrop>
  <HeadingPairs>
    <vt:vector size="4" baseType="variant">
      <vt:variant>
        <vt:lpstr>Thème</vt:lpstr>
      </vt:variant>
      <vt:variant>
        <vt:i4>6</vt:i4>
      </vt:variant>
      <vt:variant>
        <vt:lpstr>Titres des diapositives</vt:lpstr>
      </vt:variant>
      <vt:variant>
        <vt:i4>47</vt:i4>
      </vt:variant>
    </vt:vector>
  </HeadingPairs>
  <TitlesOfParts>
    <vt:vector size="53" baseType="lpstr">
      <vt:lpstr>FFSC</vt:lpstr>
      <vt:lpstr>DACC</vt:lpstr>
      <vt:lpstr>DNSJS</vt:lpstr>
      <vt:lpstr>DNSC</vt:lpstr>
      <vt:lpstr>CRAO</vt:lpstr>
      <vt:lpstr>CCTHC</vt:lpstr>
      <vt:lpstr>Diapositive 1</vt:lpstr>
      <vt:lpstr>Sommaire</vt:lpstr>
      <vt:lpstr>Diapositive 3</vt:lpstr>
      <vt:lpstr>Quelques chiffres</vt:lpstr>
      <vt:lpstr>Partie mondiale des jeunes</vt:lpstr>
      <vt:lpstr>Partie mondiale des jeunes</vt:lpstr>
      <vt:lpstr>Brevet scolaire (France)</vt:lpstr>
      <vt:lpstr>Championnats de France</vt:lpstr>
      <vt:lpstr>Championnats de France</vt:lpstr>
      <vt:lpstr>Championnats du Monde 2010</vt:lpstr>
      <vt:lpstr>La DNSJS c’est aussi…</vt:lpstr>
      <vt:lpstr>Diapositive 12</vt:lpstr>
      <vt:lpstr>Bilan sportif</vt:lpstr>
      <vt:lpstr>Bilan sportif</vt:lpstr>
      <vt:lpstr>Bilan sportif</vt:lpstr>
      <vt:lpstr>Champ. de France Interclubs</vt:lpstr>
      <vt:lpstr>Le mois Classique</vt:lpstr>
      <vt:lpstr>Diapositive 18</vt:lpstr>
      <vt:lpstr>Sommaire</vt:lpstr>
      <vt:lpstr>Bilan 2009-2010</vt:lpstr>
      <vt:lpstr>Clubs, licenciés et N7</vt:lpstr>
      <vt:lpstr>Pertes de licenciés</vt:lpstr>
      <vt:lpstr>Sondage licenciés</vt:lpstr>
      <vt:lpstr>Sondage licenciés</vt:lpstr>
      <vt:lpstr>Sondage licenciés</vt:lpstr>
      <vt:lpstr>Sondage licenciés</vt:lpstr>
      <vt:lpstr>Sondage licenciés</vt:lpstr>
      <vt:lpstr>Sondage licenciés</vt:lpstr>
      <vt:lpstr>Sondage licenciés</vt:lpstr>
      <vt:lpstr>Sondage licenciés</vt:lpstr>
      <vt:lpstr>Sondage clubs</vt:lpstr>
      <vt:lpstr>Sondage clubs</vt:lpstr>
      <vt:lpstr>Sondage clubs</vt:lpstr>
      <vt:lpstr>Sondage clubs</vt:lpstr>
      <vt:lpstr>Sondage clubs</vt:lpstr>
      <vt:lpstr>Sondage clubs</vt:lpstr>
      <vt:lpstr>Sondage clubs</vt:lpstr>
      <vt:lpstr>Sondage clubs</vt:lpstr>
      <vt:lpstr>Sondage clubs</vt:lpstr>
      <vt:lpstr>Animations VVF</vt:lpstr>
      <vt:lpstr>Animations VVF</vt:lpstr>
      <vt:lpstr>Diapositive 42</vt:lpstr>
      <vt:lpstr>Diapositive 43</vt:lpstr>
      <vt:lpstr>Règlements des compétitions</vt:lpstr>
      <vt:lpstr>Classement (inter)national</vt:lpstr>
      <vt:lpstr>Rapport d’activités</vt:lpstr>
      <vt:lpstr>Diapositive 47</vt:lpstr>
    </vt:vector>
  </TitlesOfParts>
  <Company>FFSC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/>
  <cp:lastModifiedBy>Daniel</cp:lastModifiedBy>
  <cp:revision>172</cp:revision>
  <dcterms:created xsi:type="dcterms:W3CDTF">2009-08-04T13:29:24Z</dcterms:created>
  <dcterms:modified xsi:type="dcterms:W3CDTF">2011-07-30T18:01:00Z</dcterms:modified>
</cp:coreProperties>
</file>