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45"/>
  </p:notesMasterIdLst>
  <p:handoutMasterIdLst>
    <p:handoutMasterId r:id="rId46"/>
  </p:handoutMasterIdLst>
  <p:sldIdLst>
    <p:sldId id="256" r:id="rId3"/>
    <p:sldId id="292" r:id="rId4"/>
    <p:sldId id="296" r:id="rId5"/>
    <p:sldId id="259" r:id="rId6"/>
    <p:sldId id="295" r:id="rId7"/>
    <p:sldId id="316" r:id="rId8"/>
    <p:sldId id="297" r:id="rId9"/>
    <p:sldId id="298" r:id="rId10"/>
    <p:sldId id="299" r:id="rId11"/>
    <p:sldId id="300" r:id="rId12"/>
    <p:sldId id="301" r:id="rId13"/>
    <p:sldId id="310" r:id="rId14"/>
    <p:sldId id="304" r:id="rId15"/>
    <p:sldId id="302" r:id="rId16"/>
    <p:sldId id="305" r:id="rId17"/>
    <p:sldId id="306" r:id="rId18"/>
    <p:sldId id="307" r:id="rId19"/>
    <p:sldId id="308" r:id="rId20"/>
    <p:sldId id="309" r:id="rId21"/>
    <p:sldId id="303" r:id="rId22"/>
    <p:sldId id="311" r:id="rId23"/>
    <p:sldId id="313" r:id="rId24"/>
    <p:sldId id="294" r:id="rId25"/>
    <p:sldId id="314" r:id="rId26"/>
    <p:sldId id="315" r:id="rId27"/>
    <p:sldId id="266" r:id="rId28"/>
    <p:sldId id="320" r:id="rId29"/>
    <p:sldId id="321" r:id="rId30"/>
    <p:sldId id="322" r:id="rId31"/>
    <p:sldId id="319" r:id="rId32"/>
    <p:sldId id="317" r:id="rId33"/>
    <p:sldId id="318" r:id="rId34"/>
    <p:sldId id="323" r:id="rId35"/>
    <p:sldId id="284" r:id="rId36"/>
    <p:sldId id="282" r:id="rId37"/>
    <p:sldId id="324" r:id="rId38"/>
    <p:sldId id="326" r:id="rId39"/>
    <p:sldId id="325" r:id="rId40"/>
    <p:sldId id="327" r:id="rId41"/>
    <p:sldId id="328" r:id="rId42"/>
    <p:sldId id="329" r:id="rId43"/>
    <p:sldId id="288" r:id="rId4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5796E"/>
    <a:srgbClr val="EFDE94"/>
    <a:srgbClr val="E46C0A"/>
    <a:srgbClr val="215968"/>
    <a:srgbClr val="FFFF00"/>
    <a:srgbClr val="E6B9B8"/>
    <a:srgbClr val="77933C"/>
    <a:srgbClr val="D7E4BD"/>
    <a:srgbClr val="C00000"/>
    <a:srgbClr val="E7927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407" autoAdjust="0"/>
    <p:restoredTop sz="94660"/>
  </p:normalViewPr>
  <p:slideViewPr>
    <p:cSldViewPr showGuides="1">
      <p:cViewPr>
        <p:scale>
          <a:sx n="75" d="100"/>
          <a:sy n="75" d="100"/>
        </p:scale>
        <p:origin x="-1278" y="-180"/>
      </p:cViewPr>
      <p:guideLst>
        <p:guide orient="horz" pos="2160"/>
        <p:guide orient="horz" pos="890"/>
        <p:guide orient="horz" pos="1117"/>
        <p:guide pos="5420"/>
        <p:guide pos="2064"/>
        <p:guide pos="2608"/>
        <p:guide pos="3152"/>
        <p:guide pos="1066"/>
        <p:guide pos="4377"/>
        <p:guide pos="7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D396475-CB7B-4F96-BCDE-10FC3FB867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425B2D0-3BAE-4AAF-ADA0-0A33D25F7E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341CD-E892-42F4-B336-8DE014F5A910}" type="slidenum">
              <a:rPr lang="fr-FR" smtClean="0">
                <a:cs typeface="Arial" charset="0"/>
              </a:rPr>
              <a:pPr/>
              <a:t>1</a:t>
            </a:fld>
            <a:endParaRPr lang="fr-FR" smtClean="0">
              <a:cs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10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11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12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13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19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20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21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24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25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A7EAF6-A9A3-4E41-A485-51537884E137}" type="slidenum">
              <a:rPr lang="fr-FR" smtClean="0">
                <a:cs typeface="Arial" charset="0"/>
              </a:rPr>
              <a:pPr/>
              <a:t>26</a:t>
            </a:fld>
            <a:endParaRPr lang="fr-FR" smtClean="0"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A7EAF6-A9A3-4E41-A485-51537884E137}" type="slidenum">
              <a:rPr lang="fr-FR" smtClean="0">
                <a:cs typeface="Arial" charset="0"/>
              </a:rPr>
              <a:pPr/>
              <a:t>27</a:t>
            </a:fld>
            <a:endParaRPr lang="fr-FR" smtClean="0"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A7EAF6-A9A3-4E41-A485-51537884E137}" type="slidenum">
              <a:rPr lang="fr-FR" smtClean="0">
                <a:cs typeface="Arial" charset="0"/>
              </a:rPr>
              <a:pPr/>
              <a:t>28</a:t>
            </a:fld>
            <a:endParaRPr lang="fr-FR" smtClean="0"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A7EAF6-A9A3-4E41-A485-51537884E137}" type="slidenum">
              <a:rPr lang="fr-FR" smtClean="0">
                <a:cs typeface="Arial" charset="0"/>
              </a:rPr>
              <a:pPr/>
              <a:t>29</a:t>
            </a:fld>
            <a:endParaRPr lang="fr-FR" smtClean="0"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3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BDBA4C-9F7E-418E-9973-9BEF5D88C2EB}" type="slidenum">
              <a:rPr lang="fr-FR" smtClean="0">
                <a:cs typeface="Arial" charset="0"/>
              </a:rPr>
              <a:pPr/>
              <a:t>34</a:t>
            </a:fld>
            <a:endParaRPr lang="fr-FR" smtClean="0">
              <a:cs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1889B-3048-4E74-B16A-C39ED10A3F2B}" type="slidenum">
              <a:rPr lang="fr-FR" smtClean="0">
                <a:cs typeface="Arial" charset="0"/>
              </a:rPr>
              <a:pPr/>
              <a:t>35</a:t>
            </a:fld>
            <a:endParaRPr lang="fr-FR" smtClean="0">
              <a:cs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0B7A5-27E4-492C-966D-B255E474987D}" type="slidenum">
              <a:rPr lang="fr-FR" smtClean="0">
                <a:cs typeface="Arial" charset="0"/>
              </a:rPr>
              <a:pPr/>
              <a:t>36</a:t>
            </a:fld>
            <a:endParaRPr lang="fr-FR" smtClean="0">
              <a:cs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0B7A5-27E4-492C-966D-B255E474987D}" type="slidenum">
              <a:rPr lang="fr-FR" smtClean="0">
                <a:cs typeface="Arial" charset="0"/>
              </a:rPr>
              <a:pPr/>
              <a:t>37</a:t>
            </a:fld>
            <a:endParaRPr lang="fr-FR" smtClean="0">
              <a:cs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0B7A5-27E4-492C-966D-B255E474987D}" type="slidenum">
              <a:rPr lang="fr-FR" smtClean="0">
                <a:cs typeface="Arial" charset="0"/>
              </a:rPr>
              <a:pPr/>
              <a:t>38</a:t>
            </a:fld>
            <a:endParaRPr lang="fr-FR" smtClean="0">
              <a:cs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0B7A5-27E4-492C-966D-B255E474987D}" type="slidenum">
              <a:rPr lang="fr-FR" smtClean="0">
                <a:cs typeface="Arial" charset="0"/>
              </a:rPr>
              <a:pPr/>
              <a:t>39</a:t>
            </a:fld>
            <a:endParaRPr lang="fr-FR" smtClean="0">
              <a:cs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5473E7-E82D-489B-B45D-E042F485BBC2}" type="slidenum">
              <a:rPr lang="fr-FR" smtClean="0">
                <a:cs typeface="Arial" charset="0"/>
              </a:rPr>
              <a:pPr/>
              <a:t>4</a:t>
            </a:fld>
            <a:endParaRPr lang="fr-FR" smtClean="0">
              <a:cs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0B7A5-27E4-492C-966D-B255E474987D}" type="slidenum">
              <a:rPr lang="fr-FR" smtClean="0">
                <a:cs typeface="Arial" charset="0"/>
              </a:rPr>
              <a:pPr/>
              <a:t>40</a:t>
            </a:fld>
            <a:endParaRPr lang="fr-FR" smtClean="0">
              <a:cs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0B7A5-27E4-492C-966D-B255E474987D}" type="slidenum">
              <a:rPr lang="fr-FR" smtClean="0">
                <a:cs typeface="Arial" charset="0"/>
              </a:rPr>
              <a:pPr/>
              <a:t>41</a:t>
            </a:fld>
            <a:endParaRPr lang="fr-FR" smtClean="0">
              <a:cs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3191C3-4712-400C-A401-99703F33D38B}" type="slidenum">
              <a:rPr lang="fr-FR" smtClean="0">
                <a:cs typeface="Arial" charset="0"/>
              </a:rPr>
              <a:pPr/>
              <a:t>42</a:t>
            </a:fld>
            <a:endParaRPr lang="fr-FR" smtClean="0"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5473E7-E82D-489B-B45D-E042F485BBC2}" type="slidenum">
              <a:rPr lang="fr-FR" smtClean="0">
                <a:cs typeface="Arial" charset="0"/>
              </a:rPr>
              <a:pPr/>
              <a:t>5</a:t>
            </a:fld>
            <a:endParaRPr lang="fr-FR" smtClean="0">
              <a:cs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6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7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8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9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5796E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DCEB4-AC80-4D9C-A245-93E6A3BC53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2275" y="1773238"/>
            <a:ext cx="6911976" cy="4352925"/>
          </a:xfrm>
        </p:spPr>
        <p:txBody>
          <a:bodyPr/>
          <a:lstStyle>
            <a:lvl1pPr>
              <a:lnSpc>
                <a:spcPct val="200000"/>
              </a:lnSpc>
              <a:defRPr sz="2800">
                <a:solidFill>
                  <a:srgbClr val="05796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 sz="3200"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5796E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AEF50-5E53-4C70-A199-C0C16960F0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2275" y="1773238"/>
            <a:ext cx="6911976" cy="4352925"/>
          </a:xfrm>
        </p:spPr>
        <p:txBody>
          <a:bodyPr/>
          <a:lstStyle>
            <a:lvl1pPr>
              <a:lnSpc>
                <a:spcPct val="200000"/>
              </a:lnSpc>
              <a:defRPr sz="2800">
                <a:solidFill>
                  <a:srgbClr val="05796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 sz="3200"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FF8E045-1AB4-4660-BB77-BC0C1B99CF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1510" name="Picture 6" descr="bandeau_ppt"/>
          <p:cNvPicPr>
            <a:picLocks noChangeAspect="1" noChangeArrowheads="1"/>
          </p:cNvPicPr>
          <p:nvPr userDrawn="1"/>
        </p:nvPicPr>
        <p:blipFill>
          <a:blip r:embed="rId5" cstate="print"/>
          <a:srcRect l="5588" b="6113"/>
          <a:stretch>
            <a:fillRect/>
          </a:stretch>
        </p:blipFill>
        <p:spPr bwMode="auto">
          <a:xfrm>
            <a:off x="0" y="55563"/>
            <a:ext cx="1824038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 descr="F"/>
          <p:cNvPicPr>
            <a:picLocks noChangeAspect="1" noChangeArrowheads="1"/>
          </p:cNvPicPr>
          <p:nvPr userDrawn="1"/>
        </p:nvPicPr>
        <p:blipFill>
          <a:blip r:embed="rId6" cstate="print"/>
          <a:srcRect l="63086" r="13828" b="6929"/>
          <a:stretch>
            <a:fillRect/>
          </a:stretch>
        </p:blipFill>
        <p:spPr bwMode="auto">
          <a:xfrm rot="-528571">
            <a:off x="7385050" y="44450"/>
            <a:ext cx="388938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8" descr="Lettre_s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 rot="341585">
            <a:off x="8393113" y="188913"/>
            <a:ext cx="2825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9" descr="F"/>
          <p:cNvPicPr>
            <a:picLocks noChangeAspect="1" noChangeArrowheads="1"/>
          </p:cNvPicPr>
          <p:nvPr userDrawn="1"/>
        </p:nvPicPr>
        <p:blipFill>
          <a:blip r:embed="rId8" cstate="print"/>
          <a:srcRect l="63086" r="13828" b="6929"/>
          <a:stretch>
            <a:fillRect/>
          </a:stretch>
        </p:blipFill>
        <p:spPr bwMode="auto">
          <a:xfrm rot="-528571">
            <a:off x="6376988" y="115888"/>
            <a:ext cx="35083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0" descr="Lettre_c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 rot="944440">
            <a:off x="8609013" y="1052513"/>
            <a:ext cx="35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05796E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001DD875-D37E-4E30-A617-EB83BBAB18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2534" name="Picture 6" descr="bandeau_ppt"/>
          <p:cNvPicPr>
            <a:picLocks noChangeAspect="1" noChangeArrowheads="1"/>
          </p:cNvPicPr>
          <p:nvPr userDrawn="1"/>
        </p:nvPicPr>
        <p:blipFill>
          <a:blip r:embed="rId5" cstate="print"/>
          <a:srcRect l="5588" b="6113"/>
          <a:stretch>
            <a:fillRect/>
          </a:stretch>
        </p:blipFill>
        <p:spPr bwMode="auto">
          <a:xfrm>
            <a:off x="0" y="55563"/>
            <a:ext cx="1824038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pic>
        <p:nvPicPr>
          <p:cNvPr id="12" name="Image 11" descr="New_L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 rot="20661232">
            <a:off x="8570934" y="1012027"/>
            <a:ext cx="352381" cy="360000"/>
          </a:xfrm>
          <a:prstGeom prst="rect">
            <a:avLst/>
          </a:prstGeom>
        </p:spPr>
      </p:pic>
      <p:pic>
        <p:nvPicPr>
          <p:cNvPr id="13" name="Image 12" descr="New_M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 rot="535478">
            <a:off x="8428986" y="141642"/>
            <a:ext cx="350526" cy="360000"/>
          </a:xfrm>
          <a:prstGeom prst="rect">
            <a:avLst/>
          </a:prstGeom>
        </p:spPr>
      </p:pic>
      <p:pic>
        <p:nvPicPr>
          <p:cNvPr id="14" name="Image 13" descr="New_P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 rot="20757737">
            <a:off x="7524328" y="150540"/>
            <a:ext cx="352381" cy="3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05796E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9E2D1D"/>
          </a:solidFill>
          <a:latin typeface="Century Gothic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9E2D1D"/>
          </a:solidFill>
          <a:latin typeface="Century Gothic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9E2D1D"/>
          </a:solidFill>
          <a:latin typeface="Century Gothic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9E2D1D"/>
          </a:solidFill>
          <a:latin typeface="Century Gothic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9E2D1D"/>
          </a:solidFill>
          <a:latin typeface="Century Gothic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9E2D1D"/>
          </a:solidFill>
          <a:latin typeface="Century Gothic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9E2D1D"/>
          </a:solidFill>
          <a:latin typeface="Century Gothic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9E2D1D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oleObject" Target="file:///F:\Scrabble\FFSc\Comptabilit&#233;\Pr&#233;sentations\AG\03%20AG%201er%20novembre%202010\Scofin.xlsm!AG!L13C2:L13C6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file:///F:\Scrabble\FFSc\Comptabilit&#233;\Pr&#233;sentations\AG\03%20AG%201er%20novembre%202010\Scofin.xlsm!AG!L3C2:L10C3" TargetMode="External"/><Relationship Id="rId5" Type="http://schemas.openxmlformats.org/officeDocument/2006/relationships/oleObject" Target="file:///F:\Scrabble\FFSc\Comptabilit&#233;\Pr&#233;sentations\AG\03%20AG%201er%20novembre%202010\Scofin.xlsm!AG!L3C5:L10C6" TargetMode="External"/><Relationship Id="rId4" Type="http://schemas.openxmlformats.org/officeDocument/2006/relationships/hyperlink" Target="Exercice%20FFSc.pptx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hyperlink" Target="Pilote%202010.pptx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gif"/><Relationship Id="rId5" Type="http://schemas.openxmlformats.org/officeDocument/2006/relationships/hyperlink" Target="http://www.incredimail.com/index.asp?lang=12&amp;version=5252598&amp;setup_id=12000007&amp;aff_id=101&amp;addon=IncrediMail&amp;id=95202&amp;guid=78F1832E-D37E-497A-9880-A59D55F0F920" TargetMode="External"/><Relationship Id="rId4" Type="http://schemas.openxmlformats.org/officeDocument/2006/relationships/slide" Target="slide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ibert.jac@orange.fr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1"/>
          <p:cNvSpPr txBox="1">
            <a:spLocks noChangeArrowheads="1"/>
          </p:cNvSpPr>
          <p:nvPr/>
        </p:nvSpPr>
        <p:spPr bwMode="auto">
          <a:xfrm>
            <a:off x="3903663" y="2439988"/>
            <a:ext cx="326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1692275" y="2160000"/>
            <a:ext cx="6911975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5000" dirty="0" smtClean="0">
                <a:solidFill>
                  <a:srgbClr val="05796E"/>
                </a:solidFill>
                <a:latin typeface="Century Gothic" pitchFamily="34" charset="0"/>
              </a:rPr>
              <a:t>Rapport Financier</a:t>
            </a:r>
            <a:endParaRPr lang="fr-FR" sz="5000" dirty="0">
              <a:solidFill>
                <a:srgbClr val="05796E"/>
              </a:solidFill>
              <a:latin typeface="Century Gothic" pitchFamily="34" charset="0"/>
            </a:endParaRPr>
          </a:p>
          <a:p>
            <a:pPr algn="ctr">
              <a:spcBef>
                <a:spcPct val="50000"/>
              </a:spcBef>
            </a:pPr>
            <a:endParaRPr lang="fr-FR" sz="3000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sz="4800" dirty="0" smtClean="0">
                <a:solidFill>
                  <a:srgbClr val="05796E"/>
                </a:solidFill>
                <a:latin typeface="Century Gothic" pitchFamily="34" charset="0"/>
              </a:rPr>
              <a:t>Aix-les-Bains</a:t>
            </a:r>
          </a:p>
          <a:p>
            <a:pPr algn="ctr">
              <a:spcBef>
                <a:spcPct val="50000"/>
              </a:spcBef>
            </a:pPr>
            <a:r>
              <a:rPr lang="fr-FR" sz="3000" dirty="0" smtClean="0">
                <a:solidFill>
                  <a:srgbClr val="05796E"/>
                </a:solidFill>
                <a:latin typeface="Century Gothic" pitchFamily="34" charset="0"/>
              </a:rPr>
              <a:t>1</a:t>
            </a:r>
            <a:r>
              <a:rPr lang="fr-FR" sz="3000" baseline="30000" dirty="0" smtClean="0">
                <a:solidFill>
                  <a:srgbClr val="05796E"/>
                </a:solidFill>
                <a:latin typeface="Century Gothic" pitchFamily="34" charset="0"/>
              </a:rPr>
              <a:t>er</a:t>
            </a:r>
            <a:r>
              <a:rPr lang="fr-FR" sz="3000" dirty="0" smtClean="0">
                <a:solidFill>
                  <a:srgbClr val="05796E"/>
                </a:solidFill>
                <a:latin typeface="Century Gothic" pitchFamily="34" charset="0"/>
              </a:rPr>
              <a:t> novembre 2010</a:t>
            </a:r>
            <a:endParaRPr lang="fr-FR" sz="3000" dirty="0">
              <a:solidFill>
                <a:srgbClr val="05796E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Plan d’actions du 4</a:t>
            </a:r>
            <a:r>
              <a:rPr lang="fr-FR" baseline="30000" dirty="0" smtClean="0"/>
              <a:t>ème</a:t>
            </a:r>
            <a:r>
              <a:rPr lang="fr-FR" dirty="0" smtClean="0"/>
              <a:t> T 2010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idx="4294967295"/>
          </p:nvPr>
        </p:nvSpPr>
        <p:spPr>
          <a:xfrm>
            <a:off x="1692275" y="1773238"/>
            <a:ext cx="7127875" cy="4751387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Validation  du catalogue produits applicable, à compter du 01/11/2010</a:t>
            </a:r>
          </a:p>
          <a:p>
            <a:pPr eaLnBrk="1" hangingPunct="1">
              <a:buNone/>
            </a:pPr>
            <a:endParaRPr lang="fr-FR" sz="1100" dirty="0" smtClean="0">
              <a:solidFill>
                <a:srgbClr val="05796E"/>
              </a:solidFill>
              <a:latin typeface="+mj-lt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Budget 2010/2011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Prévisions des ventes, achats et stocks de produits 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Revue des charges de fonctionnement 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Etablissement du budget de trésorerie et de financement ;</a:t>
            </a:r>
          </a:p>
          <a:p>
            <a:pPr lvl="1" eaLnBrk="1" hangingPunct="1">
              <a:buNone/>
            </a:pPr>
            <a:endParaRPr lang="fr-FR" sz="1100" dirty="0" smtClean="0">
              <a:solidFill>
                <a:srgbClr val="05796E"/>
              </a:solidFill>
              <a:latin typeface="+mj-lt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Examen de la logistique « ventes boutique en ligne » pour accélérer et simplifier le processus administratif</a:t>
            </a:r>
            <a:endParaRPr lang="fr-FR" sz="2000" dirty="0" smtClean="0">
              <a:solidFill>
                <a:srgbClr val="05796E"/>
              </a:solidFill>
              <a:latin typeface="+mj-lt"/>
            </a:endParaRPr>
          </a:p>
          <a:p>
            <a:pPr eaLnBrk="1" hangingPunct="1">
              <a:buNone/>
            </a:pPr>
            <a:endParaRPr lang="fr-FR" sz="1100" dirty="0" smtClean="0">
              <a:solidFill>
                <a:srgbClr val="05796E"/>
              </a:solidFill>
              <a:latin typeface="+mj-lt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Mise à plat des couts et modalités de la prestation comptable externe, dans le cadre de la commission « Finances »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fr-FR" sz="900" dirty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Résultats 2009/2010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</p:nvPr>
        </p:nvGraphicFramePr>
        <p:xfrm>
          <a:off x="1692275" y="1773238"/>
          <a:ext cx="7056189" cy="4543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7717"/>
                <a:gridCol w="1080120"/>
                <a:gridCol w="1080120"/>
                <a:gridCol w="1080120"/>
                <a:gridCol w="1008112"/>
              </a:tblGrid>
              <a:tr h="53825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Activité</a:t>
                      </a:r>
                      <a:r>
                        <a:rPr lang="fr-FR" sz="1400" baseline="0" dirty="0" smtClean="0"/>
                        <a:t> « Editions »</a:t>
                      </a:r>
                      <a:endParaRPr lang="fr-FR" sz="1400" dirty="0"/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2008/2009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2009/2010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Budget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2009/2010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Variation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R/B en %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</a:tr>
              <a:tr h="50695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Scrabblerama  Abonnements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209,3</a:t>
                      </a: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199,4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203,4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</a:tr>
              <a:tr h="555577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Complt.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de prix FFSc</a:t>
                      </a:r>
                    </a:p>
                    <a:p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Gratuits / Différence de Prix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50,6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50,6</a:t>
                      </a: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50,9</a:t>
                      </a: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</a:tr>
              <a:tr h="487598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0uvrages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Fédé / FISF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18,9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14,0</a:t>
                      </a: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28,1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</a:tr>
              <a:tr h="486544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s/total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« ventes »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278,8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264,0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282,4</a:t>
                      </a: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+7,0 %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</a:tr>
              <a:tr h="48895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Cout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des éditions</a:t>
                      </a:r>
                      <a:endParaRPr lang="fr-FR" sz="1400" dirty="0" smtClean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-125,4</a:t>
                      </a: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-126,0</a:t>
                      </a: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-148,6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Charges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rédactionnelles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-7,4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-15,0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-9,1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Cout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des ventes « Editions »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-132,8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-141,0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-157,7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+11,8 %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</a:tr>
              <a:tr h="48895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Marge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brute « Editions »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146,0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123,0</a:t>
                      </a: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124,7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+ 1,4 %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L="72000" marR="1080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Résultats 2009/2010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</p:nvPr>
        </p:nvGraphicFramePr>
        <p:xfrm>
          <a:off x="1692275" y="1773238"/>
          <a:ext cx="7056189" cy="3127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7717"/>
                <a:gridCol w="1080120"/>
                <a:gridCol w="1080120"/>
                <a:gridCol w="1080120"/>
                <a:gridCol w="1008112"/>
              </a:tblGrid>
              <a:tr h="53825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+mj-lt"/>
                        </a:rPr>
                        <a:t>Produits</a:t>
                      </a:r>
                      <a:r>
                        <a:rPr lang="fr-FR" sz="1400" baseline="0" dirty="0" smtClean="0">
                          <a:latin typeface="+mj-lt"/>
                        </a:rPr>
                        <a:t> « boutique »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2008/2009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2009/2010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Budget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2009/2010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Variation R/B en</a:t>
                      </a:r>
                      <a:r>
                        <a:rPr lang="fr-FR" sz="1400" baseline="0" dirty="0" smtClean="0">
                          <a:latin typeface="+mj-lt"/>
                        </a:rPr>
                        <a:t> </a:t>
                      </a:r>
                      <a:r>
                        <a:rPr lang="fr-FR" sz="1400" dirty="0" smtClean="0">
                          <a:latin typeface="+mj-lt"/>
                        </a:rPr>
                        <a:t>%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</a:tr>
              <a:tr h="522194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Ventes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de produits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241,7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220,4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258,1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+17 %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52387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Cout des produits vendus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-105,9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-117,0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-144,2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+22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487598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Provision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pour dépréciation</a:t>
                      </a:r>
                    </a:p>
                    <a:p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des stocks  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-0,9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50101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Marge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brute «  Boutique »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135,8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103,4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113,0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+9,3 %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52387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% Marge brute « Boutique »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56,2 %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46,9  %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43,8 %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Résultats analytiques comparés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</p:nvPr>
        </p:nvGraphicFramePr>
        <p:xfrm>
          <a:off x="1692275" y="1773238"/>
          <a:ext cx="7056189" cy="482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7717"/>
                <a:gridCol w="1080120"/>
                <a:gridCol w="1080120"/>
                <a:gridCol w="1080120"/>
                <a:gridCol w="1008112"/>
              </a:tblGrid>
              <a:tr h="579224">
                <a:tc>
                  <a:txBody>
                    <a:bodyPr/>
                    <a:lstStyle/>
                    <a:p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Total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2008/2009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Total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2009/2010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Budget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Total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2009/2010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Var  en %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R/B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</a:tr>
              <a:tr h="34072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Ventes 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520,5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484,4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540,5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+11,6 %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34072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Cout des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ventes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-238,7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-258,0</a:t>
                      </a:r>
                      <a:endParaRPr lang="fr-FR" sz="14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-302,8</a:t>
                      </a:r>
                      <a:endParaRPr lang="fr-FR" sz="14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+17,4 %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34072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Marge brute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281,8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226,4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237,7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  5,0 %</a:t>
                      </a:r>
                    </a:p>
                  </a:txBody>
                  <a:tcPr marR="108000" anchor="ctr"/>
                </a:tc>
              </a:tr>
              <a:tr h="340720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5796E"/>
                          </a:solidFill>
                          <a:latin typeface="+mj-lt"/>
                        </a:rPr>
                        <a:t>% Marge brute / ventes</a:t>
                      </a:r>
                      <a:endParaRPr lang="fr-FR" sz="1400" b="1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b="1" i="1" dirty="0" smtClean="0">
                          <a:solidFill>
                            <a:srgbClr val="05796E"/>
                          </a:solidFill>
                          <a:latin typeface="+mj-lt"/>
                        </a:rPr>
                        <a:t>54,1 %</a:t>
                      </a:r>
                      <a:endParaRPr lang="fr-FR" sz="1400" b="1" i="1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b="1" i="1" dirty="0" smtClean="0">
                          <a:solidFill>
                            <a:srgbClr val="05796E"/>
                          </a:solidFill>
                          <a:latin typeface="+mj-lt"/>
                        </a:rPr>
                        <a:t>46,7 %</a:t>
                      </a:r>
                      <a:endParaRPr lang="fr-FR" sz="1400" b="1" i="1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b="1" i="1" dirty="0" smtClean="0">
                          <a:solidFill>
                            <a:srgbClr val="05796E"/>
                          </a:solidFill>
                          <a:latin typeface="+mj-lt"/>
                        </a:rPr>
                        <a:t>44,0 </a:t>
                      </a:r>
                      <a:r>
                        <a:rPr lang="fr-FR" sz="1400" b="1" i="1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%</a:t>
                      </a:r>
                      <a:endParaRPr lang="fr-FR" sz="1400" b="1" i="1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 smtClean="0">
                        <a:latin typeface="+mj-lt"/>
                      </a:endParaRPr>
                    </a:p>
                  </a:txBody>
                  <a:tcPr marR="108000" anchor="ctr"/>
                </a:tc>
              </a:tr>
              <a:tr h="34072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latin typeface="+mj-lt"/>
                      </a:endParaRPr>
                    </a:p>
                  </a:txBody>
                  <a:tcPr marR="10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R="10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R="10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>
                    <a:solidFill>
                      <a:schemeClr val="bg1"/>
                    </a:solidFill>
                  </a:tcPr>
                </a:tc>
              </a:tr>
              <a:tr h="34072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Charges indirectes brutes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-291,7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-297,1</a:t>
                      </a:r>
                      <a:endParaRPr lang="fr-FR" sz="14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-301,3</a:t>
                      </a:r>
                      <a:endParaRPr lang="fr-FR" sz="14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+1,4 %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34072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Port refacturé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14,0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12,0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19,0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latin typeface="+mj-lt"/>
                      </a:endParaRPr>
                    </a:p>
                  </a:txBody>
                  <a:tcPr marR="108000" anchor="ctr"/>
                </a:tc>
              </a:tr>
              <a:tr h="340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Rbt 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frais  de personnel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17,9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37,1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38,3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 smtClean="0">
                        <a:latin typeface="+mj-lt"/>
                      </a:endParaRPr>
                    </a:p>
                  </a:txBody>
                  <a:tcPr marR="108000" anchor="ctr"/>
                </a:tc>
              </a:tr>
              <a:tr h="340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rgbClr val="05796E"/>
                          </a:solidFill>
                          <a:latin typeface="+mj-lt"/>
                        </a:rPr>
                        <a:t>Charges</a:t>
                      </a:r>
                      <a:r>
                        <a:rPr lang="fr-FR" sz="1400" b="1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indirectes nettes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rgbClr val="05796E"/>
                          </a:solidFill>
                          <a:latin typeface="+mj-lt"/>
                        </a:rPr>
                        <a:t>-259,8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-248,0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-244,0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-1,7</a:t>
                      </a:r>
                      <a:r>
                        <a:rPr lang="fr-FR" sz="1400" b="1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%</a:t>
                      </a:r>
                      <a:endParaRPr lang="fr-FR" sz="1400" b="1" dirty="0" smtClean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340720">
                <a:tc>
                  <a:txBody>
                    <a:bodyPr/>
                    <a:lstStyle/>
                    <a:p>
                      <a:endParaRPr lang="fr-FR" sz="1400" dirty="0" smtClean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latin typeface="+mj-lt"/>
                      </a:endParaRPr>
                    </a:p>
                  </a:txBody>
                  <a:tcPr marR="108000" anchor="ctr"/>
                </a:tc>
              </a:tr>
              <a:tr h="34072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Résultat d’exploitation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22,0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-21,6</a:t>
                      </a:r>
                      <a:endParaRPr lang="fr-FR" sz="14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-6,3</a:t>
                      </a:r>
                      <a:endParaRPr lang="fr-FR" sz="14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latin typeface="+mj-lt"/>
                      </a:endParaRPr>
                    </a:p>
                  </a:txBody>
                  <a:tcPr marR="108000" anchor="ctr"/>
                </a:tc>
              </a:tr>
              <a:tr h="34072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Résultat net après I.S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19,5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-21,6</a:t>
                      </a:r>
                      <a:endParaRPr lang="fr-FR" sz="14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-5,2</a:t>
                      </a:r>
                      <a:endParaRPr lang="fr-FR" sz="14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latin typeface="+mj-lt"/>
                      </a:endParaRPr>
                    </a:p>
                  </a:txBody>
                  <a:tcPr marR="1080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Finances 2009-2010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692275" y="1773238"/>
          <a:ext cx="6911975" cy="3960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993"/>
                <a:gridCol w="1187996"/>
                <a:gridCol w="1349995"/>
                <a:gridCol w="1133995"/>
                <a:gridCol w="809998"/>
                <a:gridCol w="809998"/>
              </a:tblGrid>
              <a:tr h="551805">
                <a:tc>
                  <a:txBody>
                    <a:bodyPr/>
                    <a:lstStyle/>
                    <a:p>
                      <a:endParaRPr lang="fr-FR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2008/2009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2010/2011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budget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2010/2011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Var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R/B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Var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R/R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</a:tr>
              <a:tr h="324591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Stocks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129,2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90,9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104,2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-13,3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+25,0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551805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Créances clients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15,1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14,2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34,9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-20,7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-19,8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324591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Autres créances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32,9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18,0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37,9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-19,9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-5,0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551805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Produits d’avance nets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-112,8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-106,0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-95,6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-10,4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-17,2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551805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Dettes fournisseurs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-13,3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-10,0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-45,2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+35,2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+31,9</a:t>
                      </a:r>
                    </a:p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551805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Dettes fiscales et sociales 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-35,9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-30,9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-34,5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+3,6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-1,4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551805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Besoin en fonds de roulement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+15,2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-23,8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+1,7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-25,5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+13,5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692274" y="5877272"/>
            <a:ext cx="6911975" cy="369332"/>
          </a:xfrm>
          <a:prstGeom prst="rect">
            <a:avLst/>
          </a:prstGeom>
          <a:solidFill>
            <a:srgbClr val="EFDE94"/>
          </a:solidFill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Evolution favorable du BFR, mais inférieure au budget.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Evolution Trésorerie et Bilan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692275" y="1773238"/>
          <a:ext cx="6911975" cy="4072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5910"/>
                <a:gridCol w="1551669"/>
                <a:gridCol w="1763259"/>
                <a:gridCol w="1481137"/>
              </a:tblGrid>
              <a:tr h="478163">
                <a:tc>
                  <a:txBody>
                    <a:bodyPr/>
                    <a:lstStyle/>
                    <a:p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2008/2009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2010/2011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Budget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2010/2011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</a:tr>
              <a:tr h="559102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Trésorerie de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début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+65,2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+3,5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+3,5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</a:tr>
              <a:tr h="59530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Cash-flow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23,2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-17,4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0,0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</a:tr>
              <a:tr h="613538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Investissements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-1,6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-2,5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-5,0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</a:tr>
              <a:tr h="595305">
                <a:tc>
                  <a:txBody>
                    <a:bodyPr/>
                    <a:lstStyle/>
                    <a:p>
                      <a:r>
                        <a:rPr lang="fr-FR" sz="1400" smtClean="0">
                          <a:solidFill>
                            <a:srgbClr val="05796E"/>
                          </a:solidFill>
                          <a:latin typeface="+mj-lt"/>
                        </a:rPr>
                        <a:t>Dettes financières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-18,5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+2,7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+2,7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</a:tr>
              <a:tr h="649424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Variation BFR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-64,8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+39,0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+13,5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</a:tr>
              <a:tr h="541187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Trésorerie de fin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+3,5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+25,3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+14,7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3240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Evolution Trésorerie et Bilan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692275" y="1773238"/>
          <a:ext cx="6984181" cy="357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581"/>
                <a:gridCol w="864096"/>
                <a:gridCol w="864096"/>
                <a:gridCol w="1944216"/>
                <a:gridCol w="864096"/>
                <a:gridCol w="864096"/>
              </a:tblGrid>
              <a:tr h="42732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+mj-lt"/>
                        </a:rPr>
                        <a:t>Actif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Budget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+mj-lt"/>
                        </a:rPr>
                        <a:t>Passif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Budget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</a:tr>
              <a:tr h="80521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Immobilisations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20,9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22,4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Capital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10,0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10,0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76351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Besoin en fonds </a:t>
                      </a:r>
                    </a:p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de roulement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-23,8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1,7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Réserves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34,0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34,0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788327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Trésorerie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25,3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14,7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Résultat de l’exercice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-21,6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-5,2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788327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5796E"/>
                          </a:solidFill>
                          <a:latin typeface="+mj-lt"/>
                        </a:rPr>
                        <a:t>Total Actif</a:t>
                      </a:r>
                      <a:endParaRPr lang="fr-FR" sz="1400" b="1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5796E"/>
                          </a:solidFill>
                          <a:latin typeface="+mj-lt"/>
                        </a:rPr>
                        <a:t>22,4</a:t>
                      </a:r>
                      <a:endParaRPr lang="fr-FR" sz="1400" b="1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5796E"/>
                          </a:solidFill>
                          <a:latin typeface="+mj-lt"/>
                        </a:rPr>
                        <a:t>38,8</a:t>
                      </a:r>
                      <a:endParaRPr lang="fr-FR" sz="1400" b="1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5796E"/>
                          </a:solidFill>
                          <a:latin typeface="+mj-lt"/>
                        </a:rPr>
                        <a:t>Total Passif</a:t>
                      </a:r>
                      <a:endParaRPr lang="fr-FR" sz="1400" b="1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5796E"/>
                          </a:solidFill>
                          <a:latin typeface="+mj-lt"/>
                        </a:rPr>
                        <a:t>22,4</a:t>
                      </a:r>
                      <a:endParaRPr lang="fr-FR" sz="1400" b="1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5796E"/>
                          </a:solidFill>
                          <a:latin typeface="+mj-lt"/>
                        </a:rPr>
                        <a:t>38,8</a:t>
                      </a:r>
                    </a:p>
                  </a:txBody>
                  <a:tcPr marR="10800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692275" y="5373216"/>
            <a:ext cx="6911975" cy="1169551"/>
          </a:xfrm>
          <a:prstGeom prst="rect">
            <a:avLst/>
          </a:prstGeom>
          <a:solidFill>
            <a:srgbClr val="EFDE94"/>
          </a:solidFill>
        </p:spPr>
        <p:txBody>
          <a:bodyPr wrap="square">
            <a:spAutoFit/>
          </a:bodyPr>
          <a:lstStyle/>
          <a:p>
            <a:pPr marL="342900" indent="-342900" eaLnBrk="1" hangingPunct="1">
              <a:buFont typeface="Wingdings" pitchFamily="2" charset="2"/>
              <a:buChar char="Ø"/>
            </a:pPr>
            <a:r>
              <a:rPr lang="fr-FR" sz="1400" dirty="0" smtClean="0">
                <a:solidFill>
                  <a:srgbClr val="05796E"/>
                </a:solidFill>
              </a:rPr>
              <a:t>En dépit d’une amélioration moindre qu’envisagée du BFR et d’investissements un peu supérieurs, les capitaux propres diminueront moins que prévus du fait d’un résultat de l’exercice meilleur que prévu ; avec toutefois une diminution de la trésorerie, néanmoins sans recours au financement de la </a:t>
            </a:r>
            <a:r>
              <a:rPr lang="fr-FR" sz="1400" dirty="0" err="1" smtClean="0">
                <a:solidFill>
                  <a:srgbClr val="05796E"/>
                </a:solidFill>
              </a:rPr>
              <a:t>FFSc</a:t>
            </a:r>
            <a:r>
              <a:rPr lang="fr-FR" sz="1400" dirty="0" smtClean="0">
                <a:solidFill>
                  <a:srgbClr val="05796E"/>
                </a:solidFill>
              </a:rPr>
              <a:t>, dont le c/c financier est à zéro.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Budget 2010-2011</a:t>
            </a:r>
            <a:endParaRPr lang="fr-FR" dirty="0"/>
          </a:p>
        </p:txBody>
      </p:sp>
      <p:sp>
        <p:nvSpPr>
          <p:cNvPr id="5" name="Espace réservé du contenu 10"/>
          <p:cNvSpPr txBox="1">
            <a:spLocks/>
          </p:cNvSpPr>
          <p:nvPr/>
        </p:nvSpPr>
        <p:spPr bwMode="auto">
          <a:xfrm>
            <a:off x="1692275" y="1773238"/>
            <a:ext cx="7272213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Hypothèses majeures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Personnel</a:t>
            </a: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Départ négocié de J. </a:t>
            </a:r>
            <a:r>
              <a:rPr lang="fr-FR" sz="1400" dirty="0" err="1" smtClean="0">
                <a:solidFill>
                  <a:srgbClr val="05796E"/>
                </a:solidFill>
                <a:latin typeface="+mj-lt"/>
              </a:rPr>
              <a:t>Lachkar</a:t>
            </a:r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 à effet 31 mars 2011 ;</a:t>
            </a: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Soutien  de JP. </a:t>
            </a:r>
            <a:r>
              <a:rPr lang="fr-FR" sz="1400" dirty="0" err="1" smtClean="0">
                <a:solidFill>
                  <a:srgbClr val="05796E"/>
                </a:solidFill>
                <a:latin typeface="+mj-lt"/>
              </a:rPr>
              <a:t>Gereau</a:t>
            </a:r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 pour les affaires en cours relevant de la Direction Technique ;</a:t>
            </a: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Confirmation de N. Thomas, comme responsable de la vente par correspondance et de la comptabilité de </a:t>
            </a:r>
            <a:r>
              <a:rPr lang="fr-FR" sz="1400" dirty="0" err="1" smtClean="0">
                <a:solidFill>
                  <a:srgbClr val="05796E"/>
                </a:solidFill>
                <a:latin typeface="+mj-lt"/>
              </a:rPr>
              <a:t>Promolettres</a:t>
            </a:r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, en liaison (à repréciser) avec un cabinet comptable ;</a:t>
            </a: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N. Aubert toujours affecté prioritairement à </a:t>
            </a:r>
            <a:r>
              <a:rPr lang="fr-FR" sz="1400" dirty="0" err="1" smtClean="0">
                <a:solidFill>
                  <a:srgbClr val="05796E"/>
                </a:solidFill>
                <a:latin typeface="+mj-lt"/>
              </a:rPr>
              <a:t>Scrabblerama</a:t>
            </a:r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, mais devant continuer à assurer en soutien des taches liées (à préciser) au négoce Produits.</a:t>
            </a: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cs typeface="+mn-cs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1600" kern="0" dirty="0" smtClean="0">
                <a:solidFill>
                  <a:srgbClr val="05796E"/>
                </a:solidFill>
                <a:latin typeface="+mj-lt"/>
              </a:rPr>
              <a:t>Abonnements </a:t>
            </a:r>
            <a:r>
              <a:rPr lang="fr-FR" sz="1600" kern="0" dirty="0" err="1" smtClean="0">
                <a:solidFill>
                  <a:srgbClr val="05796E"/>
                </a:solidFill>
                <a:latin typeface="+mj-lt"/>
              </a:rPr>
              <a:t>Scrabblerama</a:t>
            </a:r>
            <a:endParaRPr lang="fr-FR" sz="1600" kern="0" dirty="0" smtClean="0">
              <a:solidFill>
                <a:srgbClr val="05796E"/>
              </a:solidFill>
              <a:latin typeface="+mj-lt"/>
            </a:endParaRP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Augmentation du tarif « abonnements », à compter de Novembre 2010 ;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Etude des avantages et inconvénients de la mise en place éventuelle  d’un système de prélèvement bancaire, dans le cadre SEPA</a:t>
            </a:r>
            <a:r>
              <a:rPr lang="fr-FR" sz="1400" dirty="0" smtClean="0"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Budget 2010-2011</a:t>
            </a:r>
            <a:endParaRPr lang="fr-FR" dirty="0"/>
          </a:p>
        </p:txBody>
      </p:sp>
      <p:sp>
        <p:nvSpPr>
          <p:cNvPr id="5" name="Espace réservé du contenu 10"/>
          <p:cNvSpPr txBox="1">
            <a:spLocks/>
          </p:cNvSpPr>
          <p:nvPr/>
        </p:nvSpPr>
        <p:spPr bwMode="auto">
          <a:xfrm>
            <a:off x="1692275" y="1773238"/>
            <a:ext cx="7272213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Hypothèses majeures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Produits</a:t>
            </a: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400" kern="0" dirty="0" smtClean="0">
                <a:solidFill>
                  <a:srgbClr val="05796E"/>
                </a:solidFill>
                <a:latin typeface="+mj-lt"/>
              </a:rPr>
              <a:t>Contexte économique général difficile et fin de l’ ODS 5 </a:t>
            </a:r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;</a:t>
            </a: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400" kern="0" dirty="0" smtClean="0">
                <a:solidFill>
                  <a:srgbClr val="05796E"/>
                </a:solidFill>
                <a:latin typeface="+mj-lt"/>
              </a:rPr>
              <a:t>Impact favorable vente ODS 6  2</a:t>
            </a:r>
            <a:r>
              <a:rPr lang="fr-FR" sz="1400" kern="0" baseline="30000" dirty="0" smtClean="0">
                <a:solidFill>
                  <a:srgbClr val="05796E"/>
                </a:solidFill>
                <a:latin typeface="+mj-lt"/>
              </a:rPr>
              <a:t>ème</a:t>
            </a:r>
            <a:r>
              <a:rPr lang="fr-FR" sz="1400" kern="0" dirty="0" smtClean="0">
                <a:solidFill>
                  <a:srgbClr val="05796E"/>
                </a:solidFill>
                <a:latin typeface="+mj-lt"/>
              </a:rPr>
              <a:t> moitié de l’exercice</a:t>
            </a:r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 ;</a:t>
            </a: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400" kern="0" dirty="0" smtClean="0">
                <a:solidFill>
                  <a:srgbClr val="05796E"/>
                </a:solidFill>
                <a:latin typeface="+mj-lt"/>
              </a:rPr>
              <a:t>Effet « </a:t>
            </a:r>
            <a:r>
              <a:rPr lang="fr-FR" sz="1400" kern="0" dirty="0" err="1" smtClean="0">
                <a:solidFill>
                  <a:srgbClr val="05796E"/>
                </a:solidFill>
                <a:latin typeface="+mj-lt"/>
              </a:rPr>
              <a:t>duplitop</a:t>
            </a:r>
            <a:r>
              <a:rPr lang="fr-FR" sz="1400" kern="0" dirty="0" smtClean="0">
                <a:solidFill>
                  <a:srgbClr val="05796E"/>
                </a:solidFill>
                <a:latin typeface="+mj-lt"/>
              </a:rPr>
              <a:t> » ne jouant que sur le 4</a:t>
            </a:r>
            <a:r>
              <a:rPr lang="fr-FR" sz="1400" kern="0" baseline="30000" dirty="0" smtClean="0">
                <a:solidFill>
                  <a:srgbClr val="05796E"/>
                </a:solidFill>
                <a:latin typeface="+mj-lt"/>
              </a:rPr>
              <a:t>ème</a:t>
            </a:r>
            <a:r>
              <a:rPr lang="fr-FR" sz="1400" kern="0" dirty="0" smtClean="0">
                <a:solidFill>
                  <a:srgbClr val="05796E"/>
                </a:solidFill>
                <a:latin typeface="+mj-lt"/>
              </a:rPr>
              <a:t> trimestre 2011, c’est-à-dire sur l’exercice 2011/2012</a:t>
            </a:r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 ;</a:t>
            </a: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400" kern="0" dirty="0" smtClean="0">
                <a:solidFill>
                  <a:srgbClr val="05796E"/>
                </a:solidFill>
                <a:latin typeface="+mj-lt"/>
              </a:rPr>
              <a:t>Pas d’introduction significative  de nouveaux produits ;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400" kern="0" dirty="0" smtClean="0">
                <a:solidFill>
                  <a:srgbClr val="05796E"/>
                </a:solidFill>
                <a:latin typeface="+mj-lt"/>
              </a:rPr>
              <a:t>Risque d’obsolescence des produits ODS 5 encore en stock.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cs typeface="+mn-cs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1600" kern="0" dirty="0" smtClean="0">
                <a:solidFill>
                  <a:srgbClr val="05796E"/>
                </a:solidFill>
                <a:latin typeface="+mj-lt"/>
              </a:rPr>
              <a:t>Points clés de la première approche de l’exercice budgétaire  2010/2011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400" kern="0" dirty="0" smtClean="0">
                <a:solidFill>
                  <a:srgbClr val="05796E"/>
                </a:solidFill>
                <a:latin typeface="+mj-lt"/>
              </a:rPr>
              <a:t>En dépit d’un chiffre d’affaires en hausse de 8,4 % grâce à l’ODS 6 et d’une quasi-stabilité des charges de fonctionnement, le recul de la marge brute provoque une perte d’exploitation de 13,6 K EUR, qui, alourdie par une importante charge exceptionnelle, entraine le résultat net de l’exercice vers une perte de 36,1 K EUR.</a:t>
            </a:r>
            <a:endParaRPr lang="fr-FR" sz="1400" dirty="0" smtClean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Budget 2010-2011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</p:nvPr>
        </p:nvGraphicFramePr>
        <p:xfrm>
          <a:off x="1692275" y="1773238"/>
          <a:ext cx="6911976" cy="4543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8767"/>
                <a:gridCol w="1234403"/>
                <a:gridCol w="1234403"/>
                <a:gridCol w="1234403"/>
              </a:tblGrid>
              <a:tr h="53825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+mj-lt"/>
                        </a:rPr>
                        <a:t>Activité</a:t>
                      </a:r>
                      <a:r>
                        <a:rPr lang="fr-FR" sz="1400" baseline="0" dirty="0" smtClean="0">
                          <a:latin typeface="+mj-lt"/>
                        </a:rPr>
                        <a:t> « Editions »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+mj-lt"/>
                        </a:rPr>
                        <a:t>2009/2010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2010/2011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Budget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Variation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R/B en %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</a:tr>
              <a:tr h="50695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Scrabblerama  Abonnements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203,4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196,8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  -6,6 %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555577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Complt.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de prix FFSc</a:t>
                      </a:r>
                    </a:p>
                    <a:p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Gratuits / Différence de Prix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50,9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55,2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487598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0uvrages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Fédé/ FISF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28,1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18,3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486544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s/total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« produits »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282,4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270,3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   -4,3 %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48895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Cout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des éditions</a:t>
                      </a:r>
                      <a:endParaRPr lang="fr-FR" sz="1400" dirty="0" smtClean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-148,6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-153,1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   +3,0 %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Charges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rédactionnelles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-9,1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-10,0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Cout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des ventes « Editions »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157,7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163,1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    +3,4 %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  <a:tr h="48895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Marge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brute « Editions »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smtClean="0">
                          <a:solidFill>
                            <a:srgbClr val="05796E"/>
                          </a:solidFill>
                          <a:latin typeface="+mj-lt"/>
                        </a:rPr>
                        <a:t>124,7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107,2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 -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14 ,0 %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Sommaire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692275" y="1773238"/>
            <a:ext cx="6911976" cy="4104034"/>
          </a:xfrm>
        </p:spPr>
        <p:txBody>
          <a:bodyPr/>
          <a:lstStyle/>
          <a:p>
            <a:r>
              <a:rPr lang="fr-FR" dirty="0" smtClean="0"/>
              <a:t>Présentation générale</a:t>
            </a:r>
          </a:p>
          <a:p>
            <a:r>
              <a:rPr lang="fr-FR" dirty="0" smtClean="0"/>
              <a:t>Bilan financier PML</a:t>
            </a:r>
          </a:p>
          <a:p>
            <a:r>
              <a:rPr lang="fr-FR" dirty="0" smtClean="0"/>
              <a:t>Bilan financier </a:t>
            </a:r>
            <a:r>
              <a:rPr lang="fr-FR" dirty="0" err="1" smtClean="0"/>
              <a:t>FFSc</a:t>
            </a:r>
            <a:endParaRPr lang="fr-FR" dirty="0" smtClean="0"/>
          </a:p>
          <a:p>
            <a:r>
              <a:rPr lang="fr-FR" dirty="0" smtClean="0"/>
              <a:t>Bilan consolidé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Budget 2010-2011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</p:nvPr>
        </p:nvGraphicFramePr>
        <p:xfrm>
          <a:off x="1692275" y="1773238"/>
          <a:ext cx="6911976" cy="3127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8767"/>
                <a:gridCol w="1234403"/>
                <a:gridCol w="1234403"/>
                <a:gridCol w="1234403"/>
              </a:tblGrid>
              <a:tr h="53825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+mj-lt"/>
                        </a:rPr>
                        <a:t>Produits</a:t>
                      </a:r>
                      <a:r>
                        <a:rPr lang="fr-FR" sz="1400" baseline="0" dirty="0" smtClean="0">
                          <a:latin typeface="+mj-lt"/>
                        </a:rPr>
                        <a:t> « boutique »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2009/2010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2010/2011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Budget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Var R/B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    %</a:t>
                      </a:r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</a:tr>
              <a:tr h="522194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Ventes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de produits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258,1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315,5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+22,2 %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</a:tr>
              <a:tr h="52387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Cout des produits vendus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-144,2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-184,0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27,6%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</a:tr>
              <a:tr h="487598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Provision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pour dépréciation des stocks  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-0,9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-7,2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</a:tr>
              <a:tr h="50101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Marge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brute «  Boutique »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113,0</a:t>
                      </a: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124,3</a:t>
                      </a: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+10 %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</a:tr>
              <a:tr h="52387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% Marge brute « Boutique »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43,8 %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39,4 %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Budget 2010-2011</a:t>
            </a:r>
          </a:p>
        </p:txBody>
      </p:sp>
      <p:graphicFrame>
        <p:nvGraphicFramePr>
          <p:cNvPr id="5" name="Espace réservé du contenu 3"/>
          <p:cNvGraphicFramePr>
            <a:graphicFrameLocks/>
          </p:cNvGraphicFramePr>
          <p:nvPr/>
        </p:nvGraphicFramePr>
        <p:xfrm>
          <a:off x="1692275" y="1773239"/>
          <a:ext cx="6911975" cy="4176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9771"/>
                <a:gridCol w="1119412"/>
                <a:gridCol w="1152368"/>
                <a:gridCol w="1045212"/>
                <a:gridCol w="1045212"/>
              </a:tblGrid>
              <a:tr h="551737">
                <a:tc>
                  <a:txBody>
                    <a:bodyPr/>
                    <a:lstStyle/>
                    <a:p>
                      <a:endParaRPr lang="fr-FR" sz="1400" dirty="0">
                        <a:latin typeface="+mj-lt"/>
                      </a:endParaRPr>
                    </a:p>
                  </a:txBody>
                  <a:tcPr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Réel 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 2009/2010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Budget 2010/2011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Ecart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%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Ecart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rgbClr val="05796E"/>
                    </a:solidFill>
                  </a:tcPr>
                </a:tc>
              </a:tr>
              <a:tr h="413298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Ventes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540,5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585,8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+ 45,3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+8,4 %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</a:tr>
              <a:tr h="413298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Cout des ventes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-302,8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-354,3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  51,5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+17,0 %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</a:tr>
              <a:tr h="413298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Marge brute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237,7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231,5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  -6,2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-2,6 %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</a:tr>
              <a:tr h="413298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% Marge  Brute / Ventes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44,0 %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39,5 %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</a:tr>
              <a:tr h="731219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Charges nettes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de fonctionnement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-244,0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-245,1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 -1,1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+0,4 %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</a:tr>
              <a:tr h="413298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Résultat d’exploitation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-6,3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-13,6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 -7,3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</a:tr>
              <a:tr h="413298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Charge exceptionnelle / IS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+1,1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-22,5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-23,6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</a:tr>
              <a:tr h="413298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Résultat</a:t>
                      </a:r>
                      <a:r>
                        <a:rPr lang="fr-FR" sz="1400" baseline="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net après I.S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-5,2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-36,1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5796E"/>
                          </a:solidFill>
                          <a:latin typeface="+mj-lt"/>
                        </a:rPr>
                        <a:t>  -30,9</a:t>
                      </a:r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5796E"/>
                        </a:solidFill>
                        <a:latin typeface="+mj-lt"/>
                      </a:endParaRPr>
                    </a:p>
                  </a:txBody>
                  <a:tcPr marR="1800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3276600" y="2924944"/>
            <a:ext cx="2823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5796E"/>
                </a:solidFill>
                <a:latin typeface="+mj-lt"/>
              </a:rPr>
              <a:t>Questions…</a:t>
            </a:r>
            <a:endParaRPr lang="fr-FR" sz="3600" dirty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endParaRPr lang="fr-FR" dirty="0" smtClean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692275" y="1773238"/>
            <a:ext cx="6911976" cy="4752106"/>
          </a:xfrm>
        </p:spPr>
        <p:txBody>
          <a:bodyPr/>
          <a:lstStyle/>
          <a:p>
            <a:pPr algn="ctr">
              <a:buNone/>
            </a:pPr>
            <a:r>
              <a:rPr lang="fr-FR" sz="4400" dirty="0" smtClean="0"/>
              <a:t>Bilan financier </a:t>
            </a:r>
            <a:r>
              <a:rPr lang="fr-FR" sz="4400" dirty="0" err="1" smtClean="0"/>
              <a:t>FFSc</a:t>
            </a:r>
            <a:endParaRPr lang="fr-FR" sz="4400" dirty="0" smtClean="0"/>
          </a:p>
          <a:p>
            <a:pPr algn="ctr">
              <a:buNone/>
            </a:pPr>
            <a:r>
              <a:rPr lang="fr-FR" dirty="0" smtClean="0"/>
              <a:t>Présentation de Thierry BAYLE</a:t>
            </a:r>
          </a:p>
          <a:p>
            <a:pPr algn="ctr">
              <a:buNone/>
            </a:pPr>
            <a:r>
              <a:rPr lang="fr-FR" dirty="0" smtClean="0"/>
              <a:t>Trésorier </a:t>
            </a:r>
            <a:r>
              <a:rPr lang="fr-FR" dirty="0" err="1" smtClean="0"/>
              <a:t>FFSc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Plan de l’intervention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idx="4294967295"/>
          </p:nvPr>
        </p:nvSpPr>
        <p:spPr>
          <a:xfrm>
            <a:off x="1692275" y="1773238"/>
            <a:ext cx="7128197" cy="4751387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400" dirty="0" smtClean="0">
                <a:solidFill>
                  <a:srgbClr val="05796E"/>
                </a:solidFill>
                <a:latin typeface="+mj-lt"/>
              </a:rPr>
              <a:t>L’exercice 2009-2010 </a:t>
            </a:r>
            <a:r>
              <a:rPr lang="fr-FR" sz="2400" dirty="0" err="1" smtClean="0">
                <a:solidFill>
                  <a:srgbClr val="05796E"/>
                </a:solidFill>
                <a:latin typeface="+mj-lt"/>
              </a:rPr>
              <a:t>FFSc</a:t>
            </a:r>
            <a:endParaRPr lang="fr-FR" sz="2400" dirty="0" smtClean="0">
              <a:solidFill>
                <a:srgbClr val="05796E"/>
              </a:solidFill>
              <a:latin typeface="+mj-lt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400" dirty="0" smtClean="0">
                <a:solidFill>
                  <a:srgbClr val="05796E"/>
                </a:solidFill>
                <a:latin typeface="+mj-lt"/>
              </a:rPr>
              <a:t>Zoom</a:t>
            </a:r>
          </a:p>
          <a:p>
            <a:pPr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Echanges PML &lt;&gt; </a:t>
            </a:r>
            <a:r>
              <a:rPr lang="fr-FR" sz="2000" dirty="0" err="1" smtClean="0">
                <a:solidFill>
                  <a:srgbClr val="05796E"/>
                </a:solidFill>
                <a:latin typeface="+mj-lt"/>
              </a:rPr>
              <a:t>FFSc</a:t>
            </a:r>
            <a:endParaRPr lang="fr-FR" sz="2000" dirty="0" smtClean="0">
              <a:solidFill>
                <a:srgbClr val="05796E"/>
              </a:solidFill>
              <a:latin typeface="+mj-lt"/>
            </a:endParaRPr>
          </a:p>
          <a:p>
            <a:pPr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Travaux au siège</a:t>
            </a:r>
          </a:p>
          <a:p>
            <a:pPr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Festival Fédéraux</a:t>
            </a:r>
          </a:p>
          <a:p>
            <a:pPr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Championnats du Monde (Montpellier)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400" dirty="0" smtClean="0">
                <a:solidFill>
                  <a:srgbClr val="05796E"/>
                </a:solidFill>
                <a:latin typeface="+mj-lt"/>
              </a:rPr>
              <a:t>Trésorerie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400" dirty="0" smtClean="0">
                <a:solidFill>
                  <a:srgbClr val="05796E"/>
                </a:solidFill>
                <a:latin typeface="+mj-lt"/>
              </a:rPr>
              <a:t>Bilan au 31/08/2010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400" dirty="0" smtClean="0">
                <a:solidFill>
                  <a:srgbClr val="05796E"/>
                </a:solidFill>
                <a:latin typeface="+mj-lt"/>
              </a:rPr>
              <a:t>Questions </a:t>
            </a:r>
          </a:p>
          <a:p>
            <a:pPr algn="ctr">
              <a:buNone/>
            </a:pPr>
            <a:endParaRPr lang="fr-FR" sz="2400" dirty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576263"/>
          </a:xfrm>
          <a:noFill/>
        </p:spPr>
        <p:txBody>
          <a:bodyPr/>
          <a:lstStyle/>
          <a:p>
            <a:pPr eaLnBrk="1" hangingPunct="1"/>
            <a:r>
              <a:rPr lang="fr-FR" dirty="0" smtClean="0"/>
              <a:t>Comptes de résultat</a:t>
            </a:r>
          </a:p>
        </p:txBody>
      </p:sp>
      <p:sp>
        <p:nvSpPr>
          <p:cNvPr id="28689" name="AutoShape 17">
            <a:hlinkClick r:id="rId4" action="ppaction://hlinkpres?slideindex=10&amp;slidetitle=Produits FFSc"/>
          </p:cNvPr>
          <p:cNvSpPr>
            <a:spLocks noChangeArrowheads="1"/>
          </p:cNvSpPr>
          <p:nvPr/>
        </p:nvSpPr>
        <p:spPr bwMode="auto">
          <a:xfrm>
            <a:off x="5292725" y="1700213"/>
            <a:ext cx="3311525" cy="4103687"/>
          </a:xfrm>
          <a:prstGeom prst="roundRect">
            <a:avLst>
              <a:gd name="adj" fmla="val 7407"/>
            </a:avLst>
          </a:prstGeom>
          <a:solidFill>
            <a:schemeClr val="bg1"/>
          </a:solidFill>
          <a:ln w="12700" algn="ctr">
            <a:solidFill>
              <a:srgbClr val="05796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2800">
              <a:solidFill>
                <a:srgbClr val="FFFAD2"/>
              </a:solidFill>
              <a:latin typeface="Candara" pitchFamily="34" charset="0"/>
            </a:endParaRPr>
          </a:p>
        </p:txBody>
      </p:sp>
      <p:sp>
        <p:nvSpPr>
          <p:cNvPr id="28675" name="AutoShape 3">
            <a:hlinkClick r:id="rId4" action="ppaction://hlinkpres?slideindex=2&amp;slidetitle=Charges FFSc"/>
          </p:cNvPr>
          <p:cNvSpPr>
            <a:spLocks noChangeArrowheads="1"/>
          </p:cNvSpPr>
          <p:nvPr/>
        </p:nvSpPr>
        <p:spPr bwMode="auto">
          <a:xfrm>
            <a:off x="1692275" y="1701800"/>
            <a:ext cx="3311525" cy="4103688"/>
          </a:xfrm>
          <a:prstGeom prst="roundRect">
            <a:avLst>
              <a:gd name="adj" fmla="val 7407"/>
            </a:avLst>
          </a:prstGeom>
          <a:solidFill>
            <a:schemeClr val="bg1"/>
          </a:solidFill>
          <a:ln w="12700" algn="ctr">
            <a:solidFill>
              <a:srgbClr val="05796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2800">
              <a:solidFill>
                <a:srgbClr val="FFFAD2"/>
              </a:solidFill>
              <a:latin typeface="Candara" pitchFamily="34" charset="0"/>
            </a:endParaRPr>
          </a:p>
        </p:txBody>
      </p:sp>
      <p:graphicFrame>
        <p:nvGraphicFramePr>
          <p:cNvPr id="28678" name="Object 6">
            <a:hlinkClick r:id="rId4" action="ppaction://hlinkpres?slideindex=11&amp;slidetitle=Produits FFSc"/>
          </p:cNvPr>
          <p:cNvGraphicFramePr>
            <a:graphicFrameLocks noChangeAspect="1"/>
          </p:cNvGraphicFramePr>
          <p:nvPr/>
        </p:nvGraphicFramePr>
        <p:xfrm>
          <a:off x="5372100" y="2187575"/>
          <a:ext cx="3152775" cy="3571875"/>
        </p:xfrm>
        <a:graphic>
          <a:graphicData uri="http://schemas.openxmlformats.org/presentationml/2006/ole">
            <p:oleObj spid="_x0000_s1026" name="Worksheet" r:id="rId5" imgW="3152843" imgH="3571943" progId="Excel.Sheet.8">
              <p:link updateAutomatic="1"/>
            </p:oleObj>
          </a:graphicData>
        </a:graphic>
      </p:graphicFrame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6280150" y="1762522"/>
            <a:ext cx="133508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400" dirty="0">
                <a:solidFill>
                  <a:srgbClr val="05796E"/>
                </a:solidFill>
                <a:latin typeface="Century Gothic" pitchFamily="34" charset="0"/>
              </a:rPr>
              <a:t>Produits</a:t>
            </a:r>
          </a:p>
        </p:txBody>
      </p:sp>
      <p:graphicFrame>
        <p:nvGraphicFramePr>
          <p:cNvPr id="28677" name="Object 5">
            <a:hlinkClick r:id="rId4" action="ppaction://hlinkpres?slideindex=2&amp;slidetitle=Charges FFSc"/>
          </p:cNvPr>
          <p:cNvGraphicFramePr>
            <a:graphicFrameLocks noChangeAspect="1"/>
          </p:cNvGraphicFramePr>
          <p:nvPr/>
        </p:nvGraphicFramePr>
        <p:xfrm>
          <a:off x="1771650" y="2189163"/>
          <a:ext cx="3152775" cy="3571875"/>
        </p:xfrm>
        <a:graphic>
          <a:graphicData uri="http://schemas.openxmlformats.org/presentationml/2006/ole">
            <p:oleObj spid="_x0000_s1027" name="Worksheet" r:id="rId6" imgW="3152843" imgH="3571943" progId="Excel.Sheet.8">
              <p:link updateAutomatic="1"/>
            </p:oleObj>
          </a:graphicData>
        </a:graphic>
      </p:graphicFrame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2628900" y="1762522"/>
            <a:ext cx="143986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400" dirty="0">
                <a:solidFill>
                  <a:srgbClr val="05796E"/>
                </a:solidFill>
                <a:latin typeface="Century Gothic" pitchFamily="34" charset="0"/>
              </a:rPr>
              <a:t>Charges</a:t>
            </a:r>
          </a:p>
        </p:txBody>
      </p:sp>
      <p:graphicFrame>
        <p:nvGraphicFramePr>
          <p:cNvPr id="28694" name="Object 22"/>
          <p:cNvGraphicFramePr>
            <a:graphicFrameLocks noChangeAspect="1"/>
          </p:cNvGraphicFramePr>
          <p:nvPr/>
        </p:nvGraphicFramePr>
        <p:xfrm>
          <a:off x="1547813" y="5949950"/>
          <a:ext cx="7058025" cy="523875"/>
        </p:xfrm>
        <a:graphic>
          <a:graphicData uri="http://schemas.openxmlformats.org/presentationml/2006/ole">
            <p:oleObj spid="_x0000_s1028" name="Worksheet" r:id="rId7" imgW="7057957" imgH="523943" progId="Excel.Sheet.8">
              <p:link updateAutomatic="1"/>
            </p:oleObj>
          </a:graphicData>
        </a:graphic>
      </p:graphicFrame>
      <p:sp>
        <p:nvSpPr>
          <p:cNvPr id="28695" name="AutoShape 23"/>
          <p:cNvSpPr>
            <a:spLocks noChangeArrowheads="1"/>
          </p:cNvSpPr>
          <p:nvPr/>
        </p:nvSpPr>
        <p:spPr bwMode="auto">
          <a:xfrm>
            <a:off x="1692275" y="5988050"/>
            <a:ext cx="6911975" cy="576263"/>
          </a:xfrm>
          <a:prstGeom prst="roundRect">
            <a:avLst>
              <a:gd name="adj" fmla="val 24241"/>
            </a:avLst>
          </a:prstGeom>
          <a:solidFill>
            <a:srgbClr val="EFDE94">
              <a:alpha val="25098"/>
            </a:srgbClr>
          </a:solidFill>
          <a:ln w="12700">
            <a:solidFill>
              <a:srgbClr val="05796E"/>
            </a:solidFill>
            <a:round/>
            <a:headEnd/>
            <a:tailEnd/>
          </a:ln>
        </p:spPr>
        <p:txBody>
          <a:bodyPr wrap="none" anchor="b"/>
          <a:lstStyle/>
          <a:p>
            <a:pPr algn="ctr"/>
            <a:endParaRPr lang="fr-FR" sz="2400">
              <a:solidFill>
                <a:srgbClr val="05796E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9" grpId="0" animBg="1"/>
      <p:bldP spid="28675" grpId="0" animBg="1"/>
      <p:bldP spid="28692" grpId="0"/>
      <p:bldP spid="28686" grpId="0"/>
      <p:bldP spid="2869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576263"/>
          </a:xfrm>
          <a:noFill/>
        </p:spPr>
        <p:txBody>
          <a:bodyPr/>
          <a:lstStyle/>
          <a:p>
            <a:pPr eaLnBrk="1" hangingPunct="1"/>
            <a:r>
              <a:rPr lang="fr-FR" dirty="0" smtClean="0"/>
              <a:t>Evolution des Charges et Produits</a:t>
            </a: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/>
          <a:srcRect t="8636"/>
          <a:stretch>
            <a:fillRect/>
          </a:stretch>
        </p:blipFill>
        <p:spPr bwMode="auto">
          <a:xfrm>
            <a:off x="1692275" y="1773238"/>
            <a:ext cx="6954838" cy="391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576263"/>
          </a:xfrm>
          <a:noFill/>
        </p:spPr>
        <p:txBody>
          <a:bodyPr/>
          <a:lstStyle/>
          <a:p>
            <a:pPr eaLnBrk="1" hangingPunct="1"/>
            <a:r>
              <a:rPr lang="fr-FR" dirty="0" smtClean="0"/>
              <a:t>Evolution des Charges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 t="6834"/>
          <a:stretch>
            <a:fillRect/>
          </a:stretch>
        </p:blipFill>
        <p:spPr bwMode="auto">
          <a:xfrm>
            <a:off x="1692274" y="1773238"/>
            <a:ext cx="6911976" cy="3965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576263"/>
          </a:xfrm>
          <a:noFill/>
        </p:spPr>
        <p:txBody>
          <a:bodyPr/>
          <a:lstStyle/>
          <a:p>
            <a:pPr eaLnBrk="1" hangingPunct="1"/>
            <a:r>
              <a:rPr lang="fr-FR" dirty="0" smtClean="0"/>
              <a:t>Evolution des Produits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 t="6834"/>
          <a:stretch>
            <a:fillRect/>
          </a:stretch>
        </p:blipFill>
        <p:spPr bwMode="auto">
          <a:xfrm>
            <a:off x="1692274" y="1773238"/>
            <a:ext cx="6911976" cy="3965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endParaRPr lang="fr-FR" dirty="0" smtClean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692275" y="1773238"/>
            <a:ext cx="6911976" cy="4752106"/>
          </a:xfrm>
        </p:spPr>
        <p:txBody>
          <a:bodyPr/>
          <a:lstStyle/>
          <a:p>
            <a:pPr algn="ctr">
              <a:buNone/>
            </a:pPr>
            <a:r>
              <a:rPr lang="fr-FR" sz="4400" dirty="0" smtClean="0"/>
              <a:t>Présentation générale</a:t>
            </a:r>
          </a:p>
          <a:p>
            <a:pPr algn="ctr">
              <a:buNone/>
            </a:pPr>
            <a:r>
              <a:rPr lang="fr-FR" dirty="0" smtClean="0"/>
              <a:t>(rappel de quelques fondamentaux)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entagone 52"/>
          <p:cNvSpPr/>
          <p:nvPr/>
        </p:nvSpPr>
        <p:spPr>
          <a:xfrm>
            <a:off x="4067944" y="3645024"/>
            <a:ext cx="2448272" cy="857256"/>
          </a:xfrm>
          <a:prstGeom prst="homePlate">
            <a:avLst>
              <a:gd name="adj" fmla="val 17487"/>
            </a:avLst>
          </a:prstGeom>
          <a:solidFill>
            <a:srgbClr val="EFDE94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5796E"/>
                </a:solidFill>
                <a:latin typeface="+mj-lt"/>
              </a:rPr>
              <a:t>Autres publications</a:t>
            </a:r>
          </a:p>
          <a:p>
            <a:pPr algn="ctr"/>
            <a:r>
              <a:rPr lang="fr-FR" b="1" dirty="0" smtClean="0">
                <a:solidFill>
                  <a:srgbClr val="05796E"/>
                </a:solidFill>
                <a:latin typeface="+mj-lt"/>
              </a:rPr>
              <a:t>17 k€</a:t>
            </a:r>
            <a:endParaRPr lang="fr-FR" b="1" dirty="0">
              <a:solidFill>
                <a:srgbClr val="05796E"/>
              </a:solidFill>
              <a:latin typeface="+mj-lt"/>
            </a:endParaRPr>
          </a:p>
        </p:txBody>
      </p:sp>
      <p:sp>
        <p:nvSpPr>
          <p:cNvPr id="22" name="Pentagone 21"/>
          <p:cNvSpPr/>
          <p:nvPr/>
        </p:nvSpPr>
        <p:spPr>
          <a:xfrm>
            <a:off x="4067944" y="1772816"/>
            <a:ext cx="2448272" cy="857256"/>
          </a:xfrm>
          <a:prstGeom prst="homePlate">
            <a:avLst>
              <a:gd name="adj" fmla="val 17487"/>
            </a:avLst>
          </a:prstGeom>
          <a:solidFill>
            <a:srgbClr val="EFDE94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5796E"/>
                </a:solidFill>
                <a:latin typeface="+mj-lt"/>
              </a:rPr>
              <a:t>Subvention</a:t>
            </a:r>
          </a:p>
          <a:p>
            <a:pPr algn="ctr"/>
            <a:r>
              <a:rPr lang="fr-FR" b="1" dirty="0" smtClean="0">
                <a:solidFill>
                  <a:srgbClr val="05796E"/>
                </a:solidFill>
                <a:latin typeface="+mj-lt"/>
              </a:rPr>
              <a:t>30 k€</a:t>
            </a:r>
            <a:endParaRPr lang="fr-FR" b="1" dirty="0">
              <a:solidFill>
                <a:srgbClr val="05796E"/>
              </a:solidFill>
              <a:latin typeface="+mj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Liaisons </a:t>
            </a:r>
            <a:r>
              <a:rPr lang="fr-FR" dirty="0" err="1" smtClean="0"/>
              <a:t>FFSc</a:t>
            </a:r>
            <a:r>
              <a:rPr lang="fr-FR" dirty="0" smtClean="0"/>
              <a:t> - PML</a:t>
            </a:r>
            <a:endParaRPr lang="fr-FR" dirty="0"/>
          </a:p>
        </p:txBody>
      </p:sp>
      <p:pic>
        <p:nvPicPr>
          <p:cNvPr id="37894" name="Picture 6" descr="C:\Users\J0023239\AppData\Local\Microsoft\Windows\Temporary Internet Files\Content.IE5\M74KKMF8\MC90020256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910399"/>
            <a:ext cx="2016224" cy="2947313"/>
          </a:xfrm>
          <a:prstGeom prst="rect">
            <a:avLst/>
          </a:prstGeom>
          <a:noFill/>
        </p:spPr>
      </p:pic>
      <p:grpSp>
        <p:nvGrpSpPr>
          <p:cNvPr id="3" name="Groupe 12"/>
          <p:cNvGrpSpPr/>
          <p:nvPr/>
        </p:nvGrpSpPr>
        <p:grpSpPr>
          <a:xfrm>
            <a:off x="6876256" y="2780928"/>
            <a:ext cx="2194284" cy="1682037"/>
            <a:chOff x="6022193" y="3286124"/>
            <a:chExt cx="2050268" cy="1538021"/>
          </a:xfrm>
        </p:grpSpPr>
        <p:pic>
          <p:nvPicPr>
            <p:cNvPr id="37890" name="Picture 2" descr="C:\Users\J0023239\AppData\Local\Microsoft\Windows\Temporary Internet Files\Content.IE5\M74KKMF8\MC900212013[1].wm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6072198" y="3286124"/>
              <a:ext cx="1805026" cy="1538021"/>
            </a:xfrm>
            <a:prstGeom prst="rect">
              <a:avLst/>
            </a:prstGeom>
            <a:noFill/>
          </p:spPr>
        </p:pic>
        <p:sp>
          <p:nvSpPr>
            <p:cNvPr id="11" name="Forme libre 10"/>
            <p:cNvSpPr/>
            <p:nvPr/>
          </p:nvSpPr>
          <p:spPr>
            <a:xfrm>
              <a:off x="7358082" y="3571876"/>
              <a:ext cx="714379" cy="1073938"/>
            </a:xfrm>
            <a:custGeom>
              <a:avLst/>
              <a:gdLst>
                <a:gd name="connsiteX0" fmla="*/ 0 w 609600"/>
                <a:gd name="connsiteY0" fmla="*/ 7620 h 525780"/>
                <a:gd name="connsiteX1" fmla="*/ 83820 w 609600"/>
                <a:gd name="connsiteY1" fmla="*/ 510540 h 525780"/>
                <a:gd name="connsiteX2" fmla="*/ 571500 w 609600"/>
                <a:gd name="connsiteY2" fmla="*/ 525780 h 525780"/>
                <a:gd name="connsiteX3" fmla="*/ 609600 w 609600"/>
                <a:gd name="connsiteY3" fmla="*/ 83820 h 525780"/>
                <a:gd name="connsiteX4" fmla="*/ 266700 w 609600"/>
                <a:gd name="connsiteY4" fmla="*/ 0 h 525780"/>
                <a:gd name="connsiteX5" fmla="*/ 0 w 609600"/>
                <a:gd name="connsiteY5" fmla="*/ 7620 h 525780"/>
                <a:gd name="connsiteX0" fmla="*/ 0 w 609600"/>
                <a:gd name="connsiteY0" fmla="*/ 7620 h 1344936"/>
                <a:gd name="connsiteX1" fmla="*/ 33358 w 609600"/>
                <a:gd name="connsiteY1" fmla="*/ 1344936 h 1344936"/>
                <a:gd name="connsiteX2" fmla="*/ 571500 w 609600"/>
                <a:gd name="connsiteY2" fmla="*/ 525780 h 1344936"/>
                <a:gd name="connsiteX3" fmla="*/ 609600 w 609600"/>
                <a:gd name="connsiteY3" fmla="*/ 83820 h 1344936"/>
                <a:gd name="connsiteX4" fmla="*/ 266700 w 609600"/>
                <a:gd name="connsiteY4" fmla="*/ 0 h 1344936"/>
                <a:gd name="connsiteX5" fmla="*/ 0 w 609600"/>
                <a:gd name="connsiteY5" fmla="*/ 7620 h 1344936"/>
                <a:gd name="connsiteX0" fmla="*/ 0 w 609600"/>
                <a:gd name="connsiteY0" fmla="*/ 7620 h 1344936"/>
                <a:gd name="connsiteX1" fmla="*/ 33358 w 609600"/>
                <a:gd name="connsiteY1" fmla="*/ 1202060 h 1344936"/>
                <a:gd name="connsiteX2" fmla="*/ 33358 w 609600"/>
                <a:gd name="connsiteY2" fmla="*/ 1344936 h 1344936"/>
                <a:gd name="connsiteX3" fmla="*/ 571500 w 609600"/>
                <a:gd name="connsiteY3" fmla="*/ 525780 h 1344936"/>
                <a:gd name="connsiteX4" fmla="*/ 609600 w 609600"/>
                <a:gd name="connsiteY4" fmla="*/ 83820 h 1344936"/>
                <a:gd name="connsiteX5" fmla="*/ 266700 w 609600"/>
                <a:gd name="connsiteY5" fmla="*/ 0 h 1344936"/>
                <a:gd name="connsiteX6" fmla="*/ 0 w 609600"/>
                <a:gd name="connsiteY6" fmla="*/ 7620 h 1344936"/>
                <a:gd name="connsiteX0" fmla="*/ 11906 w 621506"/>
                <a:gd name="connsiteY0" fmla="*/ 7620 h 1521143"/>
                <a:gd name="connsiteX1" fmla="*/ 45264 w 621506"/>
                <a:gd name="connsiteY1" fmla="*/ 1202060 h 1521143"/>
                <a:gd name="connsiteX2" fmla="*/ 0 w 621506"/>
                <a:gd name="connsiteY2" fmla="*/ 1521143 h 1521143"/>
                <a:gd name="connsiteX3" fmla="*/ 583406 w 621506"/>
                <a:gd name="connsiteY3" fmla="*/ 525780 h 1521143"/>
                <a:gd name="connsiteX4" fmla="*/ 621506 w 621506"/>
                <a:gd name="connsiteY4" fmla="*/ 83820 h 1521143"/>
                <a:gd name="connsiteX5" fmla="*/ 278606 w 621506"/>
                <a:gd name="connsiteY5" fmla="*/ 0 h 1521143"/>
                <a:gd name="connsiteX6" fmla="*/ 11906 w 621506"/>
                <a:gd name="connsiteY6" fmla="*/ 7620 h 1521143"/>
                <a:gd name="connsiteX0" fmla="*/ 19029 w 628629"/>
                <a:gd name="connsiteY0" fmla="*/ 7620 h 1521143"/>
                <a:gd name="connsiteX1" fmla="*/ 0 w 628629"/>
                <a:gd name="connsiteY1" fmla="*/ 1183010 h 1521143"/>
                <a:gd name="connsiteX2" fmla="*/ 7123 w 628629"/>
                <a:gd name="connsiteY2" fmla="*/ 1521143 h 1521143"/>
                <a:gd name="connsiteX3" fmla="*/ 590529 w 628629"/>
                <a:gd name="connsiteY3" fmla="*/ 525780 h 1521143"/>
                <a:gd name="connsiteX4" fmla="*/ 628629 w 628629"/>
                <a:gd name="connsiteY4" fmla="*/ 83820 h 1521143"/>
                <a:gd name="connsiteX5" fmla="*/ 285729 w 628629"/>
                <a:gd name="connsiteY5" fmla="*/ 0 h 1521143"/>
                <a:gd name="connsiteX6" fmla="*/ 19029 w 628629"/>
                <a:gd name="connsiteY6" fmla="*/ 7620 h 1521143"/>
                <a:gd name="connsiteX0" fmla="*/ 0 w 709613"/>
                <a:gd name="connsiteY0" fmla="*/ 707707 h 1521143"/>
                <a:gd name="connsiteX1" fmla="*/ 80984 w 709613"/>
                <a:gd name="connsiteY1" fmla="*/ 1183010 h 1521143"/>
                <a:gd name="connsiteX2" fmla="*/ 88107 w 709613"/>
                <a:gd name="connsiteY2" fmla="*/ 1521143 h 1521143"/>
                <a:gd name="connsiteX3" fmla="*/ 671513 w 709613"/>
                <a:gd name="connsiteY3" fmla="*/ 525780 h 1521143"/>
                <a:gd name="connsiteX4" fmla="*/ 709613 w 709613"/>
                <a:gd name="connsiteY4" fmla="*/ 83820 h 1521143"/>
                <a:gd name="connsiteX5" fmla="*/ 366713 w 709613"/>
                <a:gd name="connsiteY5" fmla="*/ 0 h 1521143"/>
                <a:gd name="connsiteX6" fmla="*/ 0 w 709613"/>
                <a:gd name="connsiteY6" fmla="*/ 707707 h 1521143"/>
                <a:gd name="connsiteX0" fmla="*/ 8723 w 718336"/>
                <a:gd name="connsiteY0" fmla="*/ 707707 h 1521143"/>
                <a:gd name="connsiteX1" fmla="*/ 89707 w 718336"/>
                <a:gd name="connsiteY1" fmla="*/ 1183010 h 1521143"/>
                <a:gd name="connsiteX2" fmla="*/ 96830 w 718336"/>
                <a:gd name="connsiteY2" fmla="*/ 1521143 h 1521143"/>
                <a:gd name="connsiteX3" fmla="*/ 680236 w 718336"/>
                <a:gd name="connsiteY3" fmla="*/ 525780 h 1521143"/>
                <a:gd name="connsiteX4" fmla="*/ 718336 w 718336"/>
                <a:gd name="connsiteY4" fmla="*/ 83820 h 1521143"/>
                <a:gd name="connsiteX5" fmla="*/ 375436 w 718336"/>
                <a:gd name="connsiteY5" fmla="*/ 0 h 1521143"/>
                <a:gd name="connsiteX6" fmla="*/ 8723 w 718336"/>
                <a:gd name="connsiteY6" fmla="*/ 707707 h 1521143"/>
                <a:gd name="connsiteX0" fmla="*/ 51593 w 761206"/>
                <a:gd name="connsiteY0" fmla="*/ 707707 h 1521143"/>
                <a:gd name="connsiteX1" fmla="*/ 473076 w 761206"/>
                <a:gd name="connsiteY1" fmla="*/ 1199674 h 1521143"/>
                <a:gd name="connsiteX2" fmla="*/ 132577 w 761206"/>
                <a:gd name="connsiteY2" fmla="*/ 1183010 h 1521143"/>
                <a:gd name="connsiteX3" fmla="*/ 139700 w 761206"/>
                <a:gd name="connsiteY3" fmla="*/ 1521143 h 1521143"/>
                <a:gd name="connsiteX4" fmla="*/ 723106 w 761206"/>
                <a:gd name="connsiteY4" fmla="*/ 525780 h 1521143"/>
                <a:gd name="connsiteX5" fmla="*/ 761206 w 761206"/>
                <a:gd name="connsiteY5" fmla="*/ 83820 h 1521143"/>
                <a:gd name="connsiteX6" fmla="*/ 418306 w 761206"/>
                <a:gd name="connsiteY6" fmla="*/ 0 h 1521143"/>
                <a:gd name="connsiteX7" fmla="*/ 51593 w 761206"/>
                <a:gd name="connsiteY7" fmla="*/ 707707 h 1521143"/>
                <a:gd name="connsiteX0" fmla="*/ 51593 w 761206"/>
                <a:gd name="connsiteY0" fmla="*/ 707707 h 1521143"/>
                <a:gd name="connsiteX1" fmla="*/ 473076 w 761206"/>
                <a:gd name="connsiteY1" fmla="*/ 1199674 h 1521143"/>
                <a:gd name="connsiteX2" fmla="*/ 132577 w 761206"/>
                <a:gd name="connsiteY2" fmla="*/ 1183010 h 1521143"/>
                <a:gd name="connsiteX3" fmla="*/ 139700 w 761206"/>
                <a:gd name="connsiteY3" fmla="*/ 1521143 h 1521143"/>
                <a:gd name="connsiteX4" fmla="*/ 723106 w 761206"/>
                <a:gd name="connsiteY4" fmla="*/ 525780 h 1521143"/>
                <a:gd name="connsiteX5" fmla="*/ 761206 w 761206"/>
                <a:gd name="connsiteY5" fmla="*/ 83820 h 1521143"/>
                <a:gd name="connsiteX6" fmla="*/ 418306 w 761206"/>
                <a:gd name="connsiteY6" fmla="*/ 0 h 1521143"/>
                <a:gd name="connsiteX7" fmla="*/ 51593 w 761206"/>
                <a:gd name="connsiteY7" fmla="*/ 707707 h 1521143"/>
                <a:gd name="connsiteX0" fmla="*/ 51593 w 761206"/>
                <a:gd name="connsiteY0" fmla="*/ 707707 h 1521143"/>
                <a:gd name="connsiteX1" fmla="*/ 473076 w 761206"/>
                <a:gd name="connsiteY1" fmla="*/ 1199674 h 1521143"/>
                <a:gd name="connsiteX2" fmla="*/ 132577 w 761206"/>
                <a:gd name="connsiteY2" fmla="*/ 1183010 h 1521143"/>
                <a:gd name="connsiteX3" fmla="*/ 139700 w 761206"/>
                <a:gd name="connsiteY3" fmla="*/ 1521143 h 1521143"/>
                <a:gd name="connsiteX4" fmla="*/ 723106 w 761206"/>
                <a:gd name="connsiteY4" fmla="*/ 525780 h 1521143"/>
                <a:gd name="connsiteX5" fmla="*/ 761206 w 761206"/>
                <a:gd name="connsiteY5" fmla="*/ 83820 h 1521143"/>
                <a:gd name="connsiteX6" fmla="*/ 418306 w 761206"/>
                <a:gd name="connsiteY6" fmla="*/ 0 h 1521143"/>
                <a:gd name="connsiteX7" fmla="*/ 51593 w 761206"/>
                <a:gd name="connsiteY7" fmla="*/ 707707 h 1521143"/>
                <a:gd name="connsiteX0" fmla="*/ 51593 w 888204"/>
                <a:gd name="connsiteY0" fmla="*/ 707707 h 1521143"/>
                <a:gd name="connsiteX1" fmla="*/ 473076 w 888204"/>
                <a:gd name="connsiteY1" fmla="*/ 1199674 h 1521143"/>
                <a:gd name="connsiteX2" fmla="*/ 132577 w 888204"/>
                <a:gd name="connsiteY2" fmla="*/ 1183010 h 1521143"/>
                <a:gd name="connsiteX3" fmla="*/ 139700 w 888204"/>
                <a:gd name="connsiteY3" fmla="*/ 1521143 h 1521143"/>
                <a:gd name="connsiteX4" fmla="*/ 723106 w 888204"/>
                <a:gd name="connsiteY4" fmla="*/ 525780 h 1521143"/>
                <a:gd name="connsiteX5" fmla="*/ 761206 w 888204"/>
                <a:gd name="connsiteY5" fmla="*/ 83820 h 1521143"/>
                <a:gd name="connsiteX6" fmla="*/ 418306 w 888204"/>
                <a:gd name="connsiteY6" fmla="*/ 0 h 1521143"/>
                <a:gd name="connsiteX7" fmla="*/ 51593 w 888204"/>
                <a:gd name="connsiteY7" fmla="*/ 707707 h 1521143"/>
                <a:gd name="connsiteX0" fmla="*/ 47621 w 757234"/>
                <a:gd name="connsiteY0" fmla="*/ 707707 h 1521143"/>
                <a:gd name="connsiteX1" fmla="*/ 128605 w 757234"/>
                <a:gd name="connsiteY1" fmla="*/ 1183010 h 1521143"/>
                <a:gd name="connsiteX2" fmla="*/ 135728 w 757234"/>
                <a:gd name="connsiteY2" fmla="*/ 1521143 h 1521143"/>
                <a:gd name="connsiteX3" fmla="*/ 719134 w 757234"/>
                <a:gd name="connsiteY3" fmla="*/ 525780 h 1521143"/>
                <a:gd name="connsiteX4" fmla="*/ 757234 w 757234"/>
                <a:gd name="connsiteY4" fmla="*/ 83820 h 1521143"/>
                <a:gd name="connsiteX5" fmla="*/ 414334 w 757234"/>
                <a:gd name="connsiteY5" fmla="*/ 0 h 1521143"/>
                <a:gd name="connsiteX6" fmla="*/ 47621 w 757234"/>
                <a:gd name="connsiteY6" fmla="*/ 707707 h 1521143"/>
                <a:gd name="connsiteX0" fmla="*/ 0 w 709613"/>
                <a:gd name="connsiteY0" fmla="*/ 707707 h 1521143"/>
                <a:gd name="connsiteX1" fmla="*/ 80984 w 709613"/>
                <a:gd name="connsiteY1" fmla="*/ 1183010 h 1521143"/>
                <a:gd name="connsiteX2" fmla="*/ 88107 w 709613"/>
                <a:gd name="connsiteY2" fmla="*/ 1521143 h 1521143"/>
                <a:gd name="connsiteX3" fmla="*/ 671513 w 709613"/>
                <a:gd name="connsiteY3" fmla="*/ 525780 h 1521143"/>
                <a:gd name="connsiteX4" fmla="*/ 709613 w 709613"/>
                <a:gd name="connsiteY4" fmla="*/ 83820 h 1521143"/>
                <a:gd name="connsiteX5" fmla="*/ 366713 w 709613"/>
                <a:gd name="connsiteY5" fmla="*/ 0 h 1521143"/>
                <a:gd name="connsiteX6" fmla="*/ 0 w 709613"/>
                <a:gd name="connsiteY6" fmla="*/ 707707 h 1521143"/>
                <a:gd name="connsiteX0" fmla="*/ 9504 w 719117"/>
                <a:gd name="connsiteY0" fmla="*/ 707707 h 1521143"/>
                <a:gd name="connsiteX1" fmla="*/ 0 w 719117"/>
                <a:gd name="connsiteY1" fmla="*/ 1130622 h 1521143"/>
                <a:gd name="connsiteX2" fmla="*/ 90488 w 719117"/>
                <a:gd name="connsiteY2" fmla="*/ 1183010 h 1521143"/>
                <a:gd name="connsiteX3" fmla="*/ 97611 w 719117"/>
                <a:gd name="connsiteY3" fmla="*/ 1521143 h 1521143"/>
                <a:gd name="connsiteX4" fmla="*/ 681017 w 719117"/>
                <a:gd name="connsiteY4" fmla="*/ 525780 h 1521143"/>
                <a:gd name="connsiteX5" fmla="*/ 719117 w 719117"/>
                <a:gd name="connsiteY5" fmla="*/ 83820 h 1521143"/>
                <a:gd name="connsiteX6" fmla="*/ 376217 w 719117"/>
                <a:gd name="connsiteY6" fmla="*/ 0 h 1521143"/>
                <a:gd name="connsiteX7" fmla="*/ 9504 w 719117"/>
                <a:gd name="connsiteY7" fmla="*/ 707707 h 1521143"/>
                <a:gd name="connsiteX0" fmla="*/ 0 w 709613"/>
                <a:gd name="connsiteY0" fmla="*/ 707707 h 1521143"/>
                <a:gd name="connsiteX1" fmla="*/ 21 w 709613"/>
                <a:gd name="connsiteY1" fmla="*/ 1130622 h 1521143"/>
                <a:gd name="connsiteX2" fmla="*/ 80984 w 709613"/>
                <a:gd name="connsiteY2" fmla="*/ 1183010 h 1521143"/>
                <a:gd name="connsiteX3" fmla="*/ 88107 w 709613"/>
                <a:gd name="connsiteY3" fmla="*/ 1521143 h 1521143"/>
                <a:gd name="connsiteX4" fmla="*/ 671513 w 709613"/>
                <a:gd name="connsiteY4" fmla="*/ 525780 h 1521143"/>
                <a:gd name="connsiteX5" fmla="*/ 709613 w 709613"/>
                <a:gd name="connsiteY5" fmla="*/ 83820 h 1521143"/>
                <a:gd name="connsiteX6" fmla="*/ 366713 w 709613"/>
                <a:gd name="connsiteY6" fmla="*/ 0 h 1521143"/>
                <a:gd name="connsiteX7" fmla="*/ 0 w 709613"/>
                <a:gd name="connsiteY7" fmla="*/ 707707 h 1521143"/>
                <a:gd name="connsiteX0" fmla="*/ 0 w 709613"/>
                <a:gd name="connsiteY0" fmla="*/ 707707 h 1521143"/>
                <a:gd name="connsiteX1" fmla="*/ 21 w 709613"/>
                <a:gd name="connsiteY1" fmla="*/ 1130622 h 1521143"/>
                <a:gd name="connsiteX2" fmla="*/ 80984 w 709613"/>
                <a:gd name="connsiteY2" fmla="*/ 1183010 h 1521143"/>
                <a:gd name="connsiteX3" fmla="*/ 88107 w 709613"/>
                <a:gd name="connsiteY3" fmla="*/ 1521143 h 1521143"/>
                <a:gd name="connsiteX4" fmla="*/ 671513 w 709613"/>
                <a:gd name="connsiteY4" fmla="*/ 525780 h 1521143"/>
                <a:gd name="connsiteX5" fmla="*/ 709613 w 709613"/>
                <a:gd name="connsiteY5" fmla="*/ 83820 h 1521143"/>
                <a:gd name="connsiteX6" fmla="*/ 366713 w 709613"/>
                <a:gd name="connsiteY6" fmla="*/ 0 h 1521143"/>
                <a:gd name="connsiteX7" fmla="*/ 0 w 709613"/>
                <a:gd name="connsiteY7" fmla="*/ 707707 h 1521143"/>
                <a:gd name="connsiteX0" fmla="*/ 14254 w 709599"/>
                <a:gd name="connsiteY0" fmla="*/ 652937 h 1521143"/>
                <a:gd name="connsiteX1" fmla="*/ 7 w 709599"/>
                <a:gd name="connsiteY1" fmla="*/ 1130622 h 1521143"/>
                <a:gd name="connsiteX2" fmla="*/ 80970 w 709599"/>
                <a:gd name="connsiteY2" fmla="*/ 1183010 h 1521143"/>
                <a:gd name="connsiteX3" fmla="*/ 88093 w 709599"/>
                <a:gd name="connsiteY3" fmla="*/ 1521143 h 1521143"/>
                <a:gd name="connsiteX4" fmla="*/ 671499 w 709599"/>
                <a:gd name="connsiteY4" fmla="*/ 525780 h 1521143"/>
                <a:gd name="connsiteX5" fmla="*/ 709599 w 709599"/>
                <a:gd name="connsiteY5" fmla="*/ 83820 h 1521143"/>
                <a:gd name="connsiteX6" fmla="*/ 366699 w 709599"/>
                <a:gd name="connsiteY6" fmla="*/ 0 h 1521143"/>
                <a:gd name="connsiteX7" fmla="*/ 14254 w 709599"/>
                <a:gd name="connsiteY7" fmla="*/ 652937 h 1521143"/>
                <a:gd name="connsiteX0" fmla="*/ 0 w 709633"/>
                <a:gd name="connsiteY0" fmla="*/ 648174 h 1521143"/>
                <a:gd name="connsiteX1" fmla="*/ 41 w 709633"/>
                <a:gd name="connsiteY1" fmla="*/ 1130622 h 1521143"/>
                <a:gd name="connsiteX2" fmla="*/ 81004 w 709633"/>
                <a:gd name="connsiteY2" fmla="*/ 1183010 h 1521143"/>
                <a:gd name="connsiteX3" fmla="*/ 88127 w 709633"/>
                <a:gd name="connsiteY3" fmla="*/ 1521143 h 1521143"/>
                <a:gd name="connsiteX4" fmla="*/ 671533 w 709633"/>
                <a:gd name="connsiteY4" fmla="*/ 525780 h 1521143"/>
                <a:gd name="connsiteX5" fmla="*/ 709633 w 709633"/>
                <a:gd name="connsiteY5" fmla="*/ 83820 h 1521143"/>
                <a:gd name="connsiteX6" fmla="*/ 366733 w 709633"/>
                <a:gd name="connsiteY6" fmla="*/ 0 h 1521143"/>
                <a:gd name="connsiteX7" fmla="*/ 0 w 709633"/>
                <a:gd name="connsiteY7" fmla="*/ 648174 h 1521143"/>
                <a:gd name="connsiteX0" fmla="*/ 7109 w 716742"/>
                <a:gd name="connsiteY0" fmla="*/ 648174 h 1521143"/>
                <a:gd name="connsiteX1" fmla="*/ 7 w 716742"/>
                <a:gd name="connsiteY1" fmla="*/ 1130622 h 1521143"/>
                <a:gd name="connsiteX2" fmla="*/ 88113 w 716742"/>
                <a:gd name="connsiteY2" fmla="*/ 1183010 h 1521143"/>
                <a:gd name="connsiteX3" fmla="*/ 95236 w 716742"/>
                <a:gd name="connsiteY3" fmla="*/ 1521143 h 1521143"/>
                <a:gd name="connsiteX4" fmla="*/ 678642 w 716742"/>
                <a:gd name="connsiteY4" fmla="*/ 525780 h 1521143"/>
                <a:gd name="connsiteX5" fmla="*/ 716742 w 716742"/>
                <a:gd name="connsiteY5" fmla="*/ 83820 h 1521143"/>
                <a:gd name="connsiteX6" fmla="*/ 373842 w 716742"/>
                <a:gd name="connsiteY6" fmla="*/ 0 h 1521143"/>
                <a:gd name="connsiteX7" fmla="*/ 7109 w 716742"/>
                <a:gd name="connsiteY7" fmla="*/ 648174 h 1521143"/>
                <a:gd name="connsiteX0" fmla="*/ 7109 w 716742"/>
                <a:gd name="connsiteY0" fmla="*/ 648174 h 1704493"/>
                <a:gd name="connsiteX1" fmla="*/ 7 w 716742"/>
                <a:gd name="connsiteY1" fmla="*/ 1130622 h 1704493"/>
                <a:gd name="connsiteX2" fmla="*/ 88113 w 716742"/>
                <a:gd name="connsiteY2" fmla="*/ 1183010 h 1704493"/>
                <a:gd name="connsiteX3" fmla="*/ 95236 w 716742"/>
                <a:gd name="connsiteY3" fmla="*/ 1521143 h 1704493"/>
                <a:gd name="connsiteX4" fmla="*/ 257141 w 716742"/>
                <a:gd name="connsiteY4" fmla="*/ 1704493 h 1704493"/>
                <a:gd name="connsiteX5" fmla="*/ 678642 w 716742"/>
                <a:gd name="connsiteY5" fmla="*/ 525780 h 1704493"/>
                <a:gd name="connsiteX6" fmla="*/ 716742 w 716742"/>
                <a:gd name="connsiteY6" fmla="*/ 83820 h 1704493"/>
                <a:gd name="connsiteX7" fmla="*/ 373842 w 716742"/>
                <a:gd name="connsiteY7" fmla="*/ 0 h 1704493"/>
                <a:gd name="connsiteX8" fmla="*/ 7109 w 716742"/>
                <a:gd name="connsiteY8" fmla="*/ 648174 h 1704493"/>
                <a:gd name="connsiteX0" fmla="*/ 7109 w 716742"/>
                <a:gd name="connsiteY0" fmla="*/ 648174 h 1704493"/>
                <a:gd name="connsiteX1" fmla="*/ 7 w 716742"/>
                <a:gd name="connsiteY1" fmla="*/ 1130622 h 1704493"/>
                <a:gd name="connsiteX2" fmla="*/ 88113 w 716742"/>
                <a:gd name="connsiteY2" fmla="*/ 1183010 h 1704493"/>
                <a:gd name="connsiteX3" fmla="*/ 95236 w 716742"/>
                <a:gd name="connsiteY3" fmla="*/ 1521143 h 1704493"/>
                <a:gd name="connsiteX4" fmla="*/ 257141 w 716742"/>
                <a:gd name="connsiteY4" fmla="*/ 1704493 h 1704493"/>
                <a:gd name="connsiteX5" fmla="*/ 712005 w 716742"/>
                <a:gd name="connsiteY5" fmla="*/ 773432 h 1704493"/>
                <a:gd name="connsiteX6" fmla="*/ 716742 w 716742"/>
                <a:gd name="connsiteY6" fmla="*/ 83820 h 1704493"/>
                <a:gd name="connsiteX7" fmla="*/ 373842 w 716742"/>
                <a:gd name="connsiteY7" fmla="*/ 0 h 1704493"/>
                <a:gd name="connsiteX8" fmla="*/ 7109 w 716742"/>
                <a:gd name="connsiteY8" fmla="*/ 648174 h 1704493"/>
                <a:gd name="connsiteX0" fmla="*/ 7109 w 712005"/>
                <a:gd name="connsiteY0" fmla="*/ 648174 h 1704493"/>
                <a:gd name="connsiteX1" fmla="*/ 7 w 712005"/>
                <a:gd name="connsiteY1" fmla="*/ 1130622 h 1704493"/>
                <a:gd name="connsiteX2" fmla="*/ 88113 w 712005"/>
                <a:gd name="connsiteY2" fmla="*/ 1183010 h 1704493"/>
                <a:gd name="connsiteX3" fmla="*/ 95236 w 712005"/>
                <a:gd name="connsiteY3" fmla="*/ 1521143 h 1704493"/>
                <a:gd name="connsiteX4" fmla="*/ 257141 w 712005"/>
                <a:gd name="connsiteY4" fmla="*/ 1704493 h 1704493"/>
                <a:gd name="connsiteX5" fmla="*/ 712005 w 712005"/>
                <a:gd name="connsiteY5" fmla="*/ 773432 h 1704493"/>
                <a:gd name="connsiteX6" fmla="*/ 373842 w 712005"/>
                <a:gd name="connsiteY6" fmla="*/ 0 h 1704493"/>
                <a:gd name="connsiteX7" fmla="*/ 7109 w 712005"/>
                <a:gd name="connsiteY7" fmla="*/ 648174 h 1704493"/>
                <a:gd name="connsiteX0" fmla="*/ 7109 w 712005"/>
                <a:gd name="connsiteY0" fmla="*/ 0 h 1056319"/>
                <a:gd name="connsiteX1" fmla="*/ 7 w 712005"/>
                <a:gd name="connsiteY1" fmla="*/ 482448 h 1056319"/>
                <a:gd name="connsiteX2" fmla="*/ 88113 w 712005"/>
                <a:gd name="connsiteY2" fmla="*/ 534836 h 1056319"/>
                <a:gd name="connsiteX3" fmla="*/ 95236 w 712005"/>
                <a:gd name="connsiteY3" fmla="*/ 872969 h 1056319"/>
                <a:gd name="connsiteX4" fmla="*/ 257141 w 712005"/>
                <a:gd name="connsiteY4" fmla="*/ 1056319 h 1056319"/>
                <a:gd name="connsiteX5" fmla="*/ 712005 w 712005"/>
                <a:gd name="connsiteY5" fmla="*/ 125258 h 1056319"/>
                <a:gd name="connsiteX6" fmla="*/ 7109 w 712005"/>
                <a:gd name="connsiteY6" fmla="*/ 0 h 1056319"/>
                <a:gd name="connsiteX0" fmla="*/ 9471 w 712005"/>
                <a:gd name="connsiteY0" fmla="*/ 0 h 1044414"/>
                <a:gd name="connsiteX1" fmla="*/ 7 w 712005"/>
                <a:gd name="connsiteY1" fmla="*/ 470543 h 1044414"/>
                <a:gd name="connsiteX2" fmla="*/ 88113 w 712005"/>
                <a:gd name="connsiteY2" fmla="*/ 522931 h 1044414"/>
                <a:gd name="connsiteX3" fmla="*/ 95236 w 712005"/>
                <a:gd name="connsiteY3" fmla="*/ 861064 h 1044414"/>
                <a:gd name="connsiteX4" fmla="*/ 257141 w 712005"/>
                <a:gd name="connsiteY4" fmla="*/ 1044414 h 1044414"/>
                <a:gd name="connsiteX5" fmla="*/ 712005 w 712005"/>
                <a:gd name="connsiteY5" fmla="*/ 113353 h 1044414"/>
                <a:gd name="connsiteX6" fmla="*/ 9471 w 712005"/>
                <a:gd name="connsiteY6" fmla="*/ 0 h 1044414"/>
                <a:gd name="connsiteX0" fmla="*/ 0 w 714379"/>
                <a:gd name="connsiteY0" fmla="*/ 0 h 1073938"/>
                <a:gd name="connsiteX1" fmla="*/ 2381 w 714379"/>
                <a:gd name="connsiteY1" fmla="*/ 500067 h 1073938"/>
                <a:gd name="connsiteX2" fmla="*/ 90487 w 714379"/>
                <a:gd name="connsiteY2" fmla="*/ 552455 h 1073938"/>
                <a:gd name="connsiteX3" fmla="*/ 97610 w 714379"/>
                <a:gd name="connsiteY3" fmla="*/ 890588 h 1073938"/>
                <a:gd name="connsiteX4" fmla="*/ 259515 w 714379"/>
                <a:gd name="connsiteY4" fmla="*/ 1073938 h 1073938"/>
                <a:gd name="connsiteX5" fmla="*/ 714379 w 714379"/>
                <a:gd name="connsiteY5" fmla="*/ 142877 h 1073938"/>
                <a:gd name="connsiteX6" fmla="*/ 0 w 714379"/>
                <a:gd name="connsiteY6" fmla="*/ 0 h 1073938"/>
                <a:gd name="connsiteX0" fmla="*/ 0 w 714379"/>
                <a:gd name="connsiteY0" fmla="*/ 0 h 1073938"/>
                <a:gd name="connsiteX1" fmla="*/ 2362 w 714379"/>
                <a:gd name="connsiteY1" fmla="*/ 578644 h 1073938"/>
                <a:gd name="connsiteX2" fmla="*/ 90487 w 714379"/>
                <a:gd name="connsiteY2" fmla="*/ 552455 h 1073938"/>
                <a:gd name="connsiteX3" fmla="*/ 97610 w 714379"/>
                <a:gd name="connsiteY3" fmla="*/ 890588 h 1073938"/>
                <a:gd name="connsiteX4" fmla="*/ 259515 w 714379"/>
                <a:gd name="connsiteY4" fmla="*/ 1073938 h 1073938"/>
                <a:gd name="connsiteX5" fmla="*/ 714379 w 714379"/>
                <a:gd name="connsiteY5" fmla="*/ 142877 h 1073938"/>
                <a:gd name="connsiteX6" fmla="*/ 0 w 714379"/>
                <a:gd name="connsiteY6" fmla="*/ 0 h 1073938"/>
                <a:gd name="connsiteX0" fmla="*/ 0 w 714379"/>
                <a:gd name="connsiteY0" fmla="*/ 0 h 1073938"/>
                <a:gd name="connsiteX1" fmla="*/ 2362 w 714379"/>
                <a:gd name="connsiteY1" fmla="*/ 578644 h 1073938"/>
                <a:gd name="connsiteX2" fmla="*/ 83343 w 714379"/>
                <a:gd name="connsiteY2" fmla="*/ 602461 h 1073938"/>
                <a:gd name="connsiteX3" fmla="*/ 97610 w 714379"/>
                <a:gd name="connsiteY3" fmla="*/ 890588 h 1073938"/>
                <a:gd name="connsiteX4" fmla="*/ 259515 w 714379"/>
                <a:gd name="connsiteY4" fmla="*/ 1073938 h 1073938"/>
                <a:gd name="connsiteX5" fmla="*/ 714379 w 714379"/>
                <a:gd name="connsiteY5" fmla="*/ 142877 h 1073938"/>
                <a:gd name="connsiteX6" fmla="*/ 0 w 714379"/>
                <a:gd name="connsiteY6" fmla="*/ 0 h 1073938"/>
                <a:gd name="connsiteX0" fmla="*/ 0 w 714379"/>
                <a:gd name="connsiteY0" fmla="*/ 0 h 1073938"/>
                <a:gd name="connsiteX1" fmla="*/ 2362 w 714379"/>
                <a:gd name="connsiteY1" fmla="*/ 578644 h 1073938"/>
                <a:gd name="connsiteX2" fmla="*/ 88106 w 714379"/>
                <a:gd name="connsiteY2" fmla="*/ 609604 h 1073938"/>
                <a:gd name="connsiteX3" fmla="*/ 97610 w 714379"/>
                <a:gd name="connsiteY3" fmla="*/ 890588 h 1073938"/>
                <a:gd name="connsiteX4" fmla="*/ 259515 w 714379"/>
                <a:gd name="connsiteY4" fmla="*/ 1073938 h 1073938"/>
                <a:gd name="connsiteX5" fmla="*/ 714379 w 714379"/>
                <a:gd name="connsiteY5" fmla="*/ 142877 h 1073938"/>
                <a:gd name="connsiteX6" fmla="*/ 0 w 714379"/>
                <a:gd name="connsiteY6" fmla="*/ 0 h 1073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14379" h="1073938">
                  <a:moveTo>
                    <a:pt x="0" y="0"/>
                  </a:moveTo>
                  <a:cubicBezTo>
                    <a:pt x="7" y="140972"/>
                    <a:pt x="2355" y="437672"/>
                    <a:pt x="2362" y="578644"/>
                  </a:cubicBezTo>
                  <a:lnTo>
                    <a:pt x="88106" y="609604"/>
                  </a:lnTo>
                  <a:lnTo>
                    <a:pt x="97610" y="890588"/>
                  </a:lnTo>
                  <a:lnTo>
                    <a:pt x="259515" y="1073938"/>
                  </a:lnTo>
                  <a:lnTo>
                    <a:pt x="714379" y="142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Forme libre 11"/>
            <p:cNvSpPr/>
            <p:nvPr/>
          </p:nvSpPr>
          <p:spPr>
            <a:xfrm>
              <a:off x="6022193" y="3429001"/>
              <a:ext cx="421469" cy="1169193"/>
            </a:xfrm>
            <a:custGeom>
              <a:avLst/>
              <a:gdLst>
                <a:gd name="connsiteX0" fmla="*/ 0 w 609600"/>
                <a:gd name="connsiteY0" fmla="*/ 7620 h 525780"/>
                <a:gd name="connsiteX1" fmla="*/ 83820 w 609600"/>
                <a:gd name="connsiteY1" fmla="*/ 510540 h 525780"/>
                <a:gd name="connsiteX2" fmla="*/ 571500 w 609600"/>
                <a:gd name="connsiteY2" fmla="*/ 525780 h 525780"/>
                <a:gd name="connsiteX3" fmla="*/ 609600 w 609600"/>
                <a:gd name="connsiteY3" fmla="*/ 83820 h 525780"/>
                <a:gd name="connsiteX4" fmla="*/ 266700 w 609600"/>
                <a:gd name="connsiteY4" fmla="*/ 0 h 525780"/>
                <a:gd name="connsiteX5" fmla="*/ 0 w 609600"/>
                <a:gd name="connsiteY5" fmla="*/ 7620 h 525780"/>
                <a:gd name="connsiteX0" fmla="*/ 0 w 609600"/>
                <a:gd name="connsiteY0" fmla="*/ 7620 h 1344936"/>
                <a:gd name="connsiteX1" fmla="*/ 33358 w 609600"/>
                <a:gd name="connsiteY1" fmla="*/ 1344936 h 1344936"/>
                <a:gd name="connsiteX2" fmla="*/ 571500 w 609600"/>
                <a:gd name="connsiteY2" fmla="*/ 525780 h 1344936"/>
                <a:gd name="connsiteX3" fmla="*/ 609600 w 609600"/>
                <a:gd name="connsiteY3" fmla="*/ 83820 h 1344936"/>
                <a:gd name="connsiteX4" fmla="*/ 266700 w 609600"/>
                <a:gd name="connsiteY4" fmla="*/ 0 h 1344936"/>
                <a:gd name="connsiteX5" fmla="*/ 0 w 609600"/>
                <a:gd name="connsiteY5" fmla="*/ 7620 h 1344936"/>
                <a:gd name="connsiteX0" fmla="*/ 0 w 609600"/>
                <a:gd name="connsiteY0" fmla="*/ 7620 h 1344936"/>
                <a:gd name="connsiteX1" fmla="*/ 33358 w 609600"/>
                <a:gd name="connsiteY1" fmla="*/ 1202060 h 1344936"/>
                <a:gd name="connsiteX2" fmla="*/ 33358 w 609600"/>
                <a:gd name="connsiteY2" fmla="*/ 1344936 h 1344936"/>
                <a:gd name="connsiteX3" fmla="*/ 571500 w 609600"/>
                <a:gd name="connsiteY3" fmla="*/ 525780 h 1344936"/>
                <a:gd name="connsiteX4" fmla="*/ 609600 w 609600"/>
                <a:gd name="connsiteY4" fmla="*/ 83820 h 1344936"/>
                <a:gd name="connsiteX5" fmla="*/ 266700 w 609600"/>
                <a:gd name="connsiteY5" fmla="*/ 0 h 1344936"/>
                <a:gd name="connsiteX6" fmla="*/ 0 w 609600"/>
                <a:gd name="connsiteY6" fmla="*/ 7620 h 1344936"/>
                <a:gd name="connsiteX0" fmla="*/ 11906 w 621506"/>
                <a:gd name="connsiteY0" fmla="*/ 7620 h 1521143"/>
                <a:gd name="connsiteX1" fmla="*/ 45264 w 621506"/>
                <a:gd name="connsiteY1" fmla="*/ 1202060 h 1521143"/>
                <a:gd name="connsiteX2" fmla="*/ 0 w 621506"/>
                <a:gd name="connsiteY2" fmla="*/ 1521143 h 1521143"/>
                <a:gd name="connsiteX3" fmla="*/ 583406 w 621506"/>
                <a:gd name="connsiteY3" fmla="*/ 525780 h 1521143"/>
                <a:gd name="connsiteX4" fmla="*/ 621506 w 621506"/>
                <a:gd name="connsiteY4" fmla="*/ 83820 h 1521143"/>
                <a:gd name="connsiteX5" fmla="*/ 278606 w 621506"/>
                <a:gd name="connsiteY5" fmla="*/ 0 h 1521143"/>
                <a:gd name="connsiteX6" fmla="*/ 11906 w 621506"/>
                <a:gd name="connsiteY6" fmla="*/ 7620 h 1521143"/>
                <a:gd name="connsiteX0" fmla="*/ 19029 w 628629"/>
                <a:gd name="connsiteY0" fmla="*/ 7620 h 1521143"/>
                <a:gd name="connsiteX1" fmla="*/ 0 w 628629"/>
                <a:gd name="connsiteY1" fmla="*/ 1183010 h 1521143"/>
                <a:gd name="connsiteX2" fmla="*/ 7123 w 628629"/>
                <a:gd name="connsiteY2" fmla="*/ 1521143 h 1521143"/>
                <a:gd name="connsiteX3" fmla="*/ 590529 w 628629"/>
                <a:gd name="connsiteY3" fmla="*/ 525780 h 1521143"/>
                <a:gd name="connsiteX4" fmla="*/ 628629 w 628629"/>
                <a:gd name="connsiteY4" fmla="*/ 83820 h 1521143"/>
                <a:gd name="connsiteX5" fmla="*/ 285729 w 628629"/>
                <a:gd name="connsiteY5" fmla="*/ 0 h 1521143"/>
                <a:gd name="connsiteX6" fmla="*/ 19029 w 628629"/>
                <a:gd name="connsiteY6" fmla="*/ 7620 h 1521143"/>
                <a:gd name="connsiteX0" fmla="*/ 0 w 709613"/>
                <a:gd name="connsiteY0" fmla="*/ 707707 h 1521143"/>
                <a:gd name="connsiteX1" fmla="*/ 80984 w 709613"/>
                <a:gd name="connsiteY1" fmla="*/ 1183010 h 1521143"/>
                <a:gd name="connsiteX2" fmla="*/ 88107 w 709613"/>
                <a:gd name="connsiteY2" fmla="*/ 1521143 h 1521143"/>
                <a:gd name="connsiteX3" fmla="*/ 671513 w 709613"/>
                <a:gd name="connsiteY3" fmla="*/ 525780 h 1521143"/>
                <a:gd name="connsiteX4" fmla="*/ 709613 w 709613"/>
                <a:gd name="connsiteY4" fmla="*/ 83820 h 1521143"/>
                <a:gd name="connsiteX5" fmla="*/ 366713 w 709613"/>
                <a:gd name="connsiteY5" fmla="*/ 0 h 1521143"/>
                <a:gd name="connsiteX6" fmla="*/ 0 w 709613"/>
                <a:gd name="connsiteY6" fmla="*/ 707707 h 1521143"/>
                <a:gd name="connsiteX0" fmla="*/ 8723 w 718336"/>
                <a:gd name="connsiteY0" fmla="*/ 707707 h 1521143"/>
                <a:gd name="connsiteX1" fmla="*/ 89707 w 718336"/>
                <a:gd name="connsiteY1" fmla="*/ 1183010 h 1521143"/>
                <a:gd name="connsiteX2" fmla="*/ 96830 w 718336"/>
                <a:gd name="connsiteY2" fmla="*/ 1521143 h 1521143"/>
                <a:gd name="connsiteX3" fmla="*/ 680236 w 718336"/>
                <a:gd name="connsiteY3" fmla="*/ 525780 h 1521143"/>
                <a:gd name="connsiteX4" fmla="*/ 718336 w 718336"/>
                <a:gd name="connsiteY4" fmla="*/ 83820 h 1521143"/>
                <a:gd name="connsiteX5" fmla="*/ 375436 w 718336"/>
                <a:gd name="connsiteY5" fmla="*/ 0 h 1521143"/>
                <a:gd name="connsiteX6" fmla="*/ 8723 w 718336"/>
                <a:gd name="connsiteY6" fmla="*/ 707707 h 1521143"/>
                <a:gd name="connsiteX0" fmla="*/ 51593 w 761206"/>
                <a:gd name="connsiteY0" fmla="*/ 707707 h 1521143"/>
                <a:gd name="connsiteX1" fmla="*/ 473076 w 761206"/>
                <a:gd name="connsiteY1" fmla="*/ 1199674 h 1521143"/>
                <a:gd name="connsiteX2" fmla="*/ 132577 w 761206"/>
                <a:gd name="connsiteY2" fmla="*/ 1183010 h 1521143"/>
                <a:gd name="connsiteX3" fmla="*/ 139700 w 761206"/>
                <a:gd name="connsiteY3" fmla="*/ 1521143 h 1521143"/>
                <a:gd name="connsiteX4" fmla="*/ 723106 w 761206"/>
                <a:gd name="connsiteY4" fmla="*/ 525780 h 1521143"/>
                <a:gd name="connsiteX5" fmla="*/ 761206 w 761206"/>
                <a:gd name="connsiteY5" fmla="*/ 83820 h 1521143"/>
                <a:gd name="connsiteX6" fmla="*/ 418306 w 761206"/>
                <a:gd name="connsiteY6" fmla="*/ 0 h 1521143"/>
                <a:gd name="connsiteX7" fmla="*/ 51593 w 761206"/>
                <a:gd name="connsiteY7" fmla="*/ 707707 h 1521143"/>
                <a:gd name="connsiteX0" fmla="*/ 51593 w 761206"/>
                <a:gd name="connsiteY0" fmla="*/ 707707 h 1521143"/>
                <a:gd name="connsiteX1" fmla="*/ 473076 w 761206"/>
                <a:gd name="connsiteY1" fmla="*/ 1199674 h 1521143"/>
                <a:gd name="connsiteX2" fmla="*/ 132577 w 761206"/>
                <a:gd name="connsiteY2" fmla="*/ 1183010 h 1521143"/>
                <a:gd name="connsiteX3" fmla="*/ 139700 w 761206"/>
                <a:gd name="connsiteY3" fmla="*/ 1521143 h 1521143"/>
                <a:gd name="connsiteX4" fmla="*/ 723106 w 761206"/>
                <a:gd name="connsiteY4" fmla="*/ 525780 h 1521143"/>
                <a:gd name="connsiteX5" fmla="*/ 761206 w 761206"/>
                <a:gd name="connsiteY5" fmla="*/ 83820 h 1521143"/>
                <a:gd name="connsiteX6" fmla="*/ 418306 w 761206"/>
                <a:gd name="connsiteY6" fmla="*/ 0 h 1521143"/>
                <a:gd name="connsiteX7" fmla="*/ 51593 w 761206"/>
                <a:gd name="connsiteY7" fmla="*/ 707707 h 1521143"/>
                <a:gd name="connsiteX0" fmla="*/ 51593 w 761206"/>
                <a:gd name="connsiteY0" fmla="*/ 707707 h 1521143"/>
                <a:gd name="connsiteX1" fmla="*/ 473076 w 761206"/>
                <a:gd name="connsiteY1" fmla="*/ 1199674 h 1521143"/>
                <a:gd name="connsiteX2" fmla="*/ 132577 w 761206"/>
                <a:gd name="connsiteY2" fmla="*/ 1183010 h 1521143"/>
                <a:gd name="connsiteX3" fmla="*/ 139700 w 761206"/>
                <a:gd name="connsiteY3" fmla="*/ 1521143 h 1521143"/>
                <a:gd name="connsiteX4" fmla="*/ 723106 w 761206"/>
                <a:gd name="connsiteY4" fmla="*/ 525780 h 1521143"/>
                <a:gd name="connsiteX5" fmla="*/ 761206 w 761206"/>
                <a:gd name="connsiteY5" fmla="*/ 83820 h 1521143"/>
                <a:gd name="connsiteX6" fmla="*/ 418306 w 761206"/>
                <a:gd name="connsiteY6" fmla="*/ 0 h 1521143"/>
                <a:gd name="connsiteX7" fmla="*/ 51593 w 761206"/>
                <a:gd name="connsiteY7" fmla="*/ 707707 h 1521143"/>
                <a:gd name="connsiteX0" fmla="*/ 51593 w 888204"/>
                <a:gd name="connsiteY0" fmla="*/ 707707 h 1521143"/>
                <a:gd name="connsiteX1" fmla="*/ 473076 w 888204"/>
                <a:gd name="connsiteY1" fmla="*/ 1199674 h 1521143"/>
                <a:gd name="connsiteX2" fmla="*/ 132577 w 888204"/>
                <a:gd name="connsiteY2" fmla="*/ 1183010 h 1521143"/>
                <a:gd name="connsiteX3" fmla="*/ 139700 w 888204"/>
                <a:gd name="connsiteY3" fmla="*/ 1521143 h 1521143"/>
                <a:gd name="connsiteX4" fmla="*/ 723106 w 888204"/>
                <a:gd name="connsiteY4" fmla="*/ 525780 h 1521143"/>
                <a:gd name="connsiteX5" fmla="*/ 761206 w 888204"/>
                <a:gd name="connsiteY5" fmla="*/ 83820 h 1521143"/>
                <a:gd name="connsiteX6" fmla="*/ 418306 w 888204"/>
                <a:gd name="connsiteY6" fmla="*/ 0 h 1521143"/>
                <a:gd name="connsiteX7" fmla="*/ 51593 w 888204"/>
                <a:gd name="connsiteY7" fmla="*/ 707707 h 1521143"/>
                <a:gd name="connsiteX0" fmla="*/ 47621 w 757234"/>
                <a:gd name="connsiteY0" fmla="*/ 707707 h 1521143"/>
                <a:gd name="connsiteX1" fmla="*/ 128605 w 757234"/>
                <a:gd name="connsiteY1" fmla="*/ 1183010 h 1521143"/>
                <a:gd name="connsiteX2" fmla="*/ 135728 w 757234"/>
                <a:gd name="connsiteY2" fmla="*/ 1521143 h 1521143"/>
                <a:gd name="connsiteX3" fmla="*/ 719134 w 757234"/>
                <a:gd name="connsiteY3" fmla="*/ 525780 h 1521143"/>
                <a:gd name="connsiteX4" fmla="*/ 757234 w 757234"/>
                <a:gd name="connsiteY4" fmla="*/ 83820 h 1521143"/>
                <a:gd name="connsiteX5" fmla="*/ 414334 w 757234"/>
                <a:gd name="connsiteY5" fmla="*/ 0 h 1521143"/>
                <a:gd name="connsiteX6" fmla="*/ 47621 w 757234"/>
                <a:gd name="connsiteY6" fmla="*/ 707707 h 1521143"/>
                <a:gd name="connsiteX0" fmla="*/ 0 w 709613"/>
                <a:gd name="connsiteY0" fmla="*/ 707707 h 1521143"/>
                <a:gd name="connsiteX1" fmla="*/ 80984 w 709613"/>
                <a:gd name="connsiteY1" fmla="*/ 1183010 h 1521143"/>
                <a:gd name="connsiteX2" fmla="*/ 88107 w 709613"/>
                <a:gd name="connsiteY2" fmla="*/ 1521143 h 1521143"/>
                <a:gd name="connsiteX3" fmla="*/ 671513 w 709613"/>
                <a:gd name="connsiteY3" fmla="*/ 525780 h 1521143"/>
                <a:gd name="connsiteX4" fmla="*/ 709613 w 709613"/>
                <a:gd name="connsiteY4" fmla="*/ 83820 h 1521143"/>
                <a:gd name="connsiteX5" fmla="*/ 366713 w 709613"/>
                <a:gd name="connsiteY5" fmla="*/ 0 h 1521143"/>
                <a:gd name="connsiteX6" fmla="*/ 0 w 709613"/>
                <a:gd name="connsiteY6" fmla="*/ 707707 h 1521143"/>
                <a:gd name="connsiteX0" fmla="*/ 9504 w 719117"/>
                <a:gd name="connsiteY0" fmla="*/ 707707 h 1521143"/>
                <a:gd name="connsiteX1" fmla="*/ 0 w 719117"/>
                <a:gd name="connsiteY1" fmla="*/ 1130622 h 1521143"/>
                <a:gd name="connsiteX2" fmla="*/ 90488 w 719117"/>
                <a:gd name="connsiteY2" fmla="*/ 1183010 h 1521143"/>
                <a:gd name="connsiteX3" fmla="*/ 97611 w 719117"/>
                <a:gd name="connsiteY3" fmla="*/ 1521143 h 1521143"/>
                <a:gd name="connsiteX4" fmla="*/ 681017 w 719117"/>
                <a:gd name="connsiteY4" fmla="*/ 525780 h 1521143"/>
                <a:gd name="connsiteX5" fmla="*/ 719117 w 719117"/>
                <a:gd name="connsiteY5" fmla="*/ 83820 h 1521143"/>
                <a:gd name="connsiteX6" fmla="*/ 376217 w 719117"/>
                <a:gd name="connsiteY6" fmla="*/ 0 h 1521143"/>
                <a:gd name="connsiteX7" fmla="*/ 9504 w 719117"/>
                <a:gd name="connsiteY7" fmla="*/ 707707 h 1521143"/>
                <a:gd name="connsiteX0" fmla="*/ 0 w 709613"/>
                <a:gd name="connsiteY0" fmla="*/ 707707 h 1521143"/>
                <a:gd name="connsiteX1" fmla="*/ 21 w 709613"/>
                <a:gd name="connsiteY1" fmla="*/ 1130622 h 1521143"/>
                <a:gd name="connsiteX2" fmla="*/ 80984 w 709613"/>
                <a:gd name="connsiteY2" fmla="*/ 1183010 h 1521143"/>
                <a:gd name="connsiteX3" fmla="*/ 88107 w 709613"/>
                <a:gd name="connsiteY3" fmla="*/ 1521143 h 1521143"/>
                <a:gd name="connsiteX4" fmla="*/ 671513 w 709613"/>
                <a:gd name="connsiteY4" fmla="*/ 525780 h 1521143"/>
                <a:gd name="connsiteX5" fmla="*/ 709613 w 709613"/>
                <a:gd name="connsiteY5" fmla="*/ 83820 h 1521143"/>
                <a:gd name="connsiteX6" fmla="*/ 366713 w 709613"/>
                <a:gd name="connsiteY6" fmla="*/ 0 h 1521143"/>
                <a:gd name="connsiteX7" fmla="*/ 0 w 709613"/>
                <a:gd name="connsiteY7" fmla="*/ 707707 h 1521143"/>
                <a:gd name="connsiteX0" fmla="*/ 0 w 709613"/>
                <a:gd name="connsiteY0" fmla="*/ 707707 h 1521143"/>
                <a:gd name="connsiteX1" fmla="*/ 21 w 709613"/>
                <a:gd name="connsiteY1" fmla="*/ 1130622 h 1521143"/>
                <a:gd name="connsiteX2" fmla="*/ 80984 w 709613"/>
                <a:gd name="connsiteY2" fmla="*/ 1183010 h 1521143"/>
                <a:gd name="connsiteX3" fmla="*/ 88107 w 709613"/>
                <a:gd name="connsiteY3" fmla="*/ 1521143 h 1521143"/>
                <a:gd name="connsiteX4" fmla="*/ 671513 w 709613"/>
                <a:gd name="connsiteY4" fmla="*/ 525780 h 1521143"/>
                <a:gd name="connsiteX5" fmla="*/ 709613 w 709613"/>
                <a:gd name="connsiteY5" fmla="*/ 83820 h 1521143"/>
                <a:gd name="connsiteX6" fmla="*/ 366713 w 709613"/>
                <a:gd name="connsiteY6" fmla="*/ 0 h 1521143"/>
                <a:gd name="connsiteX7" fmla="*/ 0 w 709613"/>
                <a:gd name="connsiteY7" fmla="*/ 707707 h 1521143"/>
                <a:gd name="connsiteX0" fmla="*/ 14254 w 709599"/>
                <a:gd name="connsiteY0" fmla="*/ 652937 h 1521143"/>
                <a:gd name="connsiteX1" fmla="*/ 7 w 709599"/>
                <a:gd name="connsiteY1" fmla="*/ 1130622 h 1521143"/>
                <a:gd name="connsiteX2" fmla="*/ 80970 w 709599"/>
                <a:gd name="connsiteY2" fmla="*/ 1183010 h 1521143"/>
                <a:gd name="connsiteX3" fmla="*/ 88093 w 709599"/>
                <a:gd name="connsiteY3" fmla="*/ 1521143 h 1521143"/>
                <a:gd name="connsiteX4" fmla="*/ 671499 w 709599"/>
                <a:gd name="connsiteY4" fmla="*/ 525780 h 1521143"/>
                <a:gd name="connsiteX5" fmla="*/ 709599 w 709599"/>
                <a:gd name="connsiteY5" fmla="*/ 83820 h 1521143"/>
                <a:gd name="connsiteX6" fmla="*/ 366699 w 709599"/>
                <a:gd name="connsiteY6" fmla="*/ 0 h 1521143"/>
                <a:gd name="connsiteX7" fmla="*/ 14254 w 709599"/>
                <a:gd name="connsiteY7" fmla="*/ 652937 h 1521143"/>
                <a:gd name="connsiteX0" fmla="*/ 0 w 709633"/>
                <a:gd name="connsiteY0" fmla="*/ 648174 h 1521143"/>
                <a:gd name="connsiteX1" fmla="*/ 41 w 709633"/>
                <a:gd name="connsiteY1" fmla="*/ 1130622 h 1521143"/>
                <a:gd name="connsiteX2" fmla="*/ 81004 w 709633"/>
                <a:gd name="connsiteY2" fmla="*/ 1183010 h 1521143"/>
                <a:gd name="connsiteX3" fmla="*/ 88127 w 709633"/>
                <a:gd name="connsiteY3" fmla="*/ 1521143 h 1521143"/>
                <a:gd name="connsiteX4" fmla="*/ 671533 w 709633"/>
                <a:gd name="connsiteY4" fmla="*/ 525780 h 1521143"/>
                <a:gd name="connsiteX5" fmla="*/ 709633 w 709633"/>
                <a:gd name="connsiteY5" fmla="*/ 83820 h 1521143"/>
                <a:gd name="connsiteX6" fmla="*/ 366733 w 709633"/>
                <a:gd name="connsiteY6" fmla="*/ 0 h 1521143"/>
                <a:gd name="connsiteX7" fmla="*/ 0 w 709633"/>
                <a:gd name="connsiteY7" fmla="*/ 648174 h 1521143"/>
                <a:gd name="connsiteX0" fmla="*/ 7109 w 716742"/>
                <a:gd name="connsiteY0" fmla="*/ 648174 h 1521143"/>
                <a:gd name="connsiteX1" fmla="*/ 7 w 716742"/>
                <a:gd name="connsiteY1" fmla="*/ 1130622 h 1521143"/>
                <a:gd name="connsiteX2" fmla="*/ 88113 w 716742"/>
                <a:gd name="connsiteY2" fmla="*/ 1183010 h 1521143"/>
                <a:gd name="connsiteX3" fmla="*/ 95236 w 716742"/>
                <a:gd name="connsiteY3" fmla="*/ 1521143 h 1521143"/>
                <a:gd name="connsiteX4" fmla="*/ 678642 w 716742"/>
                <a:gd name="connsiteY4" fmla="*/ 525780 h 1521143"/>
                <a:gd name="connsiteX5" fmla="*/ 716742 w 716742"/>
                <a:gd name="connsiteY5" fmla="*/ 83820 h 1521143"/>
                <a:gd name="connsiteX6" fmla="*/ 373842 w 716742"/>
                <a:gd name="connsiteY6" fmla="*/ 0 h 1521143"/>
                <a:gd name="connsiteX7" fmla="*/ 7109 w 716742"/>
                <a:gd name="connsiteY7" fmla="*/ 648174 h 1521143"/>
                <a:gd name="connsiteX0" fmla="*/ 7109 w 716742"/>
                <a:gd name="connsiteY0" fmla="*/ 648174 h 1704493"/>
                <a:gd name="connsiteX1" fmla="*/ 7 w 716742"/>
                <a:gd name="connsiteY1" fmla="*/ 1130622 h 1704493"/>
                <a:gd name="connsiteX2" fmla="*/ 88113 w 716742"/>
                <a:gd name="connsiteY2" fmla="*/ 1183010 h 1704493"/>
                <a:gd name="connsiteX3" fmla="*/ 95236 w 716742"/>
                <a:gd name="connsiteY3" fmla="*/ 1521143 h 1704493"/>
                <a:gd name="connsiteX4" fmla="*/ 257141 w 716742"/>
                <a:gd name="connsiteY4" fmla="*/ 1704493 h 1704493"/>
                <a:gd name="connsiteX5" fmla="*/ 678642 w 716742"/>
                <a:gd name="connsiteY5" fmla="*/ 525780 h 1704493"/>
                <a:gd name="connsiteX6" fmla="*/ 716742 w 716742"/>
                <a:gd name="connsiteY6" fmla="*/ 83820 h 1704493"/>
                <a:gd name="connsiteX7" fmla="*/ 373842 w 716742"/>
                <a:gd name="connsiteY7" fmla="*/ 0 h 1704493"/>
                <a:gd name="connsiteX8" fmla="*/ 7109 w 716742"/>
                <a:gd name="connsiteY8" fmla="*/ 648174 h 1704493"/>
                <a:gd name="connsiteX0" fmla="*/ 7109 w 716742"/>
                <a:gd name="connsiteY0" fmla="*/ 648174 h 1704493"/>
                <a:gd name="connsiteX1" fmla="*/ 7 w 716742"/>
                <a:gd name="connsiteY1" fmla="*/ 1130622 h 1704493"/>
                <a:gd name="connsiteX2" fmla="*/ 88113 w 716742"/>
                <a:gd name="connsiteY2" fmla="*/ 1183010 h 1704493"/>
                <a:gd name="connsiteX3" fmla="*/ 95236 w 716742"/>
                <a:gd name="connsiteY3" fmla="*/ 1521143 h 1704493"/>
                <a:gd name="connsiteX4" fmla="*/ 257141 w 716742"/>
                <a:gd name="connsiteY4" fmla="*/ 1704493 h 1704493"/>
                <a:gd name="connsiteX5" fmla="*/ 712005 w 716742"/>
                <a:gd name="connsiteY5" fmla="*/ 773432 h 1704493"/>
                <a:gd name="connsiteX6" fmla="*/ 716742 w 716742"/>
                <a:gd name="connsiteY6" fmla="*/ 83820 h 1704493"/>
                <a:gd name="connsiteX7" fmla="*/ 373842 w 716742"/>
                <a:gd name="connsiteY7" fmla="*/ 0 h 1704493"/>
                <a:gd name="connsiteX8" fmla="*/ 7109 w 716742"/>
                <a:gd name="connsiteY8" fmla="*/ 648174 h 1704493"/>
                <a:gd name="connsiteX0" fmla="*/ 7109 w 712005"/>
                <a:gd name="connsiteY0" fmla="*/ 648174 h 1704493"/>
                <a:gd name="connsiteX1" fmla="*/ 7 w 712005"/>
                <a:gd name="connsiteY1" fmla="*/ 1130622 h 1704493"/>
                <a:gd name="connsiteX2" fmla="*/ 88113 w 712005"/>
                <a:gd name="connsiteY2" fmla="*/ 1183010 h 1704493"/>
                <a:gd name="connsiteX3" fmla="*/ 95236 w 712005"/>
                <a:gd name="connsiteY3" fmla="*/ 1521143 h 1704493"/>
                <a:gd name="connsiteX4" fmla="*/ 257141 w 712005"/>
                <a:gd name="connsiteY4" fmla="*/ 1704493 h 1704493"/>
                <a:gd name="connsiteX5" fmla="*/ 712005 w 712005"/>
                <a:gd name="connsiteY5" fmla="*/ 773432 h 1704493"/>
                <a:gd name="connsiteX6" fmla="*/ 373842 w 712005"/>
                <a:gd name="connsiteY6" fmla="*/ 0 h 1704493"/>
                <a:gd name="connsiteX7" fmla="*/ 7109 w 712005"/>
                <a:gd name="connsiteY7" fmla="*/ 648174 h 1704493"/>
                <a:gd name="connsiteX0" fmla="*/ 7109 w 712005"/>
                <a:gd name="connsiteY0" fmla="*/ 0 h 1056319"/>
                <a:gd name="connsiteX1" fmla="*/ 7 w 712005"/>
                <a:gd name="connsiteY1" fmla="*/ 482448 h 1056319"/>
                <a:gd name="connsiteX2" fmla="*/ 88113 w 712005"/>
                <a:gd name="connsiteY2" fmla="*/ 534836 h 1056319"/>
                <a:gd name="connsiteX3" fmla="*/ 95236 w 712005"/>
                <a:gd name="connsiteY3" fmla="*/ 872969 h 1056319"/>
                <a:gd name="connsiteX4" fmla="*/ 257141 w 712005"/>
                <a:gd name="connsiteY4" fmla="*/ 1056319 h 1056319"/>
                <a:gd name="connsiteX5" fmla="*/ 712005 w 712005"/>
                <a:gd name="connsiteY5" fmla="*/ 125258 h 1056319"/>
                <a:gd name="connsiteX6" fmla="*/ 7109 w 712005"/>
                <a:gd name="connsiteY6" fmla="*/ 0 h 1056319"/>
                <a:gd name="connsiteX0" fmla="*/ 9471 w 712005"/>
                <a:gd name="connsiteY0" fmla="*/ 0 h 1044414"/>
                <a:gd name="connsiteX1" fmla="*/ 7 w 712005"/>
                <a:gd name="connsiteY1" fmla="*/ 470543 h 1044414"/>
                <a:gd name="connsiteX2" fmla="*/ 88113 w 712005"/>
                <a:gd name="connsiteY2" fmla="*/ 522931 h 1044414"/>
                <a:gd name="connsiteX3" fmla="*/ 95236 w 712005"/>
                <a:gd name="connsiteY3" fmla="*/ 861064 h 1044414"/>
                <a:gd name="connsiteX4" fmla="*/ 257141 w 712005"/>
                <a:gd name="connsiteY4" fmla="*/ 1044414 h 1044414"/>
                <a:gd name="connsiteX5" fmla="*/ 712005 w 712005"/>
                <a:gd name="connsiteY5" fmla="*/ 113353 h 1044414"/>
                <a:gd name="connsiteX6" fmla="*/ 9471 w 712005"/>
                <a:gd name="connsiteY6" fmla="*/ 0 h 1044414"/>
                <a:gd name="connsiteX0" fmla="*/ 0 w 714379"/>
                <a:gd name="connsiteY0" fmla="*/ 0 h 1073938"/>
                <a:gd name="connsiteX1" fmla="*/ 2381 w 714379"/>
                <a:gd name="connsiteY1" fmla="*/ 500067 h 1073938"/>
                <a:gd name="connsiteX2" fmla="*/ 90487 w 714379"/>
                <a:gd name="connsiteY2" fmla="*/ 552455 h 1073938"/>
                <a:gd name="connsiteX3" fmla="*/ 97610 w 714379"/>
                <a:gd name="connsiteY3" fmla="*/ 890588 h 1073938"/>
                <a:gd name="connsiteX4" fmla="*/ 259515 w 714379"/>
                <a:gd name="connsiteY4" fmla="*/ 1073938 h 1073938"/>
                <a:gd name="connsiteX5" fmla="*/ 714379 w 714379"/>
                <a:gd name="connsiteY5" fmla="*/ 142877 h 1073938"/>
                <a:gd name="connsiteX6" fmla="*/ 0 w 714379"/>
                <a:gd name="connsiteY6" fmla="*/ 0 h 1073938"/>
                <a:gd name="connsiteX0" fmla="*/ 0 w 714379"/>
                <a:gd name="connsiteY0" fmla="*/ 0 h 1073938"/>
                <a:gd name="connsiteX1" fmla="*/ 2362 w 714379"/>
                <a:gd name="connsiteY1" fmla="*/ 578644 h 1073938"/>
                <a:gd name="connsiteX2" fmla="*/ 90487 w 714379"/>
                <a:gd name="connsiteY2" fmla="*/ 552455 h 1073938"/>
                <a:gd name="connsiteX3" fmla="*/ 97610 w 714379"/>
                <a:gd name="connsiteY3" fmla="*/ 890588 h 1073938"/>
                <a:gd name="connsiteX4" fmla="*/ 259515 w 714379"/>
                <a:gd name="connsiteY4" fmla="*/ 1073938 h 1073938"/>
                <a:gd name="connsiteX5" fmla="*/ 714379 w 714379"/>
                <a:gd name="connsiteY5" fmla="*/ 142877 h 1073938"/>
                <a:gd name="connsiteX6" fmla="*/ 0 w 714379"/>
                <a:gd name="connsiteY6" fmla="*/ 0 h 1073938"/>
                <a:gd name="connsiteX0" fmla="*/ 0 w 714379"/>
                <a:gd name="connsiteY0" fmla="*/ 0 h 1073938"/>
                <a:gd name="connsiteX1" fmla="*/ 2362 w 714379"/>
                <a:gd name="connsiteY1" fmla="*/ 578644 h 1073938"/>
                <a:gd name="connsiteX2" fmla="*/ 83343 w 714379"/>
                <a:gd name="connsiteY2" fmla="*/ 602461 h 1073938"/>
                <a:gd name="connsiteX3" fmla="*/ 97610 w 714379"/>
                <a:gd name="connsiteY3" fmla="*/ 890588 h 1073938"/>
                <a:gd name="connsiteX4" fmla="*/ 259515 w 714379"/>
                <a:gd name="connsiteY4" fmla="*/ 1073938 h 1073938"/>
                <a:gd name="connsiteX5" fmla="*/ 714379 w 714379"/>
                <a:gd name="connsiteY5" fmla="*/ 142877 h 1073938"/>
                <a:gd name="connsiteX6" fmla="*/ 0 w 714379"/>
                <a:gd name="connsiteY6" fmla="*/ 0 h 1073938"/>
                <a:gd name="connsiteX0" fmla="*/ 0 w 714379"/>
                <a:gd name="connsiteY0" fmla="*/ 0 h 1073938"/>
                <a:gd name="connsiteX1" fmla="*/ 2362 w 714379"/>
                <a:gd name="connsiteY1" fmla="*/ 578644 h 1073938"/>
                <a:gd name="connsiteX2" fmla="*/ 88106 w 714379"/>
                <a:gd name="connsiteY2" fmla="*/ 609604 h 1073938"/>
                <a:gd name="connsiteX3" fmla="*/ 97610 w 714379"/>
                <a:gd name="connsiteY3" fmla="*/ 890588 h 1073938"/>
                <a:gd name="connsiteX4" fmla="*/ 259515 w 714379"/>
                <a:gd name="connsiteY4" fmla="*/ 1073938 h 1073938"/>
                <a:gd name="connsiteX5" fmla="*/ 714379 w 714379"/>
                <a:gd name="connsiteY5" fmla="*/ 142877 h 1073938"/>
                <a:gd name="connsiteX6" fmla="*/ 0 w 714379"/>
                <a:gd name="connsiteY6" fmla="*/ 0 h 1073938"/>
                <a:gd name="connsiteX0" fmla="*/ 0 w 714379"/>
                <a:gd name="connsiteY0" fmla="*/ 0 h 1288244"/>
                <a:gd name="connsiteX1" fmla="*/ 2362 w 714379"/>
                <a:gd name="connsiteY1" fmla="*/ 578644 h 1288244"/>
                <a:gd name="connsiteX2" fmla="*/ 88106 w 714379"/>
                <a:gd name="connsiteY2" fmla="*/ 609604 h 1288244"/>
                <a:gd name="connsiteX3" fmla="*/ 97610 w 714379"/>
                <a:gd name="connsiteY3" fmla="*/ 890588 h 1288244"/>
                <a:gd name="connsiteX4" fmla="*/ 690511 w 714379"/>
                <a:gd name="connsiteY4" fmla="*/ 1288244 h 1288244"/>
                <a:gd name="connsiteX5" fmla="*/ 714379 w 714379"/>
                <a:gd name="connsiteY5" fmla="*/ 142877 h 1288244"/>
                <a:gd name="connsiteX6" fmla="*/ 0 w 714379"/>
                <a:gd name="connsiteY6" fmla="*/ 0 h 1288244"/>
                <a:gd name="connsiteX0" fmla="*/ 0 w 723904"/>
                <a:gd name="connsiteY0" fmla="*/ 0 h 1288244"/>
                <a:gd name="connsiteX1" fmla="*/ 2362 w 723904"/>
                <a:gd name="connsiteY1" fmla="*/ 578644 h 1288244"/>
                <a:gd name="connsiteX2" fmla="*/ 88106 w 723904"/>
                <a:gd name="connsiteY2" fmla="*/ 609604 h 1288244"/>
                <a:gd name="connsiteX3" fmla="*/ 97610 w 723904"/>
                <a:gd name="connsiteY3" fmla="*/ 890588 h 1288244"/>
                <a:gd name="connsiteX4" fmla="*/ 690511 w 723904"/>
                <a:gd name="connsiteY4" fmla="*/ 1288244 h 1288244"/>
                <a:gd name="connsiteX5" fmla="*/ 723904 w 723904"/>
                <a:gd name="connsiteY5" fmla="*/ 142877 h 1288244"/>
                <a:gd name="connsiteX6" fmla="*/ 0 w 723904"/>
                <a:gd name="connsiteY6" fmla="*/ 0 h 1288244"/>
                <a:gd name="connsiteX0" fmla="*/ 0 w 728654"/>
                <a:gd name="connsiteY0" fmla="*/ 0 h 1312070"/>
                <a:gd name="connsiteX1" fmla="*/ 2362 w 728654"/>
                <a:gd name="connsiteY1" fmla="*/ 578644 h 1312070"/>
                <a:gd name="connsiteX2" fmla="*/ 88106 w 728654"/>
                <a:gd name="connsiteY2" fmla="*/ 609604 h 1312070"/>
                <a:gd name="connsiteX3" fmla="*/ 97610 w 728654"/>
                <a:gd name="connsiteY3" fmla="*/ 890588 h 1312070"/>
                <a:gd name="connsiteX4" fmla="*/ 690511 w 728654"/>
                <a:gd name="connsiteY4" fmla="*/ 1288244 h 1312070"/>
                <a:gd name="connsiteX5" fmla="*/ 728654 w 728654"/>
                <a:gd name="connsiteY5" fmla="*/ 1312070 h 1312070"/>
                <a:gd name="connsiteX6" fmla="*/ 723904 w 728654"/>
                <a:gd name="connsiteY6" fmla="*/ 142877 h 1312070"/>
                <a:gd name="connsiteX7" fmla="*/ 0 w 728654"/>
                <a:gd name="connsiteY7" fmla="*/ 0 h 1312070"/>
                <a:gd name="connsiteX0" fmla="*/ 0 w 728654"/>
                <a:gd name="connsiteY0" fmla="*/ 0 h 1312070"/>
                <a:gd name="connsiteX1" fmla="*/ 2362 w 728654"/>
                <a:gd name="connsiteY1" fmla="*/ 578644 h 1312070"/>
                <a:gd name="connsiteX2" fmla="*/ 88106 w 728654"/>
                <a:gd name="connsiteY2" fmla="*/ 609604 h 1312070"/>
                <a:gd name="connsiteX3" fmla="*/ 97610 w 728654"/>
                <a:gd name="connsiteY3" fmla="*/ 890588 h 1312070"/>
                <a:gd name="connsiteX4" fmla="*/ 728654 w 728654"/>
                <a:gd name="connsiteY4" fmla="*/ 1312070 h 1312070"/>
                <a:gd name="connsiteX5" fmla="*/ 723904 w 728654"/>
                <a:gd name="connsiteY5" fmla="*/ 142877 h 1312070"/>
                <a:gd name="connsiteX6" fmla="*/ 0 w 728654"/>
                <a:gd name="connsiteY6" fmla="*/ 0 h 1312070"/>
                <a:gd name="connsiteX0" fmla="*/ 0 w 728654"/>
                <a:gd name="connsiteY0" fmla="*/ 0 h 1312070"/>
                <a:gd name="connsiteX1" fmla="*/ 2362 w 728654"/>
                <a:gd name="connsiteY1" fmla="*/ 578644 h 1312070"/>
                <a:gd name="connsiteX2" fmla="*/ 88106 w 728654"/>
                <a:gd name="connsiteY2" fmla="*/ 609604 h 1312070"/>
                <a:gd name="connsiteX3" fmla="*/ 428627 w 728654"/>
                <a:gd name="connsiteY3" fmla="*/ 928694 h 1312070"/>
                <a:gd name="connsiteX4" fmla="*/ 728654 w 728654"/>
                <a:gd name="connsiteY4" fmla="*/ 1312070 h 1312070"/>
                <a:gd name="connsiteX5" fmla="*/ 723904 w 728654"/>
                <a:gd name="connsiteY5" fmla="*/ 142877 h 1312070"/>
                <a:gd name="connsiteX6" fmla="*/ 0 w 728654"/>
                <a:gd name="connsiteY6" fmla="*/ 0 h 1312070"/>
                <a:gd name="connsiteX0" fmla="*/ 0 w 728654"/>
                <a:gd name="connsiteY0" fmla="*/ 0 h 1312070"/>
                <a:gd name="connsiteX1" fmla="*/ 2362 w 728654"/>
                <a:gd name="connsiteY1" fmla="*/ 578644 h 1312070"/>
                <a:gd name="connsiteX2" fmla="*/ 428627 w 728654"/>
                <a:gd name="connsiteY2" fmla="*/ 928694 h 1312070"/>
                <a:gd name="connsiteX3" fmla="*/ 728654 w 728654"/>
                <a:gd name="connsiteY3" fmla="*/ 1312070 h 1312070"/>
                <a:gd name="connsiteX4" fmla="*/ 723904 w 728654"/>
                <a:gd name="connsiteY4" fmla="*/ 142877 h 1312070"/>
                <a:gd name="connsiteX5" fmla="*/ 0 w 728654"/>
                <a:gd name="connsiteY5" fmla="*/ 0 h 1312070"/>
                <a:gd name="connsiteX0" fmla="*/ 49213 w 777867"/>
                <a:gd name="connsiteY0" fmla="*/ 0 h 1312070"/>
                <a:gd name="connsiteX1" fmla="*/ 477840 w 777867"/>
                <a:gd name="connsiteY1" fmla="*/ 928694 h 1312070"/>
                <a:gd name="connsiteX2" fmla="*/ 777867 w 777867"/>
                <a:gd name="connsiteY2" fmla="*/ 1312070 h 1312070"/>
                <a:gd name="connsiteX3" fmla="*/ 773117 w 777867"/>
                <a:gd name="connsiteY3" fmla="*/ 142877 h 1312070"/>
                <a:gd name="connsiteX4" fmla="*/ 49213 w 777867"/>
                <a:gd name="connsiteY4" fmla="*/ 0 h 1312070"/>
                <a:gd name="connsiteX0" fmla="*/ 50005 w 421469"/>
                <a:gd name="connsiteY0" fmla="*/ 142875 h 1169193"/>
                <a:gd name="connsiteX1" fmla="*/ 121442 w 421469"/>
                <a:gd name="connsiteY1" fmla="*/ 785817 h 1169193"/>
                <a:gd name="connsiteX2" fmla="*/ 421469 w 421469"/>
                <a:gd name="connsiteY2" fmla="*/ 1169193 h 1169193"/>
                <a:gd name="connsiteX3" fmla="*/ 416719 w 421469"/>
                <a:gd name="connsiteY3" fmla="*/ 0 h 1169193"/>
                <a:gd name="connsiteX4" fmla="*/ 50005 w 421469"/>
                <a:gd name="connsiteY4" fmla="*/ 142875 h 1169193"/>
                <a:gd name="connsiteX0" fmla="*/ 121443 w 421469"/>
                <a:gd name="connsiteY0" fmla="*/ 214313 h 1169193"/>
                <a:gd name="connsiteX1" fmla="*/ 121442 w 421469"/>
                <a:gd name="connsiteY1" fmla="*/ 785817 h 1169193"/>
                <a:gd name="connsiteX2" fmla="*/ 421469 w 421469"/>
                <a:gd name="connsiteY2" fmla="*/ 1169193 h 1169193"/>
                <a:gd name="connsiteX3" fmla="*/ 416719 w 421469"/>
                <a:gd name="connsiteY3" fmla="*/ 0 h 1169193"/>
                <a:gd name="connsiteX4" fmla="*/ 121443 w 421469"/>
                <a:gd name="connsiteY4" fmla="*/ 214313 h 1169193"/>
                <a:gd name="connsiteX0" fmla="*/ 121443 w 421469"/>
                <a:gd name="connsiteY0" fmla="*/ 214313 h 1169193"/>
                <a:gd name="connsiteX1" fmla="*/ 121442 w 421469"/>
                <a:gd name="connsiteY1" fmla="*/ 785817 h 1169193"/>
                <a:gd name="connsiteX2" fmla="*/ 421469 w 421469"/>
                <a:gd name="connsiteY2" fmla="*/ 1169193 h 1169193"/>
                <a:gd name="connsiteX3" fmla="*/ 416719 w 421469"/>
                <a:gd name="connsiteY3" fmla="*/ 0 h 1169193"/>
                <a:gd name="connsiteX4" fmla="*/ 121443 w 421469"/>
                <a:gd name="connsiteY4" fmla="*/ 214313 h 1169193"/>
                <a:gd name="connsiteX0" fmla="*/ 121443 w 421469"/>
                <a:gd name="connsiteY0" fmla="*/ 214313 h 1169193"/>
                <a:gd name="connsiteX1" fmla="*/ 121442 w 421469"/>
                <a:gd name="connsiteY1" fmla="*/ 785817 h 1169193"/>
                <a:gd name="connsiteX2" fmla="*/ 421469 w 421469"/>
                <a:gd name="connsiteY2" fmla="*/ 1169193 h 1169193"/>
                <a:gd name="connsiteX3" fmla="*/ 416719 w 421469"/>
                <a:gd name="connsiteY3" fmla="*/ 0 h 1169193"/>
                <a:gd name="connsiteX4" fmla="*/ 121443 w 421469"/>
                <a:gd name="connsiteY4" fmla="*/ 214313 h 1169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1469" h="1169193">
                  <a:moveTo>
                    <a:pt x="121443" y="214313"/>
                  </a:moveTo>
                  <a:cubicBezTo>
                    <a:pt x="31728" y="304797"/>
                    <a:pt x="0" y="567139"/>
                    <a:pt x="121442" y="785817"/>
                  </a:cubicBezTo>
                  <a:lnTo>
                    <a:pt x="421469" y="1169193"/>
                  </a:lnTo>
                  <a:cubicBezTo>
                    <a:pt x="419886" y="779462"/>
                    <a:pt x="418302" y="389731"/>
                    <a:pt x="416719" y="0"/>
                  </a:cubicBezTo>
                  <a:lnTo>
                    <a:pt x="121443" y="2143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2191746" y="4929198"/>
            <a:ext cx="946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err="1" smtClean="0">
                <a:solidFill>
                  <a:srgbClr val="05796E"/>
                </a:solidFill>
                <a:latin typeface="+mj-lt"/>
              </a:rPr>
              <a:t>FFSc</a:t>
            </a:r>
            <a:endParaRPr lang="fr-FR" sz="2800" b="1" dirty="0">
              <a:solidFill>
                <a:srgbClr val="05796E"/>
              </a:solidFill>
              <a:latin typeface="+mj-lt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520879" y="4941168"/>
            <a:ext cx="8675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5796E"/>
                </a:solidFill>
                <a:latin typeface="+mj-lt"/>
              </a:rPr>
              <a:t>PML</a:t>
            </a:r>
            <a:endParaRPr lang="fr-FR" sz="2800" b="1" dirty="0">
              <a:solidFill>
                <a:srgbClr val="05796E"/>
              </a:solidFill>
              <a:latin typeface="+mj-lt"/>
            </a:endParaRPr>
          </a:p>
        </p:txBody>
      </p:sp>
      <p:grpSp>
        <p:nvGrpSpPr>
          <p:cNvPr id="4" name="Groupe 20"/>
          <p:cNvGrpSpPr/>
          <p:nvPr/>
        </p:nvGrpSpPr>
        <p:grpSpPr>
          <a:xfrm>
            <a:off x="2123728" y="3093674"/>
            <a:ext cx="936104" cy="1080120"/>
            <a:chOff x="4786314" y="2643182"/>
            <a:chExt cx="357190" cy="442994"/>
          </a:xfrm>
        </p:grpSpPr>
        <p:pic>
          <p:nvPicPr>
            <p:cNvPr id="37898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786314" y="2705447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14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938714" y="2857847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17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57752" y="2786058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18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5000628" y="2786058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19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929190" y="2643182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20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57752" y="2928934"/>
              <a:ext cx="142876" cy="157242"/>
            </a:xfrm>
            <a:prstGeom prst="rect">
              <a:avLst/>
            </a:prstGeom>
            <a:noFill/>
          </p:spPr>
        </p:pic>
      </p:grpSp>
      <p:sp>
        <p:nvSpPr>
          <p:cNvPr id="23" name="Pentagone 22"/>
          <p:cNvSpPr/>
          <p:nvPr/>
        </p:nvSpPr>
        <p:spPr>
          <a:xfrm>
            <a:off x="4067944" y="2708920"/>
            <a:ext cx="2448272" cy="857256"/>
          </a:xfrm>
          <a:prstGeom prst="homePlate">
            <a:avLst>
              <a:gd name="adj" fmla="val 17487"/>
            </a:avLst>
          </a:prstGeom>
          <a:solidFill>
            <a:srgbClr val="EFDE94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rgbClr val="05796E"/>
                </a:solidFill>
                <a:latin typeface="+mj-lt"/>
              </a:rPr>
              <a:t>Scrabblerama</a:t>
            </a:r>
            <a:endParaRPr lang="fr-FR" b="1" dirty="0" smtClean="0">
              <a:solidFill>
                <a:srgbClr val="05796E"/>
              </a:solidFill>
              <a:latin typeface="+mj-lt"/>
            </a:endParaRPr>
          </a:p>
          <a:p>
            <a:pPr algn="ctr"/>
            <a:r>
              <a:rPr lang="fr-FR" b="1" dirty="0" smtClean="0">
                <a:solidFill>
                  <a:srgbClr val="05796E"/>
                </a:solidFill>
                <a:latin typeface="+mj-lt"/>
              </a:rPr>
              <a:t>25 k€</a:t>
            </a:r>
            <a:endParaRPr lang="fr-FR" b="1" dirty="0">
              <a:solidFill>
                <a:srgbClr val="05796E"/>
              </a:solidFill>
              <a:latin typeface="+mj-lt"/>
            </a:endParaRPr>
          </a:p>
        </p:txBody>
      </p:sp>
      <p:sp>
        <p:nvSpPr>
          <p:cNvPr id="24" name="Pentagone 23"/>
          <p:cNvSpPr/>
          <p:nvPr/>
        </p:nvSpPr>
        <p:spPr>
          <a:xfrm flipH="1">
            <a:off x="4067944" y="4725144"/>
            <a:ext cx="2448272" cy="857256"/>
          </a:xfrm>
          <a:prstGeom prst="homePlate">
            <a:avLst>
              <a:gd name="adj" fmla="val 17487"/>
            </a:avLst>
          </a:prstGeom>
          <a:solidFill>
            <a:srgbClr val="C5F3D0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5796E"/>
                </a:solidFill>
                <a:latin typeface="+mj-lt"/>
              </a:rPr>
              <a:t>Loyer</a:t>
            </a:r>
          </a:p>
          <a:p>
            <a:pPr algn="ctr"/>
            <a:r>
              <a:rPr lang="fr-FR" b="1" dirty="0" smtClean="0">
                <a:solidFill>
                  <a:srgbClr val="05796E"/>
                </a:solidFill>
                <a:latin typeface="+mj-lt"/>
              </a:rPr>
              <a:t>10 k€</a:t>
            </a:r>
            <a:endParaRPr lang="fr-FR" b="1" dirty="0">
              <a:solidFill>
                <a:srgbClr val="05796E"/>
              </a:solidFill>
              <a:latin typeface="+mj-lt"/>
            </a:endParaRPr>
          </a:p>
        </p:txBody>
      </p:sp>
      <p:grpSp>
        <p:nvGrpSpPr>
          <p:cNvPr id="5" name="Groupe 20"/>
          <p:cNvGrpSpPr/>
          <p:nvPr/>
        </p:nvGrpSpPr>
        <p:grpSpPr>
          <a:xfrm>
            <a:off x="2123728" y="3093674"/>
            <a:ext cx="936104" cy="1080120"/>
            <a:chOff x="4786314" y="2643182"/>
            <a:chExt cx="357190" cy="442994"/>
          </a:xfrm>
        </p:grpSpPr>
        <p:pic>
          <p:nvPicPr>
            <p:cNvPr id="26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786314" y="2705447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27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938714" y="2857847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28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57752" y="2786058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29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5000628" y="2786058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30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929190" y="2643182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31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57752" y="2928934"/>
              <a:ext cx="142876" cy="157242"/>
            </a:xfrm>
            <a:prstGeom prst="rect">
              <a:avLst/>
            </a:prstGeom>
            <a:noFill/>
          </p:spPr>
        </p:pic>
      </p:grpSp>
      <p:grpSp>
        <p:nvGrpSpPr>
          <p:cNvPr id="6" name="Groupe 20"/>
          <p:cNvGrpSpPr/>
          <p:nvPr/>
        </p:nvGrpSpPr>
        <p:grpSpPr>
          <a:xfrm>
            <a:off x="2123728" y="3093674"/>
            <a:ext cx="936104" cy="1080120"/>
            <a:chOff x="4786314" y="2643182"/>
            <a:chExt cx="357190" cy="442994"/>
          </a:xfrm>
        </p:grpSpPr>
        <p:pic>
          <p:nvPicPr>
            <p:cNvPr id="33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786314" y="2705447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34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938714" y="2857847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35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57752" y="2786058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36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5000628" y="2786058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37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929190" y="2643182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38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57752" y="2928934"/>
              <a:ext cx="142876" cy="157242"/>
            </a:xfrm>
            <a:prstGeom prst="rect">
              <a:avLst/>
            </a:prstGeom>
            <a:noFill/>
          </p:spPr>
        </p:pic>
      </p:grpSp>
      <p:grpSp>
        <p:nvGrpSpPr>
          <p:cNvPr id="7" name="Groupe 20"/>
          <p:cNvGrpSpPr/>
          <p:nvPr/>
        </p:nvGrpSpPr>
        <p:grpSpPr>
          <a:xfrm>
            <a:off x="2123728" y="3093674"/>
            <a:ext cx="936104" cy="1080120"/>
            <a:chOff x="4786314" y="2643182"/>
            <a:chExt cx="357190" cy="442994"/>
          </a:xfrm>
        </p:grpSpPr>
        <p:pic>
          <p:nvPicPr>
            <p:cNvPr id="40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786314" y="2705447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41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938714" y="2857847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42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57752" y="2786058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43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5000628" y="2786058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44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929190" y="2643182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45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57752" y="2928934"/>
              <a:ext cx="142876" cy="157242"/>
            </a:xfrm>
            <a:prstGeom prst="rect">
              <a:avLst/>
            </a:prstGeom>
            <a:noFill/>
          </p:spPr>
        </p:pic>
      </p:grpSp>
      <p:grpSp>
        <p:nvGrpSpPr>
          <p:cNvPr id="8" name="Groupe 20"/>
          <p:cNvGrpSpPr/>
          <p:nvPr/>
        </p:nvGrpSpPr>
        <p:grpSpPr>
          <a:xfrm>
            <a:off x="2123728" y="3093674"/>
            <a:ext cx="936104" cy="1080120"/>
            <a:chOff x="4786314" y="2643182"/>
            <a:chExt cx="357190" cy="442994"/>
          </a:xfrm>
        </p:grpSpPr>
        <p:pic>
          <p:nvPicPr>
            <p:cNvPr id="69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786314" y="2705447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70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938714" y="2857847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71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57752" y="2786058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72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5000628" y="2786058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73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929190" y="2643182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74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57752" y="2928934"/>
              <a:ext cx="142876" cy="157242"/>
            </a:xfrm>
            <a:prstGeom prst="rect">
              <a:avLst/>
            </a:prstGeom>
            <a:noFill/>
          </p:spPr>
        </p:pic>
      </p:grpSp>
      <p:grpSp>
        <p:nvGrpSpPr>
          <p:cNvPr id="9" name="Groupe 20"/>
          <p:cNvGrpSpPr/>
          <p:nvPr/>
        </p:nvGrpSpPr>
        <p:grpSpPr>
          <a:xfrm>
            <a:off x="7596336" y="3284984"/>
            <a:ext cx="648072" cy="720080"/>
            <a:chOff x="4786314" y="2643182"/>
            <a:chExt cx="357190" cy="442994"/>
          </a:xfrm>
        </p:grpSpPr>
        <p:pic>
          <p:nvPicPr>
            <p:cNvPr id="76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786314" y="2705447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77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938714" y="2857847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78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57752" y="2786058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79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5000628" y="2786058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80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929190" y="2643182"/>
              <a:ext cx="142876" cy="157242"/>
            </a:xfrm>
            <a:prstGeom prst="rect">
              <a:avLst/>
            </a:prstGeom>
            <a:noFill/>
          </p:spPr>
        </p:pic>
        <p:pic>
          <p:nvPicPr>
            <p:cNvPr id="81" name="Picture 10" descr="C:\Users\J0023239\AppData\Local\Microsoft\Windows\Temporary Internet Files\Content.IE5\M74KKMF8\MC90035973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57752" y="2928934"/>
              <a:ext cx="142876" cy="15724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66713E-6 L 0.154 -0.19014 C 0.18629 -0.23317 0.23455 -0.25699 0.2849 -0.25699 C 0.34236 -0.25699 0.38837 -0.23317 0.42066 -0.19014 L 0.57483 -2.66713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" y="-12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03262E-6 L 0.154 -0.06615 C 0.18629 -0.08119 0.23455 -0.08929 0.2849 -0.08929 C 0.34236 -0.08929 0.38837 -0.08119 0.42066 -0.06615 L 0.57483 -3.03262E-6 " pathEditMode="relative" rAng="0" ptsTypes="FffFF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" y="-4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03262E-6 L 0.154 0.04257 C 0.18629 0.05205 0.23455 0.0576 0.2849 0.0576 C 0.34236 0.0576 0.38837 0.05205 0.42066 0.04257 L 0.57483 -3.03262E-6 " pathEditMode="relative" rAng="0" ptsTypes="FffFF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" y="2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40736E-6 L 0.154 0.17928 C 0.18629 0.2193 0.23455 0.24289 0.2849 0.24289 C 0.34236 0.24289 0.38837 0.2193 0.42066 0.17928 L 0.57483 -3.40736E-6 " pathEditMode="relative" rAng="0" ptsTypes="FffFF">
                                      <p:cBhvr>
                                        <p:cTn id="54" dur="20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" y="12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22" grpId="0" animBg="1"/>
      <p:bldP spid="23" grpId="0" animBg="1"/>
      <p:bldP spid="2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Travaux siège</a:t>
            </a:r>
            <a:endParaRPr lang="fr-FR" dirty="0"/>
          </a:p>
        </p:txBody>
      </p:sp>
      <p:sp>
        <p:nvSpPr>
          <p:cNvPr id="5" name="Pentagone 4"/>
          <p:cNvSpPr/>
          <p:nvPr/>
        </p:nvSpPr>
        <p:spPr>
          <a:xfrm>
            <a:off x="1764283" y="1834158"/>
            <a:ext cx="360635" cy="322216"/>
          </a:xfrm>
          <a:prstGeom prst="homePlate">
            <a:avLst>
              <a:gd name="adj" fmla="val 68965"/>
            </a:avLst>
          </a:prstGeom>
          <a:solidFill>
            <a:srgbClr val="05796E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05796E"/>
              </a:solidFill>
              <a:latin typeface="+mj-lt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321681" y="1762150"/>
            <a:ext cx="3835090" cy="466232"/>
          </a:xfrm>
          <a:prstGeom prst="roundRect">
            <a:avLst/>
          </a:prstGeom>
          <a:solidFill>
            <a:srgbClr val="05796E"/>
          </a:solidFill>
          <a:ln>
            <a:solidFill>
              <a:srgbClr val="0579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rgbClr val="EFDE94"/>
                </a:solidFill>
                <a:latin typeface="+mj-lt"/>
              </a:rPr>
              <a:t>Rénovation bureaux</a:t>
            </a:r>
            <a:endParaRPr lang="fr-FR" b="1" dirty="0">
              <a:solidFill>
                <a:srgbClr val="EFDE94"/>
              </a:solidFill>
              <a:latin typeface="+mj-lt"/>
            </a:endParaRPr>
          </a:p>
        </p:txBody>
      </p:sp>
      <p:sp>
        <p:nvSpPr>
          <p:cNvPr id="7" name="Pentagone 6"/>
          <p:cNvSpPr/>
          <p:nvPr/>
        </p:nvSpPr>
        <p:spPr>
          <a:xfrm>
            <a:off x="1764283" y="3717032"/>
            <a:ext cx="360635" cy="322216"/>
          </a:xfrm>
          <a:prstGeom prst="homePlate">
            <a:avLst>
              <a:gd name="adj" fmla="val 68965"/>
            </a:avLst>
          </a:prstGeom>
          <a:solidFill>
            <a:srgbClr val="05796E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05796E"/>
              </a:solidFill>
              <a:latin typeface="+mj-lt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321681" y="3645024"/>
            <a:ext cx="3835090" cy="466232"/>
          </a:xfrm>
          <a:prstGeom prst="roundRect">
            <a:avLst/>
          </a:prstGeom>
          <a:solidFill>
            <a:srgbClr val="05796E"/>
          </a:solidFill>
          <a:ln>
            <a:solidFill>
              <a:srgbClr val="0579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rgbClr val="EFDE94"/>
                </a:solidFill>
                <a:latin typeface="+mj-lt"/>
              </a:rPr>
              <a:t>Equipement informatique</a:t>
            </a:r>
            <a:endParaRPr lang="fr-FR" b="1" dirty="0">
              <a:solidFill>
                <a:srgbClr val="EFDE94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92275" y="1628800"/>
            <a:ext cx="4680520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691680" y="3573016"/>
            <a:ext cx="4680520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2195736" y="2259600"/>
            <a:ext cx="6660000" cy="1169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rgbClr val="05796E"/>
                </a:solidFill>
                <a:latin typeface="+mj-lt"/>
              </a:rPr>
              <a:t>Menuiserie, maçonnerie, peinture, électricité, plâtres.</a:t>
            </a:r>
          </a:p>
          <a:p>
            <a:r>
              <a:rPr lang="fr-FR" sz="1400" b="1" dirty="0" smtClean="0">
                <a:solidFill>
                  <a:srgbClr val="05796E"/>
                </a:solidFill>
                <a:latin typeface="+mj-lt"/>
              </a:rPr>
              <a:t>Coût total : 17 531,45 €</a:t>
            </a:r>
          </a:p>
          <a:p>
            <a:r>
              <a:rPr lang="fr-FR" sz="1400" b="1" dirty="0" smtClean="0">
                <a:solidFill>
                  <a:srgbClr val="05796E"/>
                </a:solidFill>
                <a:latin typeface="+mj-lt"/>
              </a:rPr>
              <a:t>Amortissement sur 10 ans</a:t>
            </a:r>
          </a:p>
          <a:p>
            <a:r>
              <a:rPr lang="fr-FR" sz="1400" b="1" dirty="0" smtClean="0">
                <a:solidFill>
                  <a:srgbClr val="05796E"/>
                </a:solidFill>
                <a:latin typeface="+mj-lt"/>
              </a:rPr>
              <a:t>Amortissement annuel : 1 753,15 €</a:t>
            </a:r>
          </a:p>
          <a:p>
            <a:r>
              <a:rPr lang="fr-FR" sz="1400" b="1" dirty="0" smtClean="0">
                <a:solidFill>
                  <a:srgbClr val="05796E"/>
                </a:solidFill>
                <a:latin typeface="+mj-lt"/>
              </a:rPr>
              <a:t>Dotation aux amortissements 2009-2010 …………….……...…...       917,40 €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195735" y="4253218"/>
            <a:ext cx="6660000" cy="143063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rgbClr val="05796E"/>
                </a:solidFill>
              </a:rPr>
              <a:t>2 serveurs, 5 postes bureautique, 1 poste Chargé de </a:t>
            </a:r>
            <a:r>
              <a:rPr lang="fr-FR" sz="1400" dirty="0" err="1" smtClean="0">
                <a:solidFill>
                  <a:srgbClr val="05796E"/>
                </a:solidFill>
              </a:rPr>
              <a:t>Comm</a:t>
            </a:r>
            <a:r>
              <a:rPr lang="fr-FR" sz="1400" dirty="0" smtClean="0">
                <a:solidFill>
                  <a:srgbClr val="05796E"/>
                </a:solidFill>
              </a:rPr>
              <a:t>, 1 poste Montpellier,</a:t>
            </a:r>
          </a:p>
          <a:p>
            <a:r>
              <a:rPr lang="fr-FR" sz="1400" dirty="0" smtClean="0">
                <a:solidFill>
                  <a:srgbClr val="05796E"/>
                </a:solidFill>
              </a:rPr>
              <a:t>2 portables, écrans, réseau, modem, installation…</a:t>
            </a:r>
          </a:p>
          <a:p>
            <a:r>
              <a:rPr lang="fr-FR" sz="1400" b="1" dirty="0" smtClean="0">
                <a:solidFill>
                  <a:srgbClr val="05796E"/>
                </a:solidFill>
              </a:rPr>
              <a:t>Coût total : 29 805,07 €</a:t>
            </a:r>
          </a:p>
          <a:p>
            <a:r>
              <a:rPr lang="fr-FR" sz="1400" b="1" dirty="0" smtClean="0">
                <a:solidFill>
                  <a:srgbClr val="05796E"/>
                </a:solidFill>
              </a:rPr>
              <a:t>Amortissement sur 4 ans</a:t>
            </a:r>
          </a:p>
          <a:p>
            <a:r>
              <a:rPr lang="fr-FR" sz="1400" b="1" dirty="0" smtClean="0">
                <a:solidFill>
                  <a:srgbClr val="05796E"/>
                </a:solidFill>
              </a:rPr>
              <a:t>Amortissement annuel : 7 189,09 €</a:t>
            </a:r>
          </a:p>
          <a:p>
            <a:r>
              <a:rPr lang="fr-FR" sz="1400" b="1" dirty="0" smtClean="0">
                <a:solidFill>
                  <a:srgbClr val="05796E"/>
                </a:solidFill>
              </a:rPr>
              <a:t>Dotation aux amortissements 2009-2010 ……………….…….….     3 013,40 €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1692275" y="6134952"/>
            <a:ext cx="6984181" cy="335656"/>
          </a:xfrm>
          <a:prstGeom prst="roundRect">
            <a:avLst/>
          </a:prstGeom>
          <a:solidFill>
            <a:srgbClr val="EFDE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400" b="1" dirty="0" smtClean="0">
                <a:solidFill>
                  <a:srgbClr val="05796E"/>
                </a:solidFill>
                <a:latin typeface="+mj-lt"/>
              </a:rPr>
              <a:t>Dotation aux amortissements 2009-2010 pour travaux siège ……….     3 930,80 €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festivals fédéraux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773238"/>
            <a:ext cx="6997030" cy="458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1713078"/>
            <a:ext cx="7443787" cy="512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987" y="476250"/>
            <a:ext cx="8604250" cy="576263"/>
          </a:xfrm>
        </p:spPr>
        <p:txBody>
          <a:bodyPr/>
          <a:lstStyle/>
          <a:p>
            <a:r>
              <a:rPr lang="fr-FR" dirty="0" smtClean="0"/>
              <a:t>Zoom </a:t>
            </a:r>
            <a:r>
              <a:rPr lang="fr-FR" dirty="0" err="1" smtClean="0"/>
              <a:t>CdM</a:t>
            </a:r>
            <a:r>
              <a:rPr lang="fr-FR" dirty="0" smtClean="0"/>
              <a:t> Montpellier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5239122" y="1879600"/>
            <a:ext cx="1527746" cy="121338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  <a:latin typeface="Calibri" pitchFamily="34" charset="0"/>
              </a:rPr>
              <a:t>67,2</a:t>
            </a:r>
            <a:endParaRPr lang="fr-FR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27293" y="2083594"/>
            <a:ext cx="1527746" cy="1007369"/>
          </a:xfrm>
          <a:prstGeom prst="rect">
            <a:avLst/>
          </a:prstGeom>
          <a:solidFill>
            <a:srgbClr val="EFDE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  <a:latin typeface="Calibri" pitchFamily="34" charset="0"/>
              </a:rPr>
              <a:t>TSAP : 55,3</a:t>
            </a:r>
            <a:endParaRPr lang="fr-FR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7293" y="1902547"/>
            <a:ext cx="1527746" cy="17707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  <a:latin typeface="Calibri" pitchFamily="34" charset="0"/>
              </a:rPr>
              <a:t>11,9</a:t>
            </a:r>
            <a:endParaRPr lang="fr-FR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576263"/>
          </a:xfrm>
          <a:noFill/>
        </p:spPr>
        <p:txBody>
          <a:bodyPr/>
          <a:lstStyle/>
          <a:p>
            <a:pPr eaLnBrk="1" hangingPunct="1"/>
            <a:r>
              <a:rPr lang="fr-FR" dirty="0" smtClean="0"/>
              <a:t>Trésorerie</a:t>
            </a:r>
          </a:p>
        </p:txBody>
      </p:sp>
      <p:sp>
        <p:nvSpPr>
          <p:cNvPr id="18436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18745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0316" y="1412875"/>
            <a:ext cx="7367607" cy="5279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lèche vers le bas 6"/>
          <p:cNvSpPr/>
          <p:nvPr/>
        </p:nvSpPr>
        <p:spPr>
          <a:xfrm>
            <a:off x="6336650" y="3212593"/>
            <a:ext cx="144016" cy="216024"/>
          </a:xfrm>
          <a:prstGeom prst="downArrow">
            <a:avLst/>
          </a:prstGeom>
          <a:solidFill>
            <a:srgbClr val="9E2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vers le bas 7"/>
          <p:cNvSpPr/>
          <p:nvPr/>
        </p:nvSpPr>
        <p:spPr>
          <a:xfrm>
            <a:off x="8418993" y="3181352"/>
            <a:ext cx="144016" cy="216024"/>
          </a:xfrm>
          <a:prstGeom prst="downArrow">
            <a:avLst/>
          </a:prstGeom>
          <a:solidFill>
            <a:srgbClr val="9E2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5130804" y="4046542"/>
            <a:ext cx="34607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8544090" y="3905756"/>
            <a:ext cx="6158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dirty="0" smtClean="0">
                <a:solidFill>
                  <a:srgbClr val="FF0000"/>
                </a:solidFill>
                <a:latin typeface="+mj-lt"/>
              </a:rPr>
              <a:t>400 k€</a:t>
            </a:r>
            <a:endParaRPr lang="fr-FR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Double flèche horizontale 13"/>
          <p:cNvSpPr/>
          <p:nvPr/>
        </p:nvSpPr>
        <p:spPr>
          <a:xfrm>
            <a:off x="5143504" y="4143380"/>
            <a:ext cx="3428996" cy="642942"/>
          </a:xfrm>
          <a:prstGeom prst="left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+mj-lt"/>
              </a:rPr>
              <a:t>20 mois</a:t>
            </a:r>
            <a:endParaRPr lang="fr-FR" b="1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743826" y="4065591"/>
            <a:ext cx="819150" cy="1852609"/>
          </a:xfrm>
          <a:prstGeom prst="rect">
            <a:avLst/>
          </a:prstGeom>
          <a:solidFill>
            <a:srgbClr val="0579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Bons de caisse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3" grpId="0"/>
      <p:bldP spid="14" grpId="0" animBg="1"/>
      <p:bldP spid="14" grpId="2" animBg="1"/>
      <p:bldP spid="1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576263"/>
          </a:xfrm>
          <a:noFill/>
        </p:spPr>
        <p:txBody>
          <a:bodyPr/>
          <a:lstStyle/>
          <a:p>
            <a:pPr eaLnBrk="1" hangingPunct="1"/>
            <a:r>
              <a:rPr lang="fr-FR" dirty="0" smtClean="0"/>
              <a:t>Bilan </a:t>
            </a:r>
            <a:r>
              <a:rPr lang="fr-FR" dirty="0" err="1" smtClean="0"/>
              <a:t>FFSc</a:t>
            </a:r>
            <a:r>
              <a:rPr lang="fr-FR" dirty="0" smtClean="0"/>
              <a:t> au 31/08/2010</a:t>
            </a: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/>
          <a:srcRect t="7698"/>
          <a:stretch>
            <a:fillRect/>
          </a:stretch>
        </p:blipFill>
        <p:spPr bwMode="auto">
          <a:xfrm>
            <a:off x="1692275" y="2071678"/>
            <a:ext cx="6911975" cy="357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rme libre 4"/>
          <p:cNvSpPr/>
          <p:nvPr/>
        </p:nvSpPr>
        <p:spPr>
          <a:xfrm>
            <a:off x="1763687" y="4326880"/>
            <a:ext cx="6552729" cy="792088"/>
          </a:xfrm>
          <a:custGeom>
            <a:avLst/>
            <a:gdLst>
              <a:gd name="connsiteX0" fmla="*/ 0 w 6886575"/>
              <a:gd name="connsiteY0" fmla="*/ 9525 h 838200"/>
              <a:gd name="connsiteX1" fmla="*/ 6886575 w 6886575"/>
              <a:gd name="connsiteY1" fmla="*/ 0 h 838200"/>
              <a:gd name="connsiteX2" fmla="*/ 6886575 w 6886575"/>
              <a:gd name="connsiteY2" fmla="*/ 838200 h 838200"/>
              <a:gd name="connsiteX3" fmla="*/ 3419475 w 6886575"/>
              <a:gd name="connsiteY3" fmla="*/ 838200 h 838200"/>
              <a:gd name="connsiteX4" fmla="*/ 3419475 w 6886575"/>
              <a:gd name="connsiteY4" fmla="*/ 457200 h 838200"/>
              <a:gd name="connsiteX5" fmla="*/ 28575 w 6886575"/>
              <a:gd name="connsiteY5" fmla="*/ 466725 h 838200"/>
              <a:gd name="connsiteX6" fmla="*/ 0 w 6886575"/>
              <a:gd name="connsiteY6" fmla="*/ 9525 h 838200"/>
              <a:gd name="connsiteX0" fmla="*/ 0 w 6886575"/>
              <a:gd name="connsiteY0" fmla="*/ 335285 h 1163960"/>
              <a:gd name="connsiteX1" fmla="*/ 6630491 w 6886575"/>
              <a:gd name="connsiteY1" fmla="*/ 0 h 1163960"/>
              <a:gd name="connsiteX2" fmla="*/ 6886575 w 6886575"/>
              <a:gd name="connsiteY2" fmla="*/ 1163960 h 1163960"/>
              <a:gd name="connsiteX3" fmla="*/ 3419475 w 6886575"/>
              <a:gd name="connsiteY3" fmla="*/ 1163960 h 1163960"/>
              <a:gd name="connsiteX4" fmla="*/ 3419475 w 6886575"/>
              <a:gd name="connsiteY4" fmla="*/ 782960 h 1163960"/>
              <a:gd name="connsiteX5" fmla="*/ 28575 w 6886575"/>
              <a:gd name="connsiteY5" fmla="*/ 792485 h 1163960"/>
              <a:gd name="connsiteX6" fmla="*/ 0 w 6886575"/>
              <a:gd name="connsiteY6" fmla="*/ 335285 h 1163960"/>
              <a:gd name="connsiteX0" fmla="*/ 0 w 6630491"/>
              <a:gd name="connsiteY0" fmla="*/ 335285 h 1163960"/>
              <a:gd name="connsiteX1" fmla="*/ 6630491 w 6630491"/>
              <a:gd name="connsiteY1" fmla="*/ 0 h 1163960"/>
              <a:gd name="connsiteX2" fmla="*/ 6630491 w 6630491"/>
              <a:gd name="connsiteY2" fmla="*/ 1152128 h 1163960"/>
              <a:gd name="connsiteX3" fmla="*/ 3419475 w 6630491"/>
              <a:gd name="connsiteY3" fmla="*/ 1163960 h 1163960"/>
              <a:gd name="connsiteX4" fmla="*/ 3419475 w 6630491"/>
              <a:gd name="connsiteY4" fmla="*/ 782960 h 1163960"/>
              <a:gd name="connsiteX5" fmla="*/ 28575 w 6630491"/>
              <a:gd name="connsiteY5" fmla="*/ 792485 h 1163960"/>
              <a:gd name="connsiteX6" fmla="*/ 0 w 6630491"/>
              <a:gd name="connsiteY6" fmla="*/ 335285 h 1163960"/>
              <a:gd name="connsiteX0" fmla="*/ 0 w 6630491"/>
              <a:gd name="connsiteY0" fmla="*/ 335285 h 1152128"/>
              <a:gd name="connsiteX1" fmla="*/ 6630491 w 6630491"/>
              <a:gd name="connsiteY1" fmla="*/ 0 h 1152128"/>
              <a:gd name="connsiteX2" fmla="*/ 6630491 w 6630491"/>
              <a:gd name="connsiteY2" fmla="*/ 1152128 h 1152128"/>
              <a:gd name="connsiteX3" fmla="*/ 3462139 w 6630491"/>
              <a:gd name="connsiteY3" fmla="*/ 1152128 h 1152128"/>
              <a:gd name="connsiteX4" fmla="*/ 3419475 w 6630491"/>
              <a:gd name="connsiteY4" fmla="*/ 782960 h 1152128"/>
              <a:gd name="connsiteX5" fmla="*/ 28575 w 6630491"/>
              <a:gd name="connsiteY5" fmla="*/ 792485 h 1152128"/>
              <a:gd name="connsiteX6" fmla="*/ 0 w 6630491"/>
              <a:gd name="connsiteY6" fmla="*/ 335285 h 1152128"/>
              <a:gd name="connsiteX0" fmla="*/ 0 w 6630491"/>
              <a:gd name="connsiteY0" fmla="*/ 335285 h 1152128"/>
              <a:gd name="connsiteX1" fmla="*/ 6630491 w 6630491"/>
              <a:gd name="connsiteY1" fmla="*/ 0 h 1152128"/>
              <a:gd name="connsiteX2" fmla="*/ 6630491 w 6630491"/>
              <a:gd name="connsiteY2" fmla="*/ 1152128 h 1152128"/>
              <a:gd name="connsiteX3" fmla="*/ 3462139 w 6630491"/>
              <a:gd name="connsiteY3" fmla="*/ 1152128 h 1152128"/>
              <a:gd name="connsiteX4" fmla="*/ 3462139 w 6630491"/>
              <a:gd name="connsiteY4" fmla="*/ 792088 h 1152128"/>
              <a:gd name="connsiteX5" fmla="*/ 28575 w 6630491"/>
              <a:gd name="connsiteY5" fmla="*/ 792485 h 1152128"/>
              <a:gd name="connsiteX6" fmla="*/ 0 w 6630491"/>
              <a:gd name="connsiteY6" fmla="*/ 335285 h 1152128"/>
              <a:gd name="connsiteX0" fmla="*/ 0 w 6630491"/>
              <a:gd name="connsiteY0" fmla="*/ 335285 h 1152128"/>
              <a:gd name="connsiteX1" fmla="*/ 6630491 w 6630491"/>
              <a:gd name="connsiteY1" fmla="*/ 0 h 1152128"/>
              <a:gd name="connsiteX2" fmla="*/ 6630491 w 6630491"/>
              <a:gd name="connsiteY2" fmla="*/ 1152128 h 1152128"/>
              <a:gd name="connsiteX3" fmla="*/ 3462139 w 6630491"/>
              <a:gd name="connsiteY3" fmla="*/ 1152128 h 1152128"/>
              <a:gd name="connsiteX4" fmla="*/ 3462139 w 6630491"/>
              <a:gd name="connsiteY4" fmla="*/ 792088 h 1152128"/>
              <a:gd name="connsiteX5" fmla="*/ 77763 w 6630491"/>
              <a:gd name="connsiteY5" fmla="*/ 792088 h 1152128"/>
              <a:gd name="connsiteX6" fmla="*/ 0 w 6630491"/>
              <a:gd name="connsiteY6" fmla="*/ 335285 h 1152128"/>
              <a:gd name="connsiteX0" fmla="*/ 0 w 6552728"/>
              <a:gd name="connsiteY0" fmla="*/ 0 h 1152128"/>
              <a:gd name="connsiteX1" fmla="*/ 6552728 w 6552728"/>
              <a:gd name="connsiteY1" fmla="*/ 0 h 1152128"/>
              <a:gd name="connsiteX2" fmla="*/ 6552728 w 6552728"/>
              <a:gd name="connsiteY2" fmla="*/ 1152128 h 1152128"/>
              <a:gd name="connsiteX3" fmla="*/ 3384376 w 6552728"/>
              <a:gd name="connsiteY3" fmla="*/ 1152128 h 1152128"/>
              <a:gd name="connsiteX4" fmla="*/ 3384376 w 6552728"/>
              <a:gd name="connsiteY4" fmla="*/ 792088 h 1152128"/>
              <a:gd name="connsiteX5" fmla="*/ 0 w 6552728"/>
              <a:gd name="connsiteY5" fmla="*/ 792088 h 1152128"/>
              <a:gd name="connsiteX6" fmla="*/ 0 w 6552728"/>
              <a:gd name="connsiteY6" fmla="*/ 0 h 1152128"/>
              <a:gd name="connsiteX0" fmla="*/ 0 w 6552728"/>
              <a:gd name="connsiteY0" fmla="*/ 0 h 1152128"/>
              <a:gd name="connsiteX1" fmla="*/ 6552727 w 6552728"/>
              <a:gd name="connsiteY1" fmla="*/ 360040 h 1152128"/>
              <a:gd name="connsiteX2" fmla="*/ 6552728 w 6552728"/>
              <a:gd name="connsiteY2" fmla="*/ 1152128 h 1152128"/>
              <a:gd name="connsiteX3" fmla="*/ 3384376 w 6552728"/>
              <a:gd name="connsiteY3" fmla="*/ 1152128 h 1152128"/>
              <a:gd name="connsiteX4" fmla="*/ 3384376 w 6552728"/>
              <a:gd name="connsiteY4" fmla="*/ 792088 h 1152128"/>
              <a:gd name="connsiteX5" fmla="*/ 0 w 6552728"/>
              <a:gd name="connsiteY5" fmla="*/ 792088 h 1152128"/>
              <a:gd name="connsiteX6" fmla="*/ 0 w 6552728"/>
              <a:gd name="connsiteY6" fmla="*/ 0 h 1152128"/>
              <a:gd name="connsiteX0" fmla="*/ 0 w 6552729"/>
              <a:gd name="connsiteY0" fmla="*/ 0 h 792088"/>
              <a:gd name="connsiteX1" fmla="*/ 6552728 w 6552729"/>
              <a:gd name="connsiteY1" fmla="*/ 0 h 792088"/>
              <a:gd name="connsiteX2" fmla="*/ 6552729 w 6552729"/>
              <a:gd name="connsiteY2" fmla="*/ 792088 h 792088"/>
              <a:gd name="connsiteX3" fmla="*/ 3384377 w 6552729"/>
              <a:gd name="connsiteY3" fmla="*/ 792088 h 792088"/>
              <a:gd name="connsiteX4" fmla="*/ 3384377 w 6552729"/>
              <a:gd name="connsiteY4" fmla="*/ 432048 h 792088"/>
              <a:gd name="connsiteX5" fmla="*/ 1 w 6552729"/>
              <a:gd name="connsiteY5" fmla="*/ 432048 h 792088"/>
              <a:gd name="connsiteX6" fmla="*/ 0 w 6552729"/>
              <a:gd name="connsiteY6" fmla="*/ 0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52729" h="792088">
                <a:moveTo>
                  <a:pt x="0" y="0"/>
                </a:moveTo>
                <a:lnTo>
                  <a:pt x="6552728" y="0"/>
                </a:lnTo>
                <a:cubicBezTo>
                  <a:pt x="6552728" y="264029"/>
                  <a:pt x="6552729" y="528059"/>
                  <a:pt x="6552729" y="792088"/>
                </a:cubicBezTo>
                <a:lnTo>
                  <a:pt x="3384377" y="792088"/>
                </a:lnTo>
                <a:lnTo>
                  <a:pt x="3384377" y="432048"/>
                </a:lnTo>
                <a:lnTo>
                  <a:pt x="1" y="432048"/>
                </a:lnTo>
                <a:cubicBezTo>
                  <a:pt x="1" y="288032"/>
                  <a:pt x="0" y="144016"/>
                  <a:pt x="0" y="0"/>
                </a:cubicBezTo>
                <a:close/>
              </a:path>
            </a:pathLst>
          </a:custGeom>
          <a:solidFill>
            <a:srgbClr val="F5EFC1">
              <a:alpha val="18039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744591" y="436498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alibri" pitchFamily="34" charset="0"/>
              </a:rPr>
              <a:t>BFR</a:t>
            </a:r>
            <a:endParaRPr lang="fr-FR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55613" y="474663"/>
            <a:ext cx="8231187" cy="576262"/>
          </a:xfrm>
          <a:noFill/>
        </p:spPr>
        <p:txBody>
          <a:bodyPr/>
          <a:lstStyle/>
          <a:p>
            <a:pPr eaLnBrk="1" hangingPunct="1"/>
            <a:r>
              <a:rPr lang="fr-FR" sz="3200" dirty="0" smtClean="0"/>
              <a:t>Bilan consolidé</a:t>
            </a:r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2268538" y="2306638"/>
            <a:ext cx="1008000" cy="496887"/>
          </a:xfrm>
          <a:prstGeom prst="rect">
            <a:avLst/>
          </a:prstGeom>
          <a:solidFill>
            <a:srgbClr val="9DFBF2"/>
          </a:solidFill>
          <a:ln w="12700" algn="ctr">
            <a:solidFill>
              <a:srgbClr val="004B00"/>
            </a:solidFill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r"/>
            <a:r>
              <a:rPr lang="fr-FR" b="1" dirty="0" smtClean="0">
                <a:solidFill>
                  <a:srgbClr val="004B00"/>
                </a:solidFill>
                <a:latin typeface="Century Gothic" pitchFamily="34" charset="0"/>
              </a:rPr>
              <a:t>69,9 k€</a:t>
            </a:r>
            <a:endParaRPr lang="fr-FR" b="1" dirty="0">
              <a:solidFill>
                <a:srgbClr val="004B00"/>
              </a:solidFill>
              <a:latin typeface="Century Gothic" pitchFamily="34" charset="0"/>
            </a:endParaRPr>
          </a:p>
        </p:txBody>
      </p:sp>
      <p:sp>
        <p:nvSpPr>
          <p:cNvPr id="88073" name="Text Box 9"/>
          <p:cNvSpPr txBox="1">
            <a:spLocks noChangeArrowheads="1"/>
          </p:cNvSpPr>
          <p:nvPr/>
        </p:nvSpPr>
        <p:spPr bwMode="auto">
          <a:xfrm>
            <a:off x="2271969" y="1558925"/>
            <a:ext cx="985330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5796E"/>
                </a:solidFill>
                <a:latin typeface="Century Gothic" pitchFamily="34" charset="0"/>
              </a:rPr>
              <a:t>Trésorerie</a:t>
            </a:r>
            <a:endParaRPr lang="fr-FR" sz="16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4912990" y="1558925"/>
            <a:ext cx="371380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5796E"/>
                </a:solidFill>
                <a:latin typeface="Century Gothic" pitchFamily="34" charset="0"/>
              </a:rPr>
              <a:t>BFR</a:t>
            </a:r>
            <a:endParaRPr lang="fr-FR" sz="16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88076" name="Rectangle 12"/>
          <p:cNvSpPr>
            <a:spLocks noChangeArrowheads="1"/>
          </p:cNvSpPr>
          <p:nvPr/>
        </p:nvSpPr>
        <p:spPr bwMode="auto">
          <a:xfrm>
            <a:off x="2270125" y="2871788"/>
            <a:ext cx="1008000" cy="496887"/>
          </a:xfrm>
          <a:prstGeom prst="rect">
            <a:avLst/>
          </a:prstGeom>
          <a:solidFill>
            <a:srgbClr val="07A596"/>
          </a:solidFill>
          <a:ln w="12700" algn="ctr">
            <a:solidFill>
              <a:srgbClr val="004B00"/>
            </a:solidFill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r"/>
            <a:r>
              <a:rPr lang="fr-FR" b="1" dirty="0" smtClean="0">
                <a:solidFill>
                  <a:srgbClr val="EFDE94"/>
                </a:solidFill>
                <a:latin typeface="Century Gothic" pitchFamily="34" charset="0"/>
              </a:rPr>
              <a:t>430,8 k€</a:t>
            </a:r>
            <a:endParaRPr lang="fr-FR" b="1" dirty="0">
              <a:solidFill>
                <a:srgbClr val="EFDE94"/>
              </a:solidFill>
              <a:latin typeface="Century Gothic" pitchFamily="34" charset="0"/>
            </a:endParaRPr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7092950" y="1558925"/>
            <a:ext cx="1630363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/>
            <a:r>
              <a:rPr lang="fr-FR" sz="1600" b="1" dirty="0">
                <a:solidFill>
                  <a:srgbClr val="05796E"/>
                </a:solidFill>
                <a:latin typeface="Century Gothic" pitchFamily="34" charset="0"/>
              </a:rPr>
              <a:t> </a:t>
            </a:r>
            <a:r>
              <a:rPr lang="fr-FR" sz="1600" b="1" dirty="0" smtClean="0">
                <a:solidFill>
                  <a:srgbClr val="05796E"/>
                </a:solidFill>
                <a:latin typeface="Century Gothic" pitchFamily="34" charset="0"/>
              </a:rPr>
              <a:t>Patrimoine</a:t>
            </a:r>
            <a:endParaRPr lang="fr-FR" sz="16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88079" name="Rectangle 15"/>
          <p:cNvSpPr>
            <a:spLocks noChangeArrowheads="1"/>
          </p:cNvSpPr>
          <p:nvPr/>
        </p:nvSpPr>
        <p:spPr bwMode="auto">
          <a:xfrm>
            <a:off x="2268538" y="3913188"/>
            <a:ext cx="1008000" cy="496887"/>
          </a:xfrm>
          <a:prstGeom prst="rect">
            <a:avLst/>
          </a:prstGeom>
          <a:solidFill>
            <a:srgbClr val="9DFBF2"/>
          </a:solidFill>
          <a:ln w="12700" algn="ctr">
            <a:solidFill>
              <a:srgbClr val="004B00"/>
            </a:solidFill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r"/>
            <a:r>
              <a:rPr lang="fr-FR" b="1" dirty="0" smtClean="0">
                <a:solidFill>
                  <a:srgbClr val="004B00"/>
                </a:solidFill>
                <a:latin typeface="Century Gothic" pitchFamily="34" charset="0"/>
              </a:rPr>
              <a:t>14,8 k€</a:t>
            </a:r>
            <a:endParaRPr lang="fr-FR" b="1" dirty="0">
              <a:solidFill>
                <a:srgbClr val="004B00"/>
              </a:solidFill>
              <a:latin typeface="Century Gothic" pitchFamily="34" charset="0"/>
            </a:endParaRPr>
          </a:p>
        </p:txBody>
      </p:sp>
      <p:sp>
        <p:nvSpPr>
          <p:cNvPr id="88080" name="Rectangle 16"/>
          <p:cNvSpPr>
            <a:spLocks noChangeArrowheads="1"/>
          </p:cNvSpPr>
          <p:nvPr/>
        </p:nvSpPr>
        <p:spPr bwMode="auto">
          <a:xfrm>
            <a:off x="2270125" y="4478338"/>
            <a:ext cx="1008000" cy="496887"/>
          </a:xfrm>
          <a:prstGeom prst="rect">
            <a:avLst/>
          </a:prstGeom>
          <a:solidFill>
            <a:srgbClr val="07A596"/>
          </a:solidFill>
          <a:ln w="12700" algn="ctr">
            <a:solidFill>
              <a:srgbClr val="004B00"/>
            </a:solidFill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r"/>
            <a:r>
              <a:rPr lang="fr-FR" b="1" dirty="0" smtClean="0">
                <a:solidFill>
                  <a:srgbClr val="EFDE94"/>
                </a:solidFill>
                <a:latin typeface="Century Gothic" pitchFamily="34" charset="0"/>
              </a:rPr>
              <a:t>0,0 k€</a:t>
            </a:r>
            <a:endParaRPr lang="fr-FR" b="1" dirty="0">
              <a:solidFill>
                <a:srgbClr val="EFDE94"/>
              </a:solidFill>
              <a:latin typeface="Century Gothic" pitchFamily="34" charset="0"/>
            </a:endParaRPr>
          </a:p>
        </p:txBody>
      </p:sp>
      <p:sp>
        <p:nvSpPr>
          <p:cNvPr id="88083" name="Rectangle 19"/>
          <p:cNvSpPr>
            <a:spLocks noChangeArrowheads="1"/>
          </p:cNvSpPr>
          <p:nvPr/>
        </p:nvSpPr>
        <p:spPr bwMode="auto">
          <a:xfrm>
            <a:off x="4644008" y="2576513"/>
            <a:ext cx="1136650" cy="496887"/>
          </a:xfrm>
          <a:prstGeom prst="rect">
            <a:avLst/>
          </a:prstGeom>
          <a:solidFill>
            <a:srgbClr val="E79275"/>
          </a:solidFill>
          <a:ln w="12700" algn="ctr">
            <a:solidFill>
              <a:srgbClr val="004B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b="1" dirty="0" smtClean="0">
                <a:solidFill>
                  <a:srgbClr val="004B00"/>
                </a:solidFill>
                <a:latin typeface="Century Gothic" pitchFamily="34" charset="0"/>
              </a:rPr>
              <a:t>-203,7 k€</a:t>
            </a:r>
            <a:endParaRPr lang="fr-FR" b="1" dirty="0">
              <a:solidFill>
                <a:srgbClr val="004B00"/>
              </a:solidFill>
              <a:latin typeface="Century Gothic" pitchFamily="34" charset="0"/>
            </a:endParaRPr>
          </a:p>
        </p:txBody>
      </p:sp>
      <p:sp>
        <p:nvSpPr>
          <p:cNvPr id="88084" name="Rectangle 20"/>
          <p:cNvSpPr>
            <a:spLocks noChangeArrowheads="1"/>
          </p:cNvSpPr>
          <p:nvPr/>
        </p:nvSpPr>
        <p:spPr bwMode="auto">
          <a:xfrm>
            <a:off x="4644008" y="4181475"/>
            <a:ext cx="1136650" cy="496888"/>
          </a:xfrm>
          <a:prstGeom prst="rect">
            <a:avLst/>
          </a:prstGeom>
          <a:solidFill>
            <a:srgbClr val="E79275"/>
          </a:solidFill>
          <a:ln w="12700" algn="ctr">
            <a:solidFill>
              <a:srgbClr val="004B00"/>
            </a:solidFill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r"/>
            <a:r>
              <a:rPr lang="fr-FR" b="1" dirty="0" smtClean="0">
                <a:solidFill>
                  <a:srgbClr val="004B00"/>
                </a:solidFill>
                <a:latin typeface="Century Gothic" pitchFamily="34" charset="0"/>
              </a:rPr>
              <a:t>+6,0 k€</a:t>
            </a:r>
            <a:endParaRPr lang="fr-FR" b="1" dirty="0">
              <a:solidFill>
                <a:srgbClr val="004B00"/>
              </a:solidFill>
              <a:latin typeface="Century Gothic" pitchFamily="34" charset="0"/>
            </a:endParaRPr>
          </a:p>
        </p:txBody>
      </p:sp>
      <p:sp>
        <p:nvSpPr>
          <p:cNvPr id="88087" name="Rectangle 23"/>
          <p:cNvSpPr>
            <a:spLocks noChangeArrowheads="1"/>
          </p:cNvSpPr>
          <p:nvPr/>
        </p:nvSpPr>
        <p:spPr bwMode="auto">
          <a:xfrm>
            <a:off x="7386638" y="2305050"/>
            <a:ext cx="1211262" cy="2663825"/>
          </a:xfrm>
          <a:prstGeom prst="rect">
            <a:avLst/>
          </a:prstGeom>
          <a:solidFill>
            <a:srgbClr val="9DFBF2"/>
          </a:solidFill>
          <a:ln w="12700" algn="ctr">
            <a:solidFill>
              <a:srgbClr val="004B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b="1" dirty="0">
                <a:solidFill>
                  <a:srgbClr val="004B00"/>
                </a:solidFill>
                <a:latin typeface="Century Gothic" pitchFamily="34" charset="0"/>
              </a:rPr>
              <a:t>~ 150 m²</a:t>
            </a:r>
          </a:p>
          <a:p>
            <a:pPr algn="ctr"/>
            <a:r>
              <a:rPr lang="fr-FR" b="1" dirty="0">
                <a:solidFill>
                  <a:srgbClr val="004B00"/>
                </a:solidFill>
                <a:latin typeface="Century Gothic" pitchFamily="34" charset="0"/>
              </a:rPr>
              <a:t>de bureau</a:t>
            </a:r>
          </a:p>
          <a:p>
            <a:pPr algn="ctr"/>
            <a:r>
              <a:rPr lang="fr-FR" b="1" dirty="0">
                <a:solidFill>
                  <a:srgbClr val="004B00"/>
                </a:solidFill>
                <a:latin typeface="Century Gothic" pitchFamily="34" charset="0"/>
              </a:rPr>
              <a:t>+</a:t>
            </a:r>
          </a:p>
          <a:p>
            <a:pPr algn="ctr"/>
            <a:r>
              <a:rPr lang="fr-FR" b="1" dirty="0">
                <a:solidFill>
                  <a:srgbClr val="004B00"/>
                </a:solidFill>
                <a:latin typeface="Century Gothic" pitchFamily="34" charset="0"/>
              </a:rPr>
              <a:t>cave</a:t>
            </a:r>
          </a:p>
          <a:p>
            <a:pPr algn="ctr"/>
            <a:endParaRPr lang="fr-FR" b="1" dirty="0">
              <a:solidFill>
                <a:srgbClr val="004B00"/>
              </a:solidFill>
              <a:latin typeface="Century Gothic" pitchFamily="34" charset="0"/>
            </a:endParaRPr>
          </a:p>
          <a:p>
            <a:pPr algn="ctr"/>
            <a:r>
              <a:rPr lang="fr-FR" b="1" dirty="0" smtClean="0">
                <a:solidFill>
                  <a:srgbClr val="9E2D1D"/>
                </a:solidFill>
                <a:latin typeface="Century Gothic" pitchFamily="34" charset="0"/>
              </a:rPr>
              <a:t>7 </a:t>
            </a:r>
            <a:r>
              <a:rPr lang="fr-FR" b="1" dirty="0">
                <a:solidFill>
                  <a:srgbClr val="9E2D1D"/>
                </a:solidFill>
                <a:latin typeface="Century Gothic" pitchFamily="34" charset="0"/>
              </a:rPr>
              <a:t>à </a:t>
            </a:r>
            <a:r>
              <a:rPr lang="fr-FR" b="1" dirty="0" smtClean="0">
                <a:solidFill>
                  <a:srgbClr val="9E2D1D"/>
                </a:solidFill>
                <a:latin typeface="Century Gothic" pitchFamily="34" charset="0"/>
              </a:rPr>
              <a:t>9 </a:t>
            </a:r>
            <a:r>
              <a:rPr lang="fr-FR" b="1" dirty="0">
                <a:solidFill>
                  <a:srgbClr val="9E2D1D"/>
                </a:solidFill>
                <a:latin typeface="Century Gothic" pitchFamily="34" charset="0"/>
              </a:rPr>
              <a:t>k€</a:t>
            </a:r>
          </a:p>
          <a:p>
            <a:pPr algn="ctr"/>
            <a:r>
              <a:rPr lang="fr-FR" b="1" dirty="0">
                <a:solidFill>
                  <a:srgbClr val="9E2D1D"/>
                </a:solidFill>
                <a:latin typeface="Century Gothic" pitchFamily="34" charset="0"/>
              </a:rPr>
              <a:t>le m²</a:t>
            </a:r>
          </a:p>
        </p:txBody>
      </p:sp>
      <p:sp>
        <p:nvSpPr>
          <p:cNvPr id="88091" name="Text Box 27"/>
          <p:cNvSpPr txBox="1">
            <a:spLocks noChangeArrowheads="1"/>
          </p:cNvSpPr>
          <p:nvPr/>
        </p:nvSpPr>
        <p:spPr bwMode="auto">
          <a:xfrm>
            <a:off x="1566863" y="2638425"/>
            <a:ext cx="668337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b="1">
                <a:solidFill>
                  <a:srgbClr val="05796E"/>
                </a:solidFill>
                <a:latin typeface="Century Gothic" pitchFamily="34" charset="0"/>
              </a:rPr>
              <a:t>FFSc</a:t>
            </a:r>
          </a:p>
        </p:txBody>
      </p:sp>
      <p:sp>
        <p:nvSpPr>
          <p:cNvPr id="88092" name="Text Box 28"/>
          <p:cNvSpPr txBox="1">
            <a:spLocks noChangeArrowheads="1"/>
          </p:cNvSpPr>
          <p:nvPr/>
        </p:nvSpPr>
        <p:spPr bwMode="auto">
          <a:xfrm>
            <a:off x="1592263" y="4224338"/>
            <a:ext cx="619125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b="1">
                <a:solidFill>
                  <a:srgbClr val="05796E"/>
                </a:solidFill>
                <a:latin typeface="Century Gothic" pitchFamily="34" charset="0"/>
              </a:rPr>
              <a:t>PML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7548563" y="4991000"/>
            <a:ext cx="996950" cy="992188"/>
            <a:chOff x="3129" y="3592"/>
            <a:chExt cx="628" cy="625"/>
          </a:xfrm>
        </p:grpSpPr>
        <p:sp>
          <p:nvSpPr>
            <p:cNvPr id="32798" name="AutoShape 33"/>
            <p:cNvSpPr>
              <a:spLocks noChangeAspect="1" noChangeArrowheads="1" noTextEdit="1"/>
            </p:cNvSpPr>
            <p:nvPr/>
          </p:nvSpPr>
          <p:spPr bwMode="auto">
            <a:xfrm>
              <a:off x="3129" y="3592"/>
              <a:ext cx="628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99" name="Freeform 34"/>
            <p:cNvSpPr>
              <a:spLocks/>
            </p:cNvSpPr>
            <p:nvPr/>
          </p:nvSpPr>
          <p:spPr bwMode="auto">
            <a:xfrm>
              <a:off x="3129" y="3592"/>
              <a:ext cx="628" cy="455"/>
            </a:xfrm>
            <a:custGeom>
              <a:avLst/>
              <a:gdLst>
                <a:gd name="T0" fmla="*/ 8 w 2512"/>
                <a:gd name="T1" fmla="*/ 7 h 1820"/>
                <a:gd name="T2" fmla="*/ 10 w 2512"/>
                <a:gd name="T3" fmla="*/ 5 h 1820"/>
                <a:gd name="T4" fmla="*/ 5 w 2512"/>
                <a:gd name="T5" fmla="*/ 0 h 1820"/>
                <a:gd name="T6" fmla="*/ 0 w 2512"/>
                <a:gd name="T7" fmla="*/ 5 h 1820"/>
                <a:gd name="T8" fmla="*/ 2 w 2512"/>
                <a:gd name="T9" fmla="*/ 7 h 1820"/>
                <a:gd name="T10" fmla="*/ 2 w 2512"/>
                <a:gd name="T11" fmla="*/ 7 h 1820"/>
                <a:gd name="T12" fmla="*/ 2 w 2512"/>
                <a:gd name="T13" fmla="*/ 7 h 1820"/>
                <a:gd name="T14" fmla="*/ 2 w 2512"/>
                <a:gd name="T15" fmla="*/ 7 h 1820"/>
                <a:gd name="T16" fmla="*/ 2 w 2512"/>
                <a:gd name="T17" fmla="*/ 7 h 1820"/>
                <a:gd name="T18" fmla="*/ 3 w 2512"/>
                <a:gd name="T19" fmla="*/ 7 h 1820"/>
                <a:gd name="T20" fmla="*/ 3 w 2512"/>
                <a:gd name="T21" fmla="*/ 7 h 1820"/>
                <a:gd name="T22" fmla="*/ 3 w 2512"/>
                <a:gd name="T23" fmla="*/ 7 h 1820"/>
                <a:gd name="T24" fmla="*/ 3 w 2512"/>
                <a:gd name="T25" fmla="*/ 7 h 1820"/>
                <a:gd name="T26" fmla="*/ 3 w 2512"/>
                <a:gd name="T27" fmla="*/ 7 h 1820"/>
                <a:gd name="T28" fmla="*/ 3 w 2512"/>
                <a:gd name="T29" fmla="*/ 7 h 1820"/>
                <a:gd name="T30" fmla="*/ 4 w 2512"/>
                <a:gd name="T31" fmla="*/ 7 h 1820"/>
                <a:gd name="T32" fmla="*/ 4 w 2512"/>
                <a:gd name="T33" fmla="*/ 7 h 1820"/>
                <a:gd name="T34" fmla="*/ 4 w 2512"/>
                <a:gd name="T35" fmla="*/ 7 h 1820"/>
                <a:gd name="T36" fmla="*/ 5 w 2512"/>
                <a:gd name="T37" fmla="*/ 7 h 1820"/>
                <a:gd name="T38" fmla="*/ 5 w 2512"/>
                <a:gd name="T39" fmla="*/ 7 h 1820"/>
                <a:gd name="T40" fmla="*/ 5 w 2512"/>
                <a:gd name="T41" fmla="*/ 7 h 1820"/>
                <a:gd name="T42" fmla="*/ 5 w 2512"/>
                <a:gd name="T43" fmla="*/ 7 h 1820"/>
                <a:gd name="T44" fmla="*/ 5 w 2512"/>
                <a:gd name="T45" fmla="*/ 7 h 1820"/>
                <a:gd name="T46" fmla="*/ 5 w 2512"/>
                <a:gd name="T47" fmla="*/ 7 h 1820"/>
                <a:gd name="T48" fmla="*/ 5 w 2512"/>
                <a:gd name="T49" fmla="*/ 7 h 1820"/>
                <a:gd name="T50" fmla="*/ 6 w 2512"/>
                <a:gd name="T51" fmla="*/ 7 h 1820"/>
                <a:gd name="T52" fmla="*/ 6 w 2512"/>
                <a:gd name="T53" fmla="*/ 7 h 1820"/>
                <a:gd name="T54" fmla="*/ 6 w 2512"/>
                <a:gd name="T55" fmla="*/ 7 h 1820"/>
                <a:gd name="T56" fmla="*/ 6 w 2512"/>
                <a:gd name="T57" fmla="*/ 7 h 1820"/>
                <a:gd name="T58" fmla="*/ 6 w 2512"/>
                <a:gd name="T59" fmla="*/ 7 h 1820"/>
                <a:gd name="T60" fmla="*/ 7 w 2512"/>
                <a:gd name="T61" fmla="*/ 7 h 1820"/>
                <a:gd name="T62" fmla="*/ 7 w 2512"/>
                <a:gd name="T63" fmla="*/ 7 h 1820"/>
                <a:gd name="T64" fmla="*/ 7 w 2512"/>
                <a:gd name="T65" fmla="*/ 7 h 1820"/>
                <a:gd name="T66" fmla="*/ 7 w 2512"/>
                <a:gd name="T67" fmla="*/ 7 h 1820"/>
                <a:gd name="T68" fmla="*/ 7 w 2512"/>
                <a:gd name="T69" fmla="*/ 7 h 1820"/>
                <a:gd name="T70" fmla="*/ 7 w 2512"/>
                <a:gd name="T71" fmla="*/ 7 h 1820"/>
                <a:gd name="T72" fmla="*/ 8 w 2512"/>
                <a:gd name="T73" fmla="*/ 7 h 18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512"/>
                <a:gd name="T112" fmla="*/ 0 h 1820"/>
                <a:gd name="T113" fmla="*/ 2512 w 2512"/>
                <a:gd name="T114" fmla="*/ 1820 h 182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512" h="1820">
                  <a:moveTo>
                    <a:pt x="1963" y="1820"/>
                  </a:moveTo>
                  <a:lnTo>
                    <a:pt x="2512" y="1289"/>
                  </a:lnTo>
                  <a:lnTo>
                    <a:pt x="1200" y="0"/>
                  </a:lnTo>
                  <a:lnTo>
                    <a:pt x="0" y="1354"/>
                  </a:lnTo>
                  <a:lnTo>
                    <a:pt x="447" y="1810"/>
                  </a:lnTo>
                  <a:lnTo>
                    <a:pt x="495" y="1798"/>
                  </a:lnTo>
                  <a:lnTo>
                    <a:pt x="542" y="1785"/>
                  </a:lnTo>
                  <a:lnTo>
                    <a:pt x="590" y="1774"/>
                  </a:lnTo>
                  <a:lnTo>
                    <a:pt x="638" y="1764"/>
                  </a:lnTo>
                  <a:lnTo>
                    <a:pt x="687" y="1753"/>
                  </a:lnTo>
                  <a:lnTo>
                    <a:pt x="735" y="1745"/>
                  </a:lnTo>
                  <a:lnTo>
                    <a:pt x="783" y="1736"/>
                  </a:lnTo>
                  <a:lnTo>
                    <a:pt x="832" y="1728"/>
                  </a:lnTo>
                  <a:lnTo>
                    <a:pt x="880" y="1722"/>
                  </a:lnTo>
                  <a:lnTo>
                    <a:pt x="930" y="1716"/>
                  </a:lnTo>
                  <a:lnTo>
                    <a:pt x="979" y="1710"/>
                  </a:lnTo>
                  <a:lnTo>
                    <a:pt x="1028" y="1707"/>
                  </a:lnTo>
                  <a:lnTo>
                    <a:pt x="1077" y="1703"/>
                  </a:lnTo>
                  <a:lnTo>
                    <a:pt x="1125" y="1700"/>
                  </a:lnTo>
                  <a:lnTo>
                    <a:pt x="1175" y="1699"/>
                  </a:lnTo>
                  <a:lnTo>
                    <a:pt x="1224" y="1699"/>
                  </a:lnTo>
                  <a:lnTo>
                    <a:pt x="1276" y="1699"/>
                  </a:lnTo>
                  <a:lnTo>
                    <a:pt x="1326" y="1700"/>
                  </a:lnTo>
                  <a:lnTo>
                    <a:pt x="1377" y="1703"/>
                  </a:lnTo>
                  <a:lnTo>
                    <a:pt x="1426" y="1707"/>
                  </a:lnTo>
                  <a:lnTo>
                    <a:pt x="1475" y="1710"/>
                  </a:lnTo>
                  <a:lnTo>
                    <a:pt x="1523" y="1716"/>
                  </a:lnTo>
                  <a:lnTo>
                    <a:pt x="1571" y="1722"/>
                  </a:lnTo>
                  <a:lnTo>
                    <a:pt x="1618" y="1729"/>
                  </a:lnTo>
                  <a:lnTo>
                    <a:pt x="1663" y="1737"/>
                  </a:lnTo>
                  <a:lnTo>
                    <a:pt x="1709" y="1747"/>
                  </a:lnTo>
                  <a:lnTo>
                    <a:pt x="1753" y="1757"/>
                  </a:lnTo>
                  <a:lnTo>
                    <a:pt x="1797" y="1767"/>
                  </a:lnTo>
                  <a:lnTo>
                    <a:pt x="1839" y="1780"/>
                  </a:lnTo>
                  <a:lnTo>
                    <a:pt x="1882" y="1793"/>
                  </a:lnTo>
                  <a:lnTo>
                    <a:pt x="1922" y="1806"/>
                  </a:lnTo>
                  <a:lnTo>
                    <a:pt x="1963" y="1820"/>
                  </a:lnTo>
                  <a:close/>
                </a:path>
              </a:pathLst>
            </a:custGeom>
            <a:solidFill>
              <a:srgbClr val="FFFA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0" name="Freeform 35"/>
            <p:cNvSpPr>
              <a:spLocks/>
            </p:cNvSpPr>
            <p:nvPr/>
          </p:nvSpPr>
          <p:spPr bwMode="auto">
            <a:xfrm>
              <a:off x="3286" y="3687"/>
              <a:ext cx="344" cy="360"/>
            </a:xfrm>
            <a:custGeom>
              <a:avLst/>
              <a:gdLst>
                <a:gd name="T0" fmla="*/ 5 w 1377"/>
                <a:gd name="T1" fmla="*/ 3 h 1443"/>
                <a:gd name="T2" fmla="*/ 5 w 1377"/>
                <a:gd name="T3" fmla="*/ 2 h 1443"/>
                <a:gd name="T4" fmla="*/ 5 w 1377"/>
                <a:gd name="T5" fmla="*/ 2 h 1443"/>
                <a:gd name="T6" fmla="*/ 4 w 1377"/>
                <a:gd name="T7" fmla="*/ 2 h 1443"/>
                <a:gd name="T8" fmla="*/ 4 w 1377"/>
                <a:gd name="T9" fmla="*/ 2 h 1443"/>
                <a:gd name="T10" fmla="*/ 4 w 1377"/>
                <a:gd name="T11" fmla="*/ 2 h 1443"/>
                <a:gd name="T12" fmla="*/ 4 w 1377"/>
                <a:gd name="T13" fmla="*/ 2 h 1443"/>
                <a:gd name="T14" fmla="*/ 4 w 1377"/>
                <a:gd name="T15" fmla="*/ 2 h 1443"/>
                <a:gd name="T16" fmla="*/ 4 w 1377"/>
                <a:gd name="T17" fmla="*/ 2 h 1443"/>
                <a:gd name="T18" fmla="*/ 3 w 1377"/>
                <a:gd name="T19" fmla="*/ 2 h 1443"/>
                <a:gd name="T20" fmla="*/ 3 w 1377"/>
                <a:gd name="T21" fmla="*/ 1 h 1443"/>
                <a:gd name="T22" fmla="*/ 3 w 1377"/>
                <a:gd name="T23" fmla="*/ 1 h 1443"/>
                <a:gd name="T24" fmla="*/ 3 w 1377"/>
                <a:gd name="T25" fmla="*/ 0 h 1443"/>
                <a:gd name="T26" fmla="*/ 3 w 1377"/>
                <a:gd name="T27" fmla="*/ 0 h 1443"/>
                <a:gd name="T28" fmla="*/ 3 w 1377"/>
                <a:gd name="T29" fmla="*/ 0 h 1443"/>
                <a:gd name="T30" fmla="*/ 2 w 1377"/>
                <a:gd name="T31" fmla="*/ 0 h 1443"/>
                <a:gd name="T32" fmla="*/ 2 w 1377"/>
                <a:gd name="T33" fmla="*/ 0 h 1443"/>
                <a:gd name="T34" fmla="*/ 2 w 1377"/>
                <a:gd name="T35" fmla="*/ 0 h 1443"/>
                <a:gd name="T36" fmla="*/ 2 w 1377"/>
                <a:gd name="T37" fmla="*/ 0 h 1443"/>
                <a:gd name="T38" fmla="*/ 2 w 1377"/>
                <a:gd name="T39" fmla="*/ 0 h 1443"/>
                <a:gd name="T40" fmla="*/ 2 w 1377"/>
                <a:gd name="T41" fmla="*/ 0 h 1443"/>
                <a:gd name="T42" fmla="*/ 1 w 1377"/>
                <a:gd name="T43" fmla="*/ 0 h 1443"/>
                <a:gd name="T44" fmla="*/ 1 w 1377"/>
                <a:gd name="T45" fmla="*/ 1 h 1443"/>
                <a:gd name="T46" fmla="*/ 1 w 1377"/>
                <a:gd name="T47" fmla="*/ 1 h 1443"/>
                <a:gd name="T48" fmla="*/ 1 w 1377"/>
                <a:gd name="T49" fmla="*/ 2 h 1443"/>
                <a:gd name="T50" fmla="*/ 1 w 1377"/>
                <a:gd name="T51" fmla="*/ 2 h 1443"/>
                <a:gd name="T52" fmla="*/ 1 w 1377"/>
                <a:gd name="T53" fmla="*/ 2 h 1443"/>
                <a:gd name="T54" fmla="*/ 1 w 1377"/>
                <a:gd name="T55" fmla="*/ 2 h 1443"/>
                <a:gd name="T56" fmla="*/ 1 w 1377"/>
                <a:gd name="T57" fmla="*/ 2 h 1443"/>
                <a:gd name="T58" fmla="*/ 1 w 1377"/>
                <a:gd name="T59" fmla="*/ 2 h 1443"/>
                <a:gd name="T60" fmla="*/ 0 w 1377"/>
                <a:gd name="T61" fmla="*/ 2 h 1443"/>
                <a:gd name="T62" fmla="*/ 0 w 1377"/>
                <a:gd name="T63" fmla="*/ 3 h 1443"/>
                <a:gd name="T64" fmla="*/ 0 w 1377"/>
                <a:gd name="T65" fmla="*/ 3 h 1443"/>
                <a:gd name="T66" fmla="*/ 0 w 1377"/>
                <a:gd name="T67" fmla="*/ 3 h 1443"/>
                <a:gd name="T68" fmla="*/ 0 w 1377"/>
                <a:gd name="T69" fmla="*/ 3 h 1443"/>
                <a:gd name="T70" fmla="*/ 0 w 1377"/>
                <a:gd name="T71" fmla="*/ 5 h 1443"/>
                <a:gd name="T72" fmla="*/ 0 w 1377"/>
                <a:gd name="T73" fmla="*/ 5 h 1443"/>
                <a:gd name="T74" fmla="*/ 1 w 1377"/>
                <a:gd name="T75" fmla="*/ 5 h 1443"/>
                <a:gd name="T76" fmla="*/ 1 w 1377"/>
                <a:gd name="T77" fmla="*/ 5 h 1443"/>
                <a:gd name="T78" fmla="*/ 1 w 1377"/>
                <a:gd name="T79" fmla="*/ 5 h 1443"/>
                <a:gd name="T80" fmla="*/ 2 w 1377"/>
                <a:gd name="T81" fmla="*/ 5 h 1443"/>
                <a:gd name="T82" fmla="*/ 2 w 1377"/>
                <a:gd name="T83" fmla="*/ 5 h 1443"/>
                <a:gd name="T84" fmla="*/ 3 w 1377"/>
                <a:gd name="T85" fmla="*/ 5 h 1443"/>
                <a:gd name="T86" fmla="*/ 4 w 1377"/>
                <a:gd name="T87" fmla="*/ 5 h 1443"/>
                <a:gd name="T88" fmla="*/ 4 w 1377"/>
                <a:gd name="T89" fmla="*/ 5 h 1443"/>
                <a:gd name="T90" fmla="*/ 5 w 1377"/>
                <a:gd name="T91" fmla="*/ 5 h 1443"/>
                <a:gd name="T92" fmla="*/ 5 w 1377"/>
                <a:gd name="T93" fmla="*/ 5 h 1443"/>
                <a:gd name="T94" fmla="*/ 5 w 1377"/>
                <a:gd name="T95" fmla="*/ 4 h 1443"/>
                <a:gd name="T96" fmla="*/ 5 w 1377"/>
                <a:gd name="T97" fmla="*/ 3 h 144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377"/>
                <a:gd name="T148" fmla="*/ 0 h 1443"/>
                <a:gd name="T149" fmla="*/ 1377 w 1377"/>
                <a:gd name="T150" fmla="*/ 1443 h 144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377" h="1443">
                  <a:moveTo>
                    <a:pt x="1371" y="736"/>
                  </a:moveTo>
                  <a:lnTo>
                    <a:pt x="1353" y="724"/>
                  </a:lnTo>
                  <a:lnTo>
                    <a:pt x="1335" y="711"/>
                  </a:lnTo>
                  <a:lnTo>
                    <a:pt x="1318" y="699"/>
                  </a:lnTo>
                  <a:lnTo>
                    <a:pt x="1300" y="686"/>
                  </a:lnTo>
                  <a:lnTo>
                    <a:pt x="1284" y="673"/>
                  </a:lnTo>
                  <a:lnTo>
                    <a:pt x="1266" y="661"/>
                  </a:lnTo>
                  <a:lnTo>
                    <a:pt x="1248" y="648"/>
                  </a:lnTo>
                  <a:lnTo>
                    <a:pt x="1232" y="637"/>
                  </a:lnTo>
                  <a:lnTo>
                    <a:pt x="1214" y="624"/>
                  </a:lnTo>
                  <a:lnTo>
                    <a:pt x="1198" y="611"/>
                  </a:lnTo>
                  <a:lnTo>
                    <a:pt x="1180" y="599"/>
                  </a:lnTo>
                  <a:lnTo>
                    <a:pt x="1162" y="586"/>
                  </a:lnTo>
                  <a:lnTo>
                    <a:pt x="1146" y="575"/>
                  </a:lnTo>
                  <a:lnTo>
                    <a:pt x="1128" y="562"/>
                  </a:lnTo>
                  <a:lnTo>
                    <a:pt x="1112" y="549"/>
                  </a:lnTo>
                  <a:lnTo>
                    <a:pt x="1094" y="537"/>
                  </a:lnTo>
                  <a:lnTo>
                    <a:pt x="1093" y="536"/>
                  </a:lnTo>
                  <a:lnTo>
                    <a:pt x="1092" y="536"/>
                  </a:lnTo>
                  <a:lnTo>
                    <a:pt x="1069" y="539"/>
                  </a:lnTo>
                  <a:lnTo>
                    <a:pt x="1046" y="544"/>
                  </a:lnTo>
                  <a:lnTo>
                    <a:pt x="1025" y="548"/>
                  </a:lnTo>
                  <a:lnTo>
                    <a:pt x="1002" y="553"/>
                  </a:lnTo>
                  <a:lnTo>
                    <a:pt x="979" y="557"/>
                  </a:lnTo>
                  <a:lnTo>
                    <a:pt x="958" y="562"/>
                  </a:lnTo>
                  <a:lnTo>
                    <a:pt x="935" y="567"/>
                  </a:lnTo>
                  <a:lnTo>
                    <a:pt x="912" y="572"/>
                  </a:lnTo>
                  <a:lnTo>
                    <a:pt x="906" y="490"/>
                  </a:lnTo>
                  <a:lnTo>
                    <a:pt x="898" y="409"/>
                  </a:lnTo>
                  <a:lnTo>
                    <a:pt x="890" y="328"/>
                  </a:lnTo>
                  <a:lnTo>
                    <a:pt x="879" y="246"/>
                  </a:lnTo>
                  <a:lnTo>
                    <a:pt x="864" y="231"/>
                  </a:lnTo>
                  <a:lnTo>
                    <a:pt x="848" y="215"/>
                  </a:lnTo>
                  <a:lnTo>
                    <a:pt x="833" y="200"/>
                  </a:lnTo>
                  <a:lnTo>
                    <a:pt x="818" y="184"/>
                  </a:lnTo>
                  <a:lnTo>
                    <a:pt x="802" y="169"/>
                  </a:lnTo>
                  <a:lnTo>
                    <a:pt x="787" y="154"/>
                  </a:lnTo>
                  <a:lnTo>
                    <a:pt x="773" y="139"/>
                  </a:lnTo>
                  <a:lnTo>
                    <a:pt x="758" y="124"/>
                  </a:lnTo>
                  <a:lnTo>
                    <a:pt x="743" y="110"/>
                  </a:lnTo>
                  <a:lnTo>
                    <a:pt x="728" y="95"/>
                  </a:lnTo>
                  <a:lnTo>
                    <a:pt x="713" y="80"/>
                  </a:lnTo>
                  <a:lnTo>
                    <a:pt x="699" y="64"/>
                  </a:lnTo>
                  <a:lnTo>
                    <a:pt x="684" y="49"/>
                  </a:lnTo>
                  <a:lnTo>
                    <a:pt x="669" y="35"/>
                  </a:lnTo>
                  <a:lnTo>
                    <a:pt x="653" y="20"/>
                  </a:lnTo>
                  <a:lnTo>
                    <a:pt x="638" y="5"/>
                  </a:lnTo>
                  <a:lnTo>
                    <a:pt x="637" y="4"/>
                  </a:lnTo>
                  <a:lnTo>
                    <a:pt x="636" y="3"/>
                  </a:lnTo>
                  <a:lnTo>
                    <a:pt x="634" y="1"/>
                  </a:lnTo>
                  <a:lnTo>
                    <a:pt x="633" y="0"/>
                  </a:lnTo>
                  <a:lnTo>
                    <a:pt x="609" y="16"/>
                  </a:lnTo>
                  <a:lnTo>
                    <a:pt x="584" y="34"/>
                  </a:lnTo>
                  <a:lnTo>
                    <a:pt x="560" y="52"/>
                  </a:lnTo>
                  <a:lnTo>
                    <a:pt x="535" y="69"/>
                  </a:lnTo>
                  <a:lnTo>
                    <a:pt x="511" y="87"/>
                  </a:lnTo>
                  <a:lnTo>
                    <a:pt x="485" y="105"/>
                  </a:lnTo>
                  <a:lnTo>
                    <a:pt x="461" y="123"/>
                  </a:lnTo>
                  <a:lnTo>
                    <a:pt x="437" y="141"/>
                  </a:lnTo>
                  <a:lnTo>
                    <a:pt x="412" y="159"/>
                  </a:lnTo>
                  <a:lnTo>
                    <a:pt x="388" y="178"/>
                  </a:lnTo>
                  <a:lnTo>
                    <a:pt x="363" y="197"/>
                  </a:lnTo>
                  <a:lnTo>
                    <a:pt x="339" y="216"/>
                  </a:lnTo>
                  <a:lnTo>
                    <a:pt x="314" y="235"/>
                  </a:lnTo>
                  <a:lnTo>
                    <a:pt x="290" y="255"/>
                  </a:lnTo>
                  <a:lnTo>
                    <a:pt x="264" y="274"/>
                  </a:lnTo>
                  <a:lnTo>
                    <a:pt x="240" y="294"/>
                  </a:lnTo>
                  <a:lnTo>
                    <a:pt x="249" y="387"/>
                  </a:lnTo>
                  <a:lnTo>
                    <a:pt x="257" y="479"/>
                  </a:lnTo>
                  <a:lnTo>
                    <a:pt x="264" y="571"/>
                  </a:lnTo>
                  <a:lnTo>
                    <a:pt x="269" y="663"/>
                  </a:lnTo>
                  <a:lnTo>
                    <a:pt x="263" y="661"/>
                  </a:lnTo>
                  <a:lnTo>
                    <a:pt x="257" y="658"/>
                  </a:lnTo>
                  <a:lnTo>
                    <a:pt x="249" y="656"/>
                  </a:lnTo>
                  <a:lnTo>
                    <a:pt x="243" y="653"/>
                  </a:lnTo>
                  <a:lnTo>
                    <a:pt x="237" y="652"/>
                  </a:lnTo>
                  <a:lnTo>
                    <a:pt x="230" y="649"/>
                  </a:lnTo>
                  <a:lnTo>
                    <a:pt x="223" y="647"/>
                  </a:lnTo>
                  <a:lnTo>
                    <a:pt x="216" y="644"/>
                  </a:lnTo>
                  <a:lnTo>
                    <a:pt x="216" y="646"/>
                  </a:lnTo>
                  <a:lnTo>
                    <a:pt x="202" y="653"/>
                  </a:lnTo>
                  <a:lnTo>
                    <a:pt x="190" y="659"/>
                  </a:lnTo>
                  <a:lnTo>
                    <a:pt x="176" y="667"/>
                  </a:lnTo>
                  <a:lnTo>
                    <a:pt x="163" y="673"/>
                  </a:lnTo>
                  <a:lnTo>
                    <a:pt x="151" y="681"/>
                  </a:lnTo>
                  <a:lnTo>
                    <a:pt x="137" y="687"/>
                  </a:lnTo>
                  <a:lnTo>
                    <a:pt x="124" y="695"/>
                  </a:lnTo>
                  <a:lnTo>
                    <a:pt x="112" y="702"/>
                  </a:lnTo>
                  <a:lnTo>
                    <a:pt x="99" y="709"/>
                  </a:lnTo>
                  <a:lnTo>
                    <a:pt x="85" y="716"/>
                  </a:lnTo>
                  <a:lnTo>
                    <a:pt x="72" y="723"/>
                  </a:lnTo>
                  <a:lnTo>
                    <a:pt x="60" y="730"/>
                  </a:lnTo>
                  <a:lnTo>
                    <a:pt x="47" y="738"/>
                  </a:lnTo>
                  <a:lnTo>
                    <a:pt x="35" y="744"/>
                  </a:lnTo>
                  <a:lnTo>
                    <a:pt x="21" y="752"/>
                  </a:lnTo>
                  <a:lnTo>
                    <a:pt x="8" y="759"/>
                  </a:lnTo>
                  <a:lnTo>
                    <a:pt x="14" y="920"/>
                  </a:lnTo>
                  <a:lnTo>
                    <a:pt x="14" y="1078"/>
                  </a:lnTo>
                  <a:lnTo>
                    <a:pt x="11" y="1234"/>
                  </a:lnTo>
                  <a:lnTo>
                    <a:pt x="0" y="1388"/>
                  </a:lnTo>
                  <a:lnTo>
                    <a:pt x="37" y="1379"/>
                  </a:lnTo>
                  <a:lnTo>
                    <a:pt x="75" y="1372"/>
                  </a:lnTo>
                  <a:lnTo>
                    <a:pt x="112" y="1364"/>
                  </a:lnTo>
                  <a:lnTo>
                    <a:pt x="149" y="1357"/>
                  </a:lnTo>
                  <a:lnTo>
                    <a:pt x="186" y="1350"/>
                  </a:lnTo>
                  <a:lnTo>
                    <a:pt x="224" y="1345"/>
                  </a:lnTo>
                  <a:lnTo>
                    <a:pt x="261" y="1339"/>
                  </a:lnTo>
                  <a:lnTo>
                    <a:pt x="298" y="1334"/>
                  </a:lnTo>
                  <a:lnTo>
                    <a:pt x="335" y="1330"/>
                  </a:lnTo>
                  <a:lnTo>
                    <a:pt x="373" y="1326"/>
                  </a:lnTo>
                  <a:lnTo>
                    <a:pt x="411" y="1323"/>
                  </a:lnTo>
                  <a:lnTo>
                    <a:pt x="448" y="1320"/>
                  </a:lnTo>
                  <a:lnTo>
                    <a:pt x="485" y="1319"/>
                  </a:lnTo>
                  <a:lnTo>
                    <a:pt x="523" y="1316"/>
                  </a:lnTo>
                  <a:lnTo>
                    <a:pt x="560" y="1315"/>
                  </a:lnTo>
                  <a:lnTo>
                    <a:pt x="598" y="1315"/>
                  </a:lnTo>
                  <a:lnTo>
                    <a:pt x="648" y="1315"/>
                  </a:lnTo>
                  <a:lnTo>
                    <a:pt x="699" y="1318"/>
                  </a:lnTo>
                  <a:lnTo>
                    <a:pt x="749" y="1320"/>
                  </a:lnTo>
                  <a:lnTo>
                    <a:pt x="799" y="1324"/>
                  </a:lnTo>
                  <a:lnTo>
                    <a:pt x="847" y="1328"/>
                  </a:lnTo>
                  <a:lnTo>
                    <a:pt x="893" y="1334"/>
                  </a:lnTo>
                  <a:lnTo>
                    <a:pt x="941" y="1340"/>
                  </a:lnTo>
                  <a:lnTo>
                    <a:pt x="987" y="1348"/>
                  </a:lnTo>
                  <a:lnTo>
                    <a:pt x="1032" y="1357"/>
                  </a:lnTo>
                  <a:lnTo>
                    <a:pt x="1076" y="1366"/>
                  </a:lnTo>
                  <a:lnTo>
                    <a:pt x="1121" y="1377"/>
                  </a:lnTo>
                  <a:lnTo>
                    <a:pt x="1164" y="1388"/>
                  </a:lnTo>
                  <a:lnTo>
                    <a:pt x="1207" y="1401"/>
                  </a:lnTo>
                  <a:lnTo>
                    <a:pt x="1247" y="1414"/>
                  </a:lnTo>
                  <a:lnTo>
                    <a:pt x="1289" y="1427"/>
                  </a:lnTo>
                  <a:lnTo>
                    <a:pt x="1328" y="1443"/>
                  </a:lnTo>
                  <a:lnTo>
                    <a:pt x="1344" y="1357"/>
                  </a:lnTo>
                  <a:lnTo>
                    <a:pt x="1357" y="1271"/>
                  </a:lnTo>
                  <a:lnTo>
                    <a:pt x="1366" y="1184"/>
                  </a:lnTo>
                  <a:lnTo>
                    <a:pt x="1373" y="1095"/>
                  </a:lnTo>
                  <a:lnTo>
                    <a:pt x="1377" y="1007"/>
                  </a:lnTo>
                  <a:lnTo>
                    <a:pt x="1377" y="917"/>
                  </a:lnTo>
                  <a:lnTo>
                    <a:pt x="1376" y="827"/>
                  </a:lnTo>
                  <a:lnTo>
                    <a:pt x="1371" y="736"/>
                  </a:lnTo>
                  <a:close/>
                </a:path>
              </a:pathLst>
            </a:custGeom>
            <a:solidFill>
              <a:srgbClr val="B7B7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1" name="Freeform 36"/>
            <p:cNvSpPr>
              <a:spLocks/>
            </p:cNvSpPr>
            <p:nvPr/>
          </p:nvSpPr>
          <p:spPr bwMode="auto">
            <a:xfrm>
              <a:off x="3264" y="3869"/>
              <a:ext cx="56" cy="170"/>
            </a:xfrm>
            <a:custGeom>
              <a:avLst/>
              <a:gdLst>
                <a:gd name="T0" fmla="*/ 1 w 227"/>
                <a:gd name="T1" fmla="*/ 0 h 682"/>
                <a:gd name="T2" fmla="*/ 1 w 227"/>
                <a:gd name="T3" fmla="*/ 0 h 682"/>
                <a:gd name="T4" fmla="*/ 1 w 227"/>
                <a:gd name="T5" fmla="*/ 0 h 682"/>
                <a:gd name="T6" fmla="*/ 1 w 227"/>
                <a:gd name="T7" fmla="*/ 0 h 682"/>
                <a:gd name="T8" fmla="*/ 0 w 227"/>
                <a:gd name="T9" fmla="*/ 0 h 682"/>
                <a:gd name="T10" fmla="*/ 0 w 227"/>
                <a:gd name="T11" fmla="*/ 0 h 682"/>
                <a:gd name="T12" fmla="*/ 0 w 227"/>
                <a:gd name="T13" fmla="*/ 0 h 682"/>
                <a:gd name="T14" fmla="*/ 0 w 227"/>
                <a:gd name="T15" fmla="*/ 0 h 682"/>
                <a:gd name="T16" fmla="*/ 0 w 227"/>
                <a:gd name="T17" fmla="*/ 0 h 682"/>
                <a:gd name="T18" fmla="*/ 0 w 227"/>
                <a:gd name="T19" fmla="*/ 0 h 682"/>
                <a:gd name="T20" fmla="*/ 0 w 227"/>
                <a:gd name="T21" fmla="*/ 0 h 682"/>
                <a:gd name="T22" fmla="*/ 0 w 227"/>
                <a:gd name="T23" fmla="*/ 0 h 682"/>
                <a:gd name="T24" fmla="*/ 0 w 227"/>
                <a:gd name="T25" fmla="*/ 0 h 682"/>
                <a:gd name="T26" fmla="*/ 0 w 227"/>
                <a:gd name="T27" fmla="*/ 0 h 682"/>
                <a:gd name="T28" fmla="*/ 0 w 227"/>
                <a:gd name="T29" fmla="*/ 0 h 682"/>
                <a:gd name="T30" fmla="*/ 0 w 227"/>
                <a:gd name="T31" fmla="*/ 0 h 682"/>
                <a:gd name="T32" fmla="*/ 0 w 227"/>
                <a:gd name="T33" fmla="*/ 0 h 682"/>
                <a:gd name="T34" fmla="*/ 0 w 227"/>
                <a:gd name="T35" fmla="*/ 1 h 682"/>
                <a:gd name="T36" fmla="*/ 0 w 227"/>
                <a:gd name="T37" fmla="*/ 1 h 682"/>
                <a:gd name="T38" fmla="*/ 0 w 227"/>
                <a:gd name="T39" fmla="*/ 2 h 682"/>
                <a:gd name="T40" fmla="*/ 0 w 227"/>
                <a:gd name="T41" fmla="*/ 2 h 682"/>
                <a:gd name="T42" fmla="*/ 0 w 227"/>
                <a:gd name="T43" fmla="*/ 2 h 682"/>
                <a:gd name="T44" fmla="*/ 0 w 227"/>
                <a:gd name="T45" fmla="*/ 2 h 682"/>
                <a:gd name="T46" fmla="*/ 0 w 227"/>
                <a:gd name="T47" fmla="*/ 2 h 682"/>
                <a:gd name="T48" fmla="*/ 0 w 227"/>
                <a:gd name="T49" fmla="*/ 2 h 682"/>
                <a:gd name="T50" fmla="*/ 0 w 227"/>
                <a:gd name="T51" fmla="*/ 2 h 682"/>
                <a:gd name="T52" fmla="*/ 0 w 227"/>
                <a:gd name="T53" fmla="*/ 2 h 682"/>
                <a:gd name="T54" fmla="*/ 0 w 227"/>
                <a:gd name="T55" fmla="*/ 2 h 682"/>
                <a:gd name="T56" fmla="*/ 0 w 227"/>
                <a:gd name="T57" fmla="*/ 2 h 682"/>
                <a:gd name="T58" fmla="*/ 0 w 227"/>
                <a:gd name="T59" fmla="*/ 2 h 682"/>
                <a:gd name="T60" fmla="*/ 0 w 227"/>
                <a:gd name="T61" fmla="*/ 2 h 682"/>
                <a:gd name="T62" fmla="*/ 0 w 227"/>
                <a:gd name="T63" fmla="*/ 2 h 682"/>
                <a:gd name="T64" fmla="*/ 0 w 227"/>
                <a:gd name="T65" fmla="*/ 2 h 682"/>
                <a:gd name="T66" fmla="*/ 1 w 227"/>
                <a:gd name="T67" fmla="*/ 2 h 682"/>
                <a:gd name="T68" fmla="*/ 1 w 227"/>
                <a:gd name="T69" fmla="*/ 2 h 682"/>
                <a:gd name="T70" fmla="*/ 1 w 227"/>
                <a:gd name="T71" fmla="*/ 2 h 682"/>
                <a:gd name="T72" fmla="*/ 1 w 227"/>
                <a:gd name="T73" fmla="*/ 2 h 682"/>
                <a:gd name="T74" fmla="*/ 1 w 227"/>
                <a:gd name="T75" fmla="*/ 2 h 682"/>
                <a:gd name="T76" fmla="*/ 1 w 227"/>
                <a:gd name="T77" fmla="*/ 1 h 682"/>
                <a:gd name="T78" fmla="*/ 1 w 227"/>
                <a:gd name="T79" fmla="*/ 0 h 682"/>
                <a:gd name="T80" fmla="*/ 1 w 227"/>
                <a:gd name="T81" fmla="*/ 0 h 68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7"/>
                <a:gd name="T124" fmla="*/ 0 h 682"/>
                <a:gd name="T125" fmla="*/ 227 w 227"/>
                <a:gd name="T126" fmla="*/ 682 h 68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7" h="682">
                  <a:moveTo>
                    <a:pt x="216" y="0"/>
                  </a:moveTo>
                  <a:lnTo>
                    <a:pt x="202" y="6"/>
                  </a:lnTo>
                  <a:lnTo>
                    <a:pt x="189" y="12"/>
                  </a:lnTo>
                  <a:lnTo>
                    <a:pt x="176" y="20"/>
                  </a:lnTo>
                  <a:lnTo>
                    <a:pt x="163" y="26"/>
                  </a:lnTo>
                  <a:lnTo>
                    <a:pt x="150" y="32"/>
                  </a:lnTo>
                  <a:lnTo>
                    <a:pt x="136" y="39"/>
                  </a:lnTo>
                  <a:lnTo>
                    <a:pt x="124" y="45"/>
                  </a:lnTo>
                  <a:lnTo>
                    <a:pt x="111" y="53"/>
                  </a:lnTo>
                  <a:lnTo>
                    <a:pt x="99" y="59"/>
                  </a:lnTo>
                  <a:lnTo>
                    <a:pt x="85" y="65"/>
                  </a:lnTo>
                  <a:lnTo>
                    <a:pt x="72" y="72"/>
                  </a:lnTo>
                  <a:lnTo>
                    <a:pt x="59" y="79"/>
                  </a:lnTo>
                  <a:lnTo>
                    <a:pt x="47" y="86"/>
                  </a:lnTo>
                  <a:lnTo>
                    <a:pt x="34" y="92"/>
                  </a:lnTo>
                  <a:lnTo>
                    <a:pt x="20" y="99"/>
                  </a:lnTo>
                  <a:lnTo>
                    <a:pt x="8" y="106"/>
                  </a:lnTo>
                  <a:lnTo>
                    <a:pt x="14" y="254"/>
                  </a:lnTo>
                  <a:lnTo>
                    <a:pt x="14" y="398"/>
                  </a:lnTo>
                  <a:lnTo>
                    <a:pt x="10" y="540"/>
                  </a:lnTo>
                  <a:lnTo>
                    <a:pt x="0" y="682"/>
                  </a:lnTo>
                  <a:lnTo>
                    <a:pt x="14" y="678"/>
                  </a:lnTo>
                  <a:lnTo>
                    <a:pt x="28" y="675"/>
                  </a:lnTo>
                  <a:lnTo>
                    <a:pt x="42" y="672"/>
                  </a:lnTo>
                  <a:lnTo>
                    <a:pt x="56" y="669"/>
                  </a:lnTo>
                  <a:lnTo>
                    <a:pt x="68" y="665"/>
                  </a:lnTo>
                  <a:lnTo>
                    <a:pt x="82" y="663"/>
                  </a:lnTo>
                  <a:lnTo>
                    <a:pt x="96" y="660"/>
                  </a:lnTo>
                  <a:lnTo>
                    <a:pt x="110" y="657"/>
                  </a:lnTo>
                  <a:lnTo>
                    <a:pt x="124" y="654"/>
                  </a:lnTo>
                  <a:lnTo>
                    <a:pt x="138" y="651"/>
                  </a:lnTo>
                  <a:lnTo>
                    <a:pt x="152" y="649"/>
                  </a:lnTo>
                  <a:lnTo>
                    <a:pt x="165" y="646"/>
                  </a:lnTo>
                  <a:lnTo>
                    <a:pt x="179" y="644"/>
                  </a:lnTo>
                  <a:lnTo>
                    <a:pt x="193" y="641"/>
                  </a:lnTo>
                  <a:lnTo>
                    <a:pt x="207" y="639"/>
                  </a:lnTo>
                  <a:lnTo>
                    <a:pt x="221" y="636"/>
                  </a:lnTo>
                  <a:lnTo>
                    <a:pt x="226" y="480"/>
                  </a:lnTo>
                  <a:lnTo>
                    <a:pt x="227" y="322"/>
                  </a:lnTo>
                  <a:lnTo>
                    <a:pt x="224" y="163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28BE7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2" name="Freeform 37"/>
            <p:cNvSpPr>
              <a:spLocks/>
            </p:cNvSpPr>
            <p:nvPr/>
          </p:nvSpPr>
          <p:spPr bwMode="auto">
            <a:xfrm>
              <a:off x="3449" y="3842"/>
              <a:ext cx="94" cy="184"/>
            </a:xfrm>
            <a:custGeom>
              <a:avLst/>
              <a:gdLst>
                <a:gd name="T0" fmla="*/ 0 w 374"/>
                <a:gd name="T1" fmla="*/ 3 h 735"/>
                <a:gd name="T2" fmla="*/ 0 w 374"/>
                <a:gd name="T3" fmla="*/ 3 h 735"/>
                <a:gd name="T4" fmla="*/ 0 w 374"/>
                <a:gd name="T5" fmla="*/ 3 h 735"/>
                <a:gd name="T6" fmla="*/ 0 w 374"/>
                <a:gd name="T7" fmla="*/ 3 h 735"/>
                <a:gd name="T8" fmla="*/ 1 w 374"/>
                <a:gd name="T9" fmla="*/ 3 h 735"/>
                <a:gd name="T10" fmla="*/ 1 w 374"/>
                <a:gd name="T11" fmla="*/ 3 h 735"/>
                <a:gd name="T12" fmla="*/ 1 w 374"/>
                <a:gd name="T13" fmla="*/ 3 h 735"/>
                <a:gd name="T14" fmla="*/ 1 w 374"/>
                <a:gd name="T15" fmla="*/ 3 h 735"/>
                <a:gd name="T16" fmla="*/ 1 w 374"/>
                <a:gd name="T17" fmla="*/ 3 h 735"/>
                <a:gd name="T18" fmla="*/ 1 w 374"/>
                <a:gd name="T19" fmla="*/ 3 h 735"/>
                <a:gd name="T20" fmla="*/ 1 w 374"/>
                <a:gd name="T21" fmla="*/ 3 h 735"/>
                <a:gd name="T22" fmla="*/ 1 w 374"/>
                <a:gd name="T23" fmla="*/ 3 h 735"/>
                <a:gd name="T24" fmla="*/ 1 w 374"/>
                <a:gd name="T25" fmla="*/ 3 h 735"/>
                <a:gd name="T26" fmla="*/ 1 w 374"/>
                <a:gd name="T27" fmla="*/ 3 h 735"/>
                <a:gd name="T28" fmla="*/ 1 w 374"/>
                <a:gd name="T29" fmla="*/ 3 h 735"/>
                <a:gd name="T30" fmla="*/ 1 w 374"/>
                <a:gd name="T31" fmla="*/ 3 h 735"/>
                <a:gd name="T32" fmla="*/ 2 w 374"/>
                <a:gd name="T33" fmla="*/ 3 h 735"/>
                <a:gd name="T34" fmla="*/ 2 w 374"/>
                <a:gd name="T35" fmla="*/ 2 h 735"/>
                <a:gd name="T36" fmla="*/ 2 w 374"/>
                <a:gd name="T37" fmla="*/ 2 h 735"/>
                <a:gd name="T38" fmla="*/ 2 w 374"/>
                <a:gd name="T39" fmla="*/ 1 h 735"/>
                <a:gd name="T40" fmla="*/ 2 w 374"/>
                <a:gd name="T41" fmla="*/ 0 h 735"/>
                <a:gd name="T42" fmla="*/ 2 w 374"/>
                <a:gd name="T43" fmla="*/ 0 h 735"/>
                <a:gd name="T44" fmla="*/ 2 w 374"/>
                <a:gd name="T45" fmla="*/ 0 h 735"/>
                <a:gd name="T46" fmla="*/ 2 w 374"/>
                <a:gd name="T47" fmla="*/ 0 h 735"/>
                <a:gd name="T48" fmla="*/ 2 w 374"/>
                <a:gd name="T49" fmla="*/ 0 h 735"/>
                <a:gd name="T50" fmla="*/ 1 w 374"/>
                <a:gd name="T51" fmla="*/ 0 h 735"/>
                <a:gd name="T52" fmla="*/ 1 w 374"/>
                <a:gd name="T53" fmla="*/ 0 h 735"/>
                <a:gd name="T54" fmla="*/ 1 w 374"/>
                <a:gd name="T55" fmla="*/ 0 h 735"/>
                <a:gd name="T56" fmla="*/ 1 w 374"/>
                <a:gd name="T57" fmla="*/ 0 h 735"/>
                <a:gd name="T58" fmla="*/ 1 w 374"/>
                <a:gd name="T59" fmla="*/ 0 h 735"/>
                <a:gd name="T60" fmla="*/ 1 w 374"/>
                <a:gd name="T61" fmla="*/ 0 h 735"/>
                <a:gd name="T62" fmla="*/ 1 w 374"/>
                <a:gd name="T63" fmla="*/ 0 h 735"/>
                <a:gd name="T64" fmla="*/ 1 w 374"/>
                <a:gd name="T65" fmla="*/ 0 h 735"/>
                <a:gd name="T66" fmla="*/ 1 w 374"/>
                <a:gd name="T67" fmla="*/ 0 h 735"/>
                <a:gd name="T68" fmla="*/ 1 w 374"/>
                <a:gd name="T69" fmla="*/ 0 h 735"/>
                <a:gd name="T70" fmla="*/ 1 w 374"/>
                <a:gd name="T71" fmla="*/ 0 h 735"/>
                <a:gd name="T72" fmla="*/ 0 w 374"/>
                <a:gd name="T73" fmla="*/ 0 h 735"/>
                <a:gd name="T74" fmla="*/ 0 w 374"/>
                <a:gd name="T75" fmla="*/ 0 h 735"/>
                <a:gd name="T76" fmla="*/ 0 w 374"/>
                <a:gd name="T77" fmla="*/ 0 h 735"/>
                <a:gd name="T78" fmla="*/ 0 w 374"/>
                <a:gd name="T79" fmla="*/ 0 h 735"/>
                <a:gd name="T80" fmla="*/ 0 w 374"/>
                <a:gd name="T81" fmla="*/ 0 h 735"/>
                <a:gd name="T82" fmla="*/ 0 w 374"/>
                <a:gd name="T83" fmla="*/ 1 h 735"/>
                <a:gd name="T84" fmla="*/ 0 w 374"/>
                <a:gd name="T85" fmla="*/ 2 h 735"/>
                <a:gd name="T86" fmla="*/ 0 w 374"/>
                <a:gd name="T87" fmla="*/ 2 h 735"/>
                <a:gd name="T88" fmla="*/ 0 w 374"/>
                <a:gd name="T89" fmla="*/ 3 h 73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74"/>
                <a:gd name="T136" fmla="*/ 0 h 735"/>
                <a:gd name="T137" fmla="*/ 374 w 374"/>
                <a:gd name="T138" fmla="*/ 735 h 73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74" h="735">
                  <a:moveTo>
                    <a:pt x="11" y="700"/>
                  </a:moveTo>
                  <a:lnTo>
                    <a:pt x="34" y="701"/>
                  </a:lnTo>
                  <a:lnTo>
                    <a:pt x="57" y="701"/>
                  </a:lnTo>
                  <a:lnTo>
                    <a:pt x="79" y="702"/>
                  </a:lnTo>
                  <a:lnTo>
                    <a:pt x="101" y="703"/>
                  </a:lnTo>
                  <a:lnTo>
                    <a:pt x="124" y="706"/>
                  </a:lnTo>
                  <a:lnTo>
                    <a:pt x="145" y="707"/>
                  </a:lnTo>
                  <a:lnTo>
                    <a:pt x="168" y="708"/>
                  </a:lnTo>
                  <a:lnTo>
                    <a:pt x="189" y="711"/>
                  </a:lnTo>
                  <a:lnTo>
                    <a:pt x="211" y="714"/>
                  </a:lnTo>
                  <a:lnTo>
                    <a:pt x="232" y="716"/>
                  </a:lnTo>
                  <a:lnTo>
                    <a:pt x="254" y="719"/>
                  </a:lnTo>
                  <a:lnTo>
                    <a:pt x="275" y="721"/>
                  </a:lnTo>
                  <a:lnTo>
                    <a:pt x="297" y="725"/>
                  </a:lnTo>
                  <a:lnTo>
                    <a:pt x="317" y="727"/>
                  </a:lnTo>
                  <a:lnTo>
                    <a:pt x="338" y="731"/>
                  </a:lnTo>
                  <a:lnTo>
                    <a:pt x="359" y="735"/>
                  </a:lnTo>
                  <a:lnTo>
                    <a:pt x="371" y="554"/>
                  </a:lnTo>
                  <a:lnTo>
                    <a:pt x="374" y="372"/>
                  </a:lnTo>
                  <a:lnTo>
                    <a:pt x="366" y="188"/>
                  </a:lnTo>
                  <a:lnTo>
                    <a:pt x="350" y="1"/>
                  </a:lnTo>
                  <a:lnTo>
                    <a:pt x="348" y="1"/>
                  </a:lnTo>
                  <a:lnTo>
                    <a:pt x="348" y="0"/>
                  </a:lnTo>
                  <a:lnTo>
                    <a:pt x="347" y="0"/>
                  </a:lnTo>
                  <a:lnTo>
                    <a:pt x="324" y="4"/>
                  </a:lnTo>
                  <a:lnTo>
                    <a:pt x="302" y="7"/>
                  </a:lnTo>
                  <a:lnTo>
                    <a:pt x="279" y="11"/>
                  </a:lnTo>
                  <a:lnTo>
                    <a:pt x="256" y="16"/>
                  </a:lnTo>
                  <a:lnTo>
                    <a:pt x="235" y="20"/>
                  </a:lnTo>
                  <a:lnTo>
                    <a:pt x="212" y="25"/>
                  </a:lnTo>
                  <a:lnTo>
                    <a:pt x="191" y="30"/>
                  </a:lnTo>
                  <a:lnTo>
                    <a:pt x="168" y="35"/>
                  </a:lnTo>
                  <a:lnTo>
                    <a:pt x="146" y="40"/>
                  </a:lnTo>
                  <a:lnTo>
                    <a:pt x="125" y="45"/>
                  </a:lnTo>
                  <a:lnTo>
                    <a:pt x="105" y="50"/>
                  </a:lnTo>
                  <a:lnTo>
                    <a:pt x="83" y="55"/>
                  </a:lnTo>
                  <a:lnTo>
                    <a:pt x="63" y="60"/>
                  </a:lnTo>
                  <a:lnTo>
                    <a:pt x="42" y="65"/>
                  </a:lnTo>
                  <a:lnTo>
                    <a:pt x="21" y="72"/>
                  </a:lnTo>
                  <a:lnTo>
                    <a:pt x="0" y="77"/>
                  </a:lnTo>
                  <a:lnTo>
                    <a:pt x="9" y="236"/>
                  </a:lnTo>
                  <a:lnTo>
                    <a:pt x="14" y="393"/>
                  </a:lnTo>
                  <a:lnTo>
                    <a:pt x="14" y="547"/>
                  </a:lnTo>
                  <a:lnTo>
                    <a:pt x="11" y="700"/>
                  </a:lnTo>
                  <a:close/>
                </a:path>
              </a:pathLst>
            </a:custGeom>
            <a:solidFill>
              <a:srgbClr val="28BE7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3" name="Freeform 38"/>
            <p:cNvSpPr>
              <a:spLocks/>
            </p:cNvSpPr>
            <p:nvPr/>
          </p:nvSpPr>
          <p:spPr bwMode="auto">
            <a:xfrm>
              <a:off x="3322" y="3719"/>
              <a:ext cx="120" cy="307"/>
            </a:xfrm>
            <a:custGeom>
              <a:avLst/>
              <a:gdLst>
                <a:gd name="T0" fmla="*/ 0 w 477"/>
                <a:gd name="T1" fmla="*/ 5 h 1226"/>
                <a:gd name="T2" fmla="*/ 1 w 477"/>
                <a:gd name="T3" fmla="*/ 5 h 1226"/>
                <a:gd name="T4" fmla="*/ 1 w 477"/>
                <a:gd name="T5" fmla="*/ 5 h 1226"/>
                <a:gd name="T6" fmla="*/ 1 w 477"/>
                <a:gd name="T7" fmla="*/ 5 h 1226"/>
                <a:gd name="T8" fmla="*/ 1 w 477"/>
                <a:gd name="T9" fmla="*/ 5 h 1226"/>
                <a:gd name="T10" fmla="*/ 1 w 477"/>
                <a:gd name="T11" fmla="*/ 5 h 1226"/>
                <a:gd name="T12" fmla="*/ 2 w 477"/>
                <a:gd name="T13" fmla="*/ 5 h 1226"/>
                <a:gd name="T14" fmla="*/ 2 w 477"/>
                <a:gd name="T15" fmla="*/ 5 h 1226"/>
                <a:gd name="T16" fmla="*/ 2 w 477"/>
                <a:gd name="T17" fmla="*/ 5 h 1226"/>
                <a:gd name="T18" fmla="*/ 2 w 477"/>
                <a:gd name="T19" fmla="*/ 5 h 1226"/>
                <a:gd name="T20" fmla="*/ 2 w 477"/>
                <a:gd name="T21" fmla="*/ 4 h 1226"/>
                <a:gd name="T22" fmla="*/ 2 w 477"/>
                <a:gd name="T23" fmla="*/ 3 h 1226"/>
                <a:gd name="T24" fmla="*/ 2 w 477"/>
                <a:gd name="T25" fmla="*/ 2 h 1226"/>
                <a:gd name="T26" fmla="*/ 2 w 477"/>
                <a:gd name="T27" fmla="*/ 1 h 1226"/>
                <a:gd name="T28" fmla="*/ 2 w 477"/>
                <a:gd name="T29" fmla="*/ 0 h 1226"/>
                <a:gd name="T30" fmla="*/ 2 w 477"/>
                <a:gd name="T31" fmla="*/ 0 h 1226"/>
                <a:gd name="T32" fmla="*/ 2 w 477"/>
                <a:gd name="T33" fmla="*/ 0 h 1226"/>
                <a:gd name="T34" fmla="*/ 1 w 477"/>
                <a:gd name="T35" fmla="*/ 0 h 1226"/>
                <a:gd name="T36" fmla="*/ 1 w 477"/>
                <a:gd name="T37" fmla="*/ 0 h 1226"/>
                <a:gd name="T38" fmla="*/ 1 w 477"/>
                <a:gd name="T39" fmla="*/ 1 h 1226"/>
                <a:gd name="T40" fmla="*/ 1 w 477"/>
                <a:gd name="T41" fmla="*/ 1 h 1226"/>
                <a:gd name="T42" fmla="*/ 1 w 477"/>
                <a:gd name="T43" fmla="*/ 1 h 1226"/>
                <a:gd name="T44" fmla="*/ 0 w 477"/>
                <a:gd name="T45" fmla="*/ 1 h 1226"/>
                <a:gd name="T46" fmla="*/ 0 w 477"/>
                <a:gd name="T47" fmla="*/ 1 h 1226"/>
                <a:gd name="T48" fmla="*/ 0 w 477"/>
                <a:gd name="T49" fmla="*/ 2 h 1226"/>
                <a:gd name="T50" fmla="*/ 0 w 477"/>
                <a:gd name="T51" fmla="*/ 2 h 1226"/>
                <a:gd name="T52" fmla="*/ 0 w 477"/>
                <a:gd name="T53" fmla="*/ 3 h 1226"/>
                <a:gd name="T54" fmla="*/ 0 w 477"/>
                <a:gd name="T55" fmla="*/ 3 h 1226"/>
                <a:gd name="T56" fmla="*/ 0 w 477"/>
                <a:gd name="T57" fmla="*/ 3 h 1226"/>
                <a:gd name="T58" fmla="*/ 0 w 477"/>
                <a:gd name="T59" fmla="*/ 3 h 1226"/>
                <a:gd name="T60" fmla="*/ 0 w 477"/>
                <a:gd name="T61" fmla="*/ 3 h 1226"/>
                <a:gd name="T62" fmla="*/ 0 w 477"/>
                <a:gd name="T63" fmla="*/ 4 h 122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77"/>
                <a:gd name="T97" fmla="*/ 0 h 1226"/>
                <a:gd name="T98" fmla="*/ 477 w 477"/>
                <a:gd name="T99" fmla="*/ 1226 h 122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77" h="1226">
                  <a:moveTo>
                    <a:pt x="40" y="1226"/>
                  </a:moveTo>
                  <a:lnTo>
                    <a:pt x="66" y="1223"/>
                  </a:lnTo>
                  <a:lnTo>
                    <a:pt x="90" y="1219"/>
                  </a:lnTo>
                  <a:lnTo>
                    <a:pt x="115" y="1216"/>
                  </a:lnTo>
                  <a:lnTo>
                    <a:pt x="140" y="1213"/>
                  </a:lnTo>
                  <a:lnTo>
                    <a:pt x="164" y="1210"/>
                  </a:lnTo>
                  <a:lnTo>
                    <a:pt x="189" y="1208"/>
                  </a:lnTo>
                  <a:lnTo>
                    <a:pt x="215" y="1205"/>
                  </a:lnTo>
                  <a:lnTo>
                    <a:pt x="240" y="1202"/>
                  </a:lnTo>
                  <a:lnTo>
                    <a:pt x="264" y="1201"/>
                  </a:lnTo>
                  <a:lnTo>
                    <a:pt x="289" y="1200"/>
                  </a:lnTo>
                  <a:lnTo>
                    <a:pt x="314" y="1199"/>
                  </a:lnTo>
                  <a:lnTo>
                    <a:pt x="340" y="1197"/>
                  </a:lnTo>
                  <a:lnTo>
                    <a:pt x="364" y="1196"/>
                  </a:lnTo>
                  <a:lnTo>
                    <a:pt x="389" y="1195"/>
                  </a:lnTo>
                  <a:lnTo>
                    <a:pt x="414" y="1195"/>
                  </a:lnTo>
                  <a:lnTo>
                    <a:pt x="439" y="1195"/>
                  </a:lnTo>
                  <a:lnTo>
                    <a:pt x="448" y="1195"/>
                  </a:lnTo>
                  <a:lnTo>
                    <a:pt x="457" y="1195"/>
                  </a:lnTo>
                  <a:lnTo>
                    <a:pt x="466" y="1195"/>
                  </a:lnTo>
                  <a:lnTo>
                    <a:pt x="475" y="1195"/>
                  </a:lnTo>
                  <a:lnTo>
                    <a:pt x="477" y="1050"/>
                  </a:lnTo>
                  <a:lnTo>
                    <a:pt x="477" y="903"/>
                  </a:lnTo>
                  <a:lnTo>
                    <a:pt x="474" y="757"/>
                  </a:lnTo>
                  <a:lnTo>
                    <a:pt x="466" y="609"/>
                  </a:lnTo>
                  <a:lnTo>
                    <a:pt x="455" y="460"/>
                  </a:lnTo>
                  <a:lnTo>
                    <a:pt x="441" y="309"/>
                  </a:lnTo>
                  <a:lnTo>
                    <a:pt x="423" y="158"/>
                  </a:lnTo>
                  <a:lnTo>
                    <a:pt x="402" y="5"/>
                  </a:lnTo>
                  <a:lnTo>
                    <a:pt x="400" y="4"/>
                  </a:lnTo>
                  <a:lnTo>
                    <a:pt x="399" y="2"/>
                  </a:lnTo>
                  <a:lnTo>
                    <a:pt x="398" y="1"/>
                  </a:lnTo>
                  <a:lnTo>
                    <a:pt x="396" y="0"/>
                  </a:lnTo>
                  <a:lnTo>
                    <a:pt x="372" y="16"/>
                  </a:lnTo>
                  <a:lnTo>
                    <a:pt x="347" y="31"/>
                  </a:lnTo>
                  <a:lnTo>
                    <a:pt x="323" y="48"/>
                  </a:lnTo>
                  <a:lnTo>
                    <a:pt x="298" y="64"/>
                  </a:lnTo>
                  <a:lnTo>
                    <a:pt x="274" y="81"/>
                  </a:lnTo>
                  <a:lnTo>
                    <a:pt x="250" y="97"/>
                  </a:lnTo>
                  <a:lnTo>
                    <a:pt x="225" y="115"/>
                  </a:lnTo>
                  <a:lnTo>
                    <a:pt x="201" y="131"/>
                  </a:lnTo>
                  <a:lnTo>
                    <a:pt x="177" y="149"/>
                  </a:lnTo>
                  <a:lnTo>
                    <a:pt x="151" y="165"/>
                  </a:lnTo>
                  <a:lnTo>
                    <a:pt x="127" y="183"/>
                  </a:lnTo>
                  <a:lnTo>
                    <a:pt x="102" y="201"/>
                  </a:lnTo>
                  <a:lnTo>
                    <a:pt x="78" y="218"/>
                  </a:lnTo>
                  <a:lnTo>
                    <a:pt x="53" y="236"/>
                  </a:lnTo>
                  <a:lnTo>
                    <a:pt x="29" y="255"/>
                  </a:lnTo>
                  <a:lnTo>
                    <a:pt x="4" y="273"/>
                  </a:lnTo>
                  <a:lnTo>
                    <a:pt x="14" y="359"/>
                  </a:lnTo>
                  <a:lnTo>
                    <a:pt x="21" y="445"/>
                  </a:lnTo>
                  <a:lnTo>
                    <a:pt x="28" y="529"/>
                  </a:lnTo>
                  <a:lnTo>
                    <a:pt x="34" y="615"/>
                  </a:lnTo>
                  <a:lnTo>
                    <a:pt x="25" y="613"/>
                  </a:lnTo>
                  <a:lnTo>
                    <a:pt x="18" y="610"/>
                  </a:lnTo>
                  <a:lnTo>
                    <a:pt x="9" y="607"/>
                  </a:lnTo>
                  <a:lnTo>
                    <a:pt x="0" y="605"/>
                  </a:lnTo>
                  <a:lnTo>
                    <a:pt x="9" y="607"/>
                  </a:lnTo>
                  <a:lnTo>
                    <a:pt x="16" y="610"/>
                  </a:lnTo>
                  <a:lnTo>
                    <a:pt x="24" y="614"/>
                  </a:lnTo>
                  <a:lnTo>
                    <a:pt x="33" y="616"/>
                  </a:lnTo>
                  <a:lnTo>
                    <a:pt x="40" y="772"/>
                  </a:lnTo>
                  <a:lnTo>
                    <a:pt x="44" y="925"/>
                  </a:lnTo>
                  <a:lnTo>
                    <a:pt x="44" y="1076"/>
                  </a:lnTo>
                  <a:lnTo>
                    <a:pt x="40" y="1226"/>
                  </a:lnTo>
                  <a:close/>
                </a:path>
              </a:pathLst>
            </a:custGeom>
            <a:solidFill>
              <a:srgbClr val="28BE7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4" name="Freeform 39"/>
            <p:cNvSpPr>
              <a:spLocks/>
            </p:cNvSpPr>
            <p:nvPr/>
          </p:nvSpPr>
          <p:spPr bwMode="auto">
            <a:xfrm>
              <a:off x="3537" y="3842"/>
              <a:ext cx="71" cy="198"/>
            </a:xfrm>
            <a:custGeom>
              <a:avLst/>
              <a:gdLst>
                <a:gd name="T0" fmla="*/ 1 w 283"/>
                <a:gd name="T1" fmla="*/ 1 h 792"/>
                <a:gd name="T2" fmla="*/ 1 w 283"/>
                <a:gd name="T3" fmla="*/ 1 h 792"/>
                <a:gd name="T4" fmla="*/ 1 w 283"/>
                <a:gd name="T5" fmla="*/ 1 h 792"/>
                <a:gd name="T6" fmla="*/ 1 w 283"/>
                <a:gd name="T7" fmla="*/ 1 h 792"/>
                <a:gd name="T8" fmla="*/ 1 w 283"/>
                <a:gd name="T9" fmla="*/ 1 h 792"/>
                <a:gd name="T10" fmla="*/ 1 w 283"/>
                <a:gd name="T11" fmla="*/ 1 h 792"/>
                <a:gd name="T12" fmla="*/ 1 w 283"/>
                <a:gd name="T13" fmla="*/ 1 h 792"/>
                <a:gd name="T14" fmla="*/ 1 w 283"/>
                <a:gd name="T15" fmla="*/ 1 h 792"/>
                <a:gd name="T16" fmla="*/ 1 w 283"/>
                <a:gd name="T17" fmla="*/ 1 h 792"/>
                <a:gd name="T18" fmla="*/ 1 w 283"/>
                <a:gd name="T19" fmla="*/ 0 h 792"/>
                <a:gd name="T20" fmla="*/ 1 w 283"/>
                <a:gd name="T21" fmla="*/ 0 h 792"/>
                <a:gd name="T22" fmla="*/ 1 w 283"/>
                <a:gd name="T23" fmla="*/ 0 h 792"/>
                <a:gd name="T24" fmla="*/ 0 w 283"/>
                <a:gd name="T25" fmla="*/ 0 h 792"/>
                <a:gd name="T26" fmla="*/ 0 w 283"/>
                <a:gd name="T27" fmla="*/ 0 h 792"/>
                <a:gd name="T28" fmla="*/ 0 w 283"/>
                <a:gd name="T29" fmla="*/ 0 h 792"/>
                <a:gd name="T30" fmla="*/ 0 w 283"/>
                <a:gd name="T31" fmla="*/ 0 h 792"/>
                <a:gd name="T32" fmla="*/ 0 w 283"/>
                <a:gd name="T33" fmla="*/ 0 h 792"/>
                <a:gd name="T34" fmla="*/ 0 w 283"/>
                <a:gd name="T35" fmla="*/ 1 h 792"/>
                <a:gd name="T36" fmla="*/ 0 w 283"/>
                <a:gd name="T37" fmla="*/ 2 h 792"/>
                <a:gd name="T38" fmla="*/ 0 w 283"/>
                <a:gd name="T39" fmla="*/ 2 h 792"/>
                <a:gd name="T40" fmla="*/ 0 w 283"/>
                <a:gd name="T41" fmla="*/ 3 h 792"/>
                <a:gd name="T42" fmla="*/ 0 w 283"/>
                <a:gd name="T43" fmla="*/ 3 h 792"/>
                <a:gd name="T44" fmla="*/ 0 w 283"/>
                <a:gd name="T45" fmla="*/ 3 h 792"/>
                <a:gd name="T46" fmla="*/ 0 w 283"/>
                <a:gd name="T47" fmla="*/ 3 h 792"/>
                <a:gd name="T48" fmla="*/ 0 w 283"/>
                <a:gd name="T49" fmla="*/ 3 h 792"/>
                <a:gd name="T50" fmla="*/ 0 w 283"/>
                <a:gd name="T51" fmla="*/ 3 h 792"/>
                <a:gd name="T52" fmla="*/ 1 w 283"/>
                <a:gd name="T53" fmla="*/ 3 h 792"/>
                <a:gd name="T54" fmla="*/ 1 w 283"/>
                <a:gd name="T55" fmla="*/ 3 h 792"/>
                <a:gd name="T56" fmla="*/ 1 w 283"/>
                <a:gd name="T57" fmla="*/ 3 h 792"/>
                <a:gd name="T58" fmla="*/ 1 w 283"/>
                <a:gd name="T59" fmla="*/ 3 h 792"/>
                <a:gd name="T60" fmla="*/ 1 w 283"/>
                <a:gd name="T61" fmla="*/ 3 h 792"/>
                <a:gd name="T62" fmla="*/ 1 w 283"/>
                <a:gd name="T63" fmla="*/ 3 h 792"/>
                <a:gd name="T64" fmla="*/ 1 w 283"/>
                <a:gd name="T65" fmla="*/ 3 h 792"/>
                <a:gd name="T66" fmla="*/ 1 w 283"/>
                <a:gd name="T67" fmla="*/ 3 h 792"/>
                <a:gd name="T68" fmla="*/ 1 w 283"/>
                <a:gd name="T69" fmla="*/ 3 h 792"/>
                <a:gd name="T70" fmla="*/ 1 w 283"/>
                <a:gd name="T71" fmla="*/ 3 h 792"/>
                <a:gd name="T72" fmla="*/ 1 w 283"/>
                <a:gd name="T73" fmla="*/ 3 h 792"/>
                <a:gd name="T74" fmla="*/ 1 w 283"/>
                <a:gd name="T75" fmla="*/ 3 h 792"/>
                <a:gd name="T76" fmla="*/ 1 w 283"/>
                <a:gd name="T77" fmla="*/ 3 h 792"/>
                <a:gd name="T78" fmla="*/ 1 w 283"/>
                <a:gd name="T79" fmla="*/ 2 h 792"/>
                <a:gd name="T80" fmla="*/ 1 w 283"/>
                <a:gd name="T81" fmla="*/ 2 h 792"/>
                <a:gd name="T82" fmla="*/ 1 w 283"/>
                <a:gd name="T83" fmla="*/ 2 h 792"/>
                <a:gd name="T84" fmla="*/ 1 w 283"/>
                <a:gd name="T85" fmla="*/ 1 h 792"/>
                <a:gd name="T86" fmla="*/ 1 w 283"/>
                <a:gd name="T87" fmla="*/ 1 h 792"/>
                <a:gd name="T88" fmla="*/ 1 w 283"/>
                <a:gd name="T89" fmla="*/ 1 h 79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83"/>
                <a:gd name="T136" fmla="*/ 0 h 792"/>
                <a:gd name="T137" fmla="*/ 283 w 283"/>
                <a:gd name="T138" fmla="*/ 792 h 79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83" h="792">
                  <a:moveTo>
                    <a:pt x="275" y="183"/>
                  </a:moveTo>
                  <a:lnTo>
                    <a:pt x="258" y="172"/>
                  </a:lnTo>
                  <a:lnTo>
                    <a:pt x="240" y="160"/>
                  </a:lnTo>
                  <a:lnTo>
                    <a:pt x="224" y="149"/>
                  </a:lnTo>
                  <a:lnTo>
                    <a:pt x="206" y="137"/>
                  </a:lnTo>
                  <a:lnTo>
                    <a:pt x="188" y="126"/>
                  </a:lnTo>
                  <a:lnTo>
                    <a:pt x="172" y="115"/>
                  </a:lnTo>
                  <a:lnTo>
                    <a:pt x="154" y="103"/>
                  </a:lnTo>
                  <a:lnTo>
                    <a:pt x="138" y="91"/>
                  </a:lnTo>
                  <a:lnTo>
                    <a:pt x="120" y="79"/>
                  </a:lnTo>
                  <a:lnTo>
                    <a:pt x="104" y="68"/>
                  </a:lnTo>
                  <a:lnTo>
                    <a:pt x="86" y="57"/>
                  </a:lnTo>
                  <a:lnTo>
                    <a:pt x="68" y="45"/>
                  </a:lnTo>
                  <a:lnTo>
                    <a:pt x="52" y="34"/>
                  </a:lnTo>
                  <a:lnTo>
                    <a:pt x="34" y="23"/>
                  </a:lnTo>
                  <a:lnTo>
                    <a:pt x="18" y="11"/>
                  </a:lnTo>
                  <a:lnTo>
                    <a:pt x="0" y="0"/>
                  </a:lnTo>
                  <a:lnTo>
                    <a:pt x="16" y="187"/>
                  </a:lnTo>
                  <a:lnTo>
                    <a:pt x="24" y="371"/>
                  </a:lnTo>
                  <a:lnTo>
                    <a:pt x="21" y="553"/>
                  </a:lnTo>
                  <a:lnTo>
                    <a:pt x="9" y="734"/>
                  </a:lnTo>
                  <a:lnTo>
                    <a:pt x="24" y="736"/>
                  </a:lnTo>
                  <a:lnTo>
                    <a:pt x="39" y="740"/>
                  </a:lnTo>
                  <a:lnTo>
                    <a:pt x="54" y="743"/>
                  </a:lnTo>
                  <a:lnTo>
                    <a:pt x="69" y="746"/>
                  </a:lnTo>
                  <a:lnTo>
                    <a:pt x="85" y="749"/>
                  </a:lnTo>
                  <a:lnTo>
                    <a:pt x="100" y="753"/>
                  </a:lnTo>
                  <a:lnTo>
                    <a:pt x="115" y="756"/>
                  </a:lnTo>
                  <a:lnTo>
                    <a:pt x="129" y="759"/>
                  </a:lnTo>
                  <a:lnTo>
                    <a:pt x="144" y="763"/>
                  </a:lnTo>
                  <a:lnTo>
                    <a:pt x="158" y="767"/>
                  </a:lnTo>
                  <a:lnTo>
                    <a:pt x="172" y="770"/>
                  </a:lnTo>
                  <a:lnTo>
                    <a:pt x="187" y="774"/>
                  </a:lnTo>
                  <a:lnTo>
                    <a:pt x="201" y="779"/>
                  </a:lnTo>
                  <a:lnTo>
                    <a:pt x="215" y="783"/>
                  </a:lnTo>
                  <a:lnTo>
                    <a:pt x="229" y="787"/>
                  </a:lnTo>
                  <a:lnTo>
                    <a:pt x="242" y="792"/>
                  </a:lnTo>
                  <a:lnTo>
                    <a:pt x="256" y="717"/>
                  </a:lnTo>
                  <a:lnTo>
                    <a:pt x="266" y="643"/>
                  </a:lnTo>
                  <a:lnTo>
                    <a:pt x="274" y="568"/>
                  </a:lnTo>
                  <a:lnTo>
                    <a:pt x="280" y="492"/>
                  </a:lnTo>
                  <a:lnTo>
                    <a:pt x="283" y="415"/>
                  </a:lnTo>
                  <a:lnTo>
                    <a:pt x="283" y="338"/>
                  </a:lnTo>
                  <a:lnTo>
                    <a:pt x="280" y="261"/>
                  </a:lnTo>
                  <a:lnTo>
                    <a:pt x="275" y="183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5" name="Freeform 40"/>
            <p:cNvSpPr>
              <a:spLocks/>
            </p:cNvSpPr>
            <p:nvPr/>
          </p:nvSpPr>
          <p:spPr bwMode="auto">
            <a:xfrm>
              <a:off x="3317" y="3868"/>
              <a:ext cx="5" cy="2"/>
            </a:xfrm>
            <a:custGeom>
              <a:avLst/>
              <a:gdLst>
                <a:gd name="T0" fmla="*/ 0 w 19"/>
                <a:gd name="T1" fmla="*/ 0 h 7"/>
                <a:gd name="T2" fmla="*/ 0 w 19"/>
                <a:gd name="T3" fmla="*/ 0 h 7"/>
                <a:gd name="T4" fmla="*/ 0 w 19"/>
                <a:gd name="T5" fmla="*/ 0 h 7"/>
                <a:gd name="T6" fmla="*/ 0 w 19"/>
                <a:gd name="T7" fmla="*/ 0 h 7"/>
                <a:gd name="T8" fmla="*/ 0 w 19"/>
                <a:gd name="T9" fmla="*/ 0 h 7"/>
                <a:gd name="T10" fmla="*/ 0 w 19"/>
                <a:gd name="T11" fmla="*/ 0 h 7"/>
                <a:gd name="T12" fmla="*/ 0 w 19"/>
                <a:gd name="T13" fmla="*/ 0 h 7"/>
                <a:gd name="T14" fmla="*/ 0 w 19"/>
                <a:gd name="T15" fmla="*/ 0 h 7"/>
                <a:gd name="T16" fmla="*/ 0 w 19"/>
                <a:gd name="T17" fmla="*/ 0 h 7"/>
                <a:gd name="T18" fmla="*/ 0 w 19"/>
                <a:gd name="T19" fmla="*/ 0 h 7"/>
                <a:gd name="T20" fmla="*/ 0 w 19"/>
                <a:gd name="T21" fmla="*/ 0 h 7"/>
                <a:gd name="T22" fmla="*/ 0 w 19"/>
                <a:gd name="T23" fmla="*/ 0 h 7"/>
                <a:gd name="T24" fmla="*/ 0 w 19"/>
                <a:gd name="T25" fmla="*/ 0 h 7"/>
                <a:gd name="T26" fmla="*/ 0 w 19"/>
                <a:gd name="T27" fmla="*/ 0 h 7"/>
                <a:gd name="T28" fmla="*/ 0 w 19"/>
                <a:gd name="T29" fmla="*/ 0 h 7"/>
                <a:gd name="T30" fmla="*/ 0 w 19"/>
                <a:gd name="T31" fmla="*/ 0 h 7"/>
                <a:gd name="T32" fmla="*/ 0 w 19"/>
                <a:gd name="T33" fmla="*/ 0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9"/>
                <a:gd name="T52" fmla="*/ 0 h 7"/>
                <a:gd name="T53" fmla="*/ 19 w 19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9" h="7">
                  <a:moveTo>
                    <a:pt x="19" y="7"/>
                  </a:moveTo>
                  <a:lnTo>
                    <a:pt x="14" y="5"/>
                  </a:lnTo>
                  <a:lnTo>
                    <a:pt x="10" y="3"/>
                  </a:lnTo>
                  <a:lnTo>
                    <a:pt x="5" y="2"/>
                  </a:lnTo>
                  <a:lnTo>
                    <a:pt x="0" y="0"/>
                  </a:lnTo>
                  <a:lnTo>
                    <a:pt x="5" y="2"/>
                  </a:lnTo>
                  <a:lnTo>
                    <a:pt x="10" y="3"/>
                  </a:lnTo>
                  <a:lnTo>
                    <a:pt x="14" y="5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0026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6" name="Freeform 41"/>
            <p:cNvSpPr>
              <a:spLocks/>
            </p:cNvSpPr>
            <p:nvPr/>
          </p:nvSpPr>
          <p:spPr bwMode="auto">
            <a:xfrm>
              <a:off x="3317" y="3868"/>
              <a:ext cx="16" cy="160"/>
            </a:xfrm>
            <a:custGeom>
              <a:avLst/>
              <a:gdLst>
                <a:gd name="T0" fmla="*/ 0 w 63"/>
                <a:gd name="T1" fmla="*/ 3 h 637"/>
                <a:gd name="T2" fmla="*/ 0 w 63"/>
                <a:gd name="T3" fmla="*/ 3 h 637"/>
                <a:gd name="T4" fmla="*/ 0 w 63"/>
                <a:gd name="T5" fmla="*/ 3 h 637"/>
                <a:gd name="T6" fmla="*/ 0 w 63"/>
                <a:gd name="T7" fmla="*/ 3 h 637"/>
                <a:gd name="T8" fmla="*/ 0 w 63"/>
                <a:gd name="T9" fmla="*/ 3 h 637"/>
                <a:gd name="T10" fmla="*/ 0 w 63"/>
                <a:gd name="T11" fmla="*/ 3 h 637"/>
                <a:gd name="T12" fmla="*/ 0 w 63"/>
                <a:gd name="T13" fmla="*/ 3 h 637"/>
                <a:gd name="T14" fmla="*/ 0 w 63"/>
                <a:gd name="T15" fmla="*/ 3 h 637"/>
                <a:gd name="T16" fmla="*/ 0 w 63"/>
                <a:gd name="T17" fmla="*/ 3 h 637"/>
                <a:gd name="T18" fmla="*/ 0 w 63"/>
                <a:gd name="T19" fmla="*/ 2 h 637"/>
                <a:gd name="T20" fmla="*/ 0 w 63"/>
                <a:gd name="T21" fmla="*/ 1 h 637"/>
                <a:gd name="T22" fmla="*/ 0 w 63"/>
                <a:gd name="T23" fmla="*/ 1 h 637"/>
                <a:gd name="T24" fmla="*/ 0 w 63"/>
                <a:gd name="T25" fmla="*/ 0 h 637"/>
                <a:gd name="T26" fmla="*/ 0 w 63"/>
                <a:gd name="T27" fmla="*/ 0 h 637"/>
                <a:gd name="T28" fmla="*/ 0 w 63"/>
                <a:gd name="T29" fmla="*/ 0 h 637"/>
                <a:gd name="T30" fmla="*/ 0 w 63"/>
                <a:gd name="T31" fmla="*/ 0 h 637"/>
                <a:gd name="T32" fmla="*/ 0 w 63"/>
                <a:gd name="T33" fmla="*/ 0 h 637"/>
                <a:gd name="T34" fmla="*/ 0 w 63"/>
                <a:gd name="T35" fmla="*/ 0 h 637"/>
                <a:gd name="T36" fmla="*/ 0 w 63"/>
                <a:gd name="T37" fmla="*/ 0 h 637"/>
                <a:gd name="T38" fmla="*/ 0 w 63"/>
                <a:gd name="T39" fmla="*/ 0 h 637"/>
                <a:gd name="T40" fmla="*/ 0 w 63"/>
                <a:gd name="T41" fmla="*/ 0 h 637"/>
                <a:gd name="T42" fmla="*/ 0 w 63"/>
                <a:gd name="T43" fmla="*/ 0 h 637"/>
                <a:gd name="T44" fmla="*/ 0 w 63"/>
                <a:gd name="T45" fmla="*/ 0 h 637"/>
                <a:gd name="T46" fmla="*/ 0 w 63"/>
                <a:gd name="T47" fmla="*/ 0 h 637"/>
                <a:gd name="T48" fmla="*/ 0 w 63"/>
                <a:gd name="T49" fmla="*/ 0 h 637"/>
                <a:gd name="T50" fmla="*/ 0 w 63"/>
                <a:gd name="T51" fmla="*/ 1 h 637"/>
                <a:gd name="T52" fmla="*/ 0 w 63"/>
                <a:gd name="T53" fmla="*/ 1 h 637"/>
                <a:gd name="T54" fmla="*/ 0 w 63"/>
                <a:gd name="T55" fmla="*/ 2 h 637"/>
                <a:gd name="T56" fmla="*/ 0 w 63"/>
                <a:gd name="T57" fmla="*/ 3 h 6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3"/>
                <a:gd name="T88" fmla="*/ 0 h 637"/>
                <a:gd name="T89" fmla="*/ 63 w 63"/>
                <a:gd name="T90" fmla="*/ 637 h 6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3" h="637">
                  <a:moveTo>
                    <a:pt x="5" y="637"/>
                  </a:moveTo>
                  <a:lnTo>
                    <a:pt x="11" y="636"/>
                  </a:lnTo>
                  <a:lnTo>
                    <a:pt x="19" y="635"/>
                  </a:lnTo>
                  <a:lnTo>
                    <a:pt x="25" y="633"/>
                  </a:lnTo>
                  <a:lnTo>
                    <a:pt x="32" y="632"/>
                  </a:lnTo>
                  <a:lnTo>
                    <a:pt x="38" y="631"/>
                  </a:lnTo>
                  <a:lnTo>
                    <a:pt x="45" y="631"/>
                  </a:lnTo>
                  <a:lnTo>
                    <a:pt x="52" y="629"/>
                  </a:lnTo>
                  <a:lnTo>
                    <a:pt x="59" y="628"/>
                  </a:lnTo>
                  <a:lnTo>
                    <a:pt x="63" y="478"/>
                  </a:lnTo>
                  <a:lnTo>
                    <a:pt x="63" y="326"/>
                  </a:lnTo>
                  <a:lnTo>
                    <a:pt x="59" y="173"/>
                  </a:lnTo>
                  <a:lnTo>
                    <a:pt x="52" y="18"/>
                  </a:lnTo>
                  <a:lnTo>
                    <a:pt x="45" y="16"/>
                  </a:lnTo>
                  <a:lnTo>
                    <a:pt x="39" y="13"/>
                  </a:lnTo>
                  <a:lnTo>
                    <a:pt x="33" y="10"/>
                  </a:lnTo>
                  <a:lnTo>
                    <a:pt x="27" y="9"/>
                  </a:lnTo>
                  <a:lnTo>
                    <a:pt x="19" y="7"/>
                  </a:lnTo>
                  <a:lnTo>
                    <a:pt x="13" y="4"/>
                  </a:lnTo>
                  <a:lnTo>
                    <a:pt x="6" y="3"/>
                  </a:lnTo>
                  <a:lnTo>
                    <a:pt x="0" y="0"/>
                  </a:lnTo>
                  <a:lnTo>
                    <a:pt x="8" y="163"/>
                  </a:lnTo>
                  <a:lnTo>
                    <a:pt x="11" y="322"/>
                  </a:lnTo>
                  <a:lnTo>
                    <a:pt x="10" y="480"/>
                  </a:lnTo>
                  <a:lnTo>
                    <a:pt x="5" y="637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7" name="Freeform 42"/>
            <p:cNvSpPr>
              <a:spLocks/>
            </p:cNvSpPr>
            <p:nvPr/>
          </p:nvSpPr>
          <p:spPr bwMode="auto">
            <a:xfrm>
              <a:off x="3423" y="3720"/>
              <a:ext cx="1" cy="1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0 h 3"/>
                <a:gd name="T4" fmla="*/ 0 w 3"/>
                <a:gd name="T5" fmla="*/ 0 h 3"/>
                <a:gd name="T6" fmla="*/ 0 w 3"/>
                <a:gd name="T7" fmla="*/ 0 h 3"/>
                <a:gd name="T8" fmla="*/ 0 w 3"/>
                <a:gd name="T9" fmla="*/ 0 h 3"/>
                <a:gd name="T10" fmla="*/ 0 w 3"/>
                <a:gd name="T11" fmla="*/ 0 h 3"/>
                <a:gd name="T12" fmla="*/ 0 w 3"/>
                <a:gd name="T13" fmla="*/ 0 h 3"/>
                <a:gd name="T14" fmla="*/ 0 w 3"/>
                <a:gd name="T15" fmla="*/ 0 h 3"/>
                <a:gd name="T16" fmla="*/ 0 w 3"/>
                <a:gd name="T17" fmla="*/ 0 h 3"/>
                <a:gd name="T18" fmla="*/ 0 w 3"/>
                <a:gd name="T19" fmla="*/ 0 h 3"/>
                <a:gd name="T20" fmla="*/ 0 w 3"/>
                <a:gd name="T21" fmla="*/ 0 h 3"/>
                <a:gd name="T22" fmla="*/ 0 w 3"/>
                <a:gd name="T23" fmla="*/ 0 h 3"/>
                <a:gd name="T24" fmla="*/ 0 w 3"/>
                <a:gd name="T25" fmla="*/ 0 h 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"/>
                <a:gd name="T40" fmla="*/ 0 h 3"/>
                <a:gd name="T41" fmla="*/ 3 w 3"/>
                <a:gd name="T42" fmla="*/ 3 h 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" h="3">
                  <a:moveTo>
                    <a:pt x="0" y="0"/>
                  </a:moveTo>
                  <a:lnTo>
                    <a:pt x="0" y="0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3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8" name="Freeform 43"/>
            <p:cNvSpPr>
              <a:spLocks/>
            </p:cNvSpPr>
            <p:nvPr/>
          </p:nvSpPr>
          <p:spPr bwMode="auto">
            <a:xfrm>
              <a:off x="3423" y="3720"/>
              <a:ext cx="68" cy="297"/>
            </a:xfrm>
            <a:custGeom>
              <a:avLst/>
              <a:gdLst>
                <a:gd name="T0" fmla="*/ 0 w 275"/>
                <a:gd name="T1" fmla="*/ 4 h 1190"/>
                <a:gd name="T2" fmla="*/ 0 w 275"/>
                <a:gd name="T3" fmla="*/ 4 h 1190"/>
                <a:gd name="T4" fmla="*/ 0 w 275"/>
                <a:gd name="T5" fmla="*/ 4 h 1190"/>
                <a:gd name="T6" fmla="*/ 0 w 275"/>
                <a:gd name="T7" fmla="*/ 4 h 1190"/>
                <a:gd name="T8" fmla="*/ 0 w 275"/>
                <a:gd name="T9" fmla="*/ 4 h 1190"/>
                <a:gd name="T10" fmla="*/ 0 w 275"/>
                <a:gd name="T11" fmla="*/ 4 h 1190"/>
                <a:gd name="T12" fmla="*/ 0 w 275"/>
                <a:gd name="T13" fmla="*/ 4 h 1190"/>
                <a:gd name="T14" fmla="*/ 0 w 275"/>
                <a:gd name="T15" fmla="*/ 4 h 1190"/>
                <a:gd name="T16" fmla="*/ 0 w 275"/>
                <a:gd name="T17" fmla="*/ 4 h 1190"/>
                <a:gd name="T18" fmla="*/ 0 w 275"/>
                <a:gd name="T19" fmla="*/ 4 h 1190"/>
                <a:gd name="T20" fmla="*/ 0 w 275"/>
                <a:gd name="T21" fmla="*/ 3 h 1190"/>
                <a:gd name="T22" fmla="*/ 0 w 275"/>
                <a:gd name="T23" fmla="*/ 3 h 1190"/>
                <a:gd name="T24" fmla="*/ 0 w 275"/>
                <a:gd name="T25" fmla="*/ 2 h 1190"/>
                <a:gd name="T26" fmla="*/ 0 w 275"/>
                <a:gd name="T27" fmla="*/ 2 h 1190"/>
                <a:gd name="T28" fmla="*/ 0 w 275"/>
                <a:gd name="T29" fmla="*/ 2 h 1190"/>
                <a:gd name="T30" fmla="*/ 0 w 275"/>
                <a:gd name="T31" fmla="*/ 2 h 1190"/>
                <a:gd name="T32" fmla="*/ 1 w 275"/>
                <a:gd name="T33" fmla="*/ 2 h 1190"/>
                <a:gd name="T34" fmla="*/ 1 w 275"/>
                <a:gd name="T35" fmla="*/ 2 h 1190"/>
                <a:gd name="T36" fmla="*/ 1 w 275"/>
                <a:gd name="T37" fmla="*/ 2 h 1190"/>
                <a:gd name="T38" fmla="*/ 1 w 275"/>
                <a:gd name="T39" fmla="*/ 2 h 1190"/>
                <a:gd name="T40" fmla="*/ 1 w 275"/>
                <a:gd name="T41" fmla="*/ 2 h 1190"/>
                <a:gd name="T42" fmla="*/ 1 w 275"/>
                <a:gd name="T43" fmla="*/ 2 h 1190"/>
                <a:gd name="T44" fmla="*/ 1 w 275"/>
                <a:gd name="T45" fmla="*/ 1 h 1190"/>
                <a:gd name="T46" fmla="*/ 1 w 275"/>
                <a:gd name="T47" fmla="*/ 1 h 1190"/>
                <a:gd name="T48" fmla="*/ 1 w 275"/>
                <a:gd name="T49" fmla="*/ 1 h 1190"/>
                <a:gd name="T50" fmla="*/ 1 w 275"/>
                <a:gd name="T51" fmla="*/ 1 h 1190"/>
                <a:gd name="T52" fmla="*/ 1 w 275"/>
                <a:gd name="T53" fmla="*/ 1 h 1190"/>
                <a:gd name="T54" fmla="*/ 1 w 275"/>
                <a:gd name="T55" fmla="*/ 1 h 1190"/>
                <a:gd name="T56" fmla="*/ 1 w 275"/>
                <a:gd name="T57" fmla="*/ 0 h 1190"/>
                <a:gd name="T58" fmla="*/ 0 w 275"/>
                <a:gd name="T59" fmla="*/ 0 h 1190"/>
                <a:gd name="T60" fmla="*/ 0 w 275"/>
                <a:gd name="T61" fmla="*/ 0 h 1190"/>
                <a:gd name="T62" fmla="*/ 0 w 275"/>
                <a:gd name="T63" fmla="*/ 0 h 1190"/>
                <a:gd name="T64" fmla="*/ 0 w 275"/>
                <a:gd name="T65" fmla="*/ 0 h 1190"/>
                <a:gd name="T66" fmla="*/ 0 w 275"/>
                <a:gd name="T67" fmla="*/ 0 h 1190"/>
                <a:gd name="T68" fmla="*/ 0 w 275"/>
                <a:gd name="T69" fmla="*/ 0 h 1190"/>
                <a:gd name="T70" fmla="*/ 0 w 275"/>
                <a:gd name="T71" fmla="*/ 0 h 1190"/>
                <a:gd name="T72" fmla="*/ 0 w 275"/>
                <a:gd name="T73" fmla="*/ 0 h 1190"/>
                <a:gd name="T74" fmla="*/ 0 w 275"/>
                <a:gd name="T75" fmla="*/ 0 h 1190"/>
                <a:gd name="T76" fmla="*/ 0 w 275"/>
                <a:gd name="T77" fmla="*/ 0 h 1190"/>
                <a:gd name="T78" fmla="*/ 0 w 275"/>
                <a:gd name="T79" fmla="*/ 0 h 1190"/>
                <a:gd name="T80" fmla="*/ 0 w 275"/>
                <a:gd name="T81" fmla="*/ 0 h 1190"/>
                <a:gd name="T82" fmla="*/ 0 w 275"/>
                <a:gd name="T83" fmla="*/ 0 h 1190"/>
                <a:gd name="T84" fmla="*/ 0 w 275"/>
                <a:gd name="T85" fmla="*/ 1 h 1190"/>
                <a:gd name="T86" fmla="*/ 0 w 275"/>
                <a:gd name="T87" fmla="*/ 2 h 1190"/>
                <a:gd name="T88" fmla="*/ 0 w 275"/>
                <a:gd name="T89" fmla="*/ 2 h 1190"/>
                <a:gd name="T90" fmla="*/ 0 w 275"/>
                <a:gd name="T91" fmla="*/ 3 h 1190"/>
                <a:gd name="T92" fmla="*/ 0 w 275"/>
                <a:gd name="T93" fmla="*/ 3 h 1190"/>
                <a:gd name="T94" fmla="*/ 0 w 275"/>
                <a:gd name="T95" fmla="*/ 4 h 1190"/>
                <a:gd name="T96" fmla="*/ 0 w 275"/>
                <a:gd name="T97" fmla="*/ 4 h 119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5"/>
                <a:gd name="T148" fmla="*/ 0 h 1190"/>
                <a:gd name="T149" fmla="*/ 275 w 275"/>
                <a:gd name="T150" fmla="*/ 1190 h 119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5" h="1190">
                  <a:moveTo>
                    <a:pt x="73" y="1190"/>
                  </a:moveTo>
                  <a:lnTo>
                    <a:pt x="79" y="1190"/>
                  </a:lnTo>
                  <a:lnTo>
                    <a:pt x="84" y="1190"/>
                  </a:lnTo>
                  <a:lnTo>
                    <a:pt x="90" y="1190"/>
                  </a:lnTo>
                  <a:lnTo>
                    <a:pt x="96" y="1190"/>
                  </a:lnTo>
                  <a:lnTo>
                    <a:pt x="102" y="1190"/>
                  </a:lnTo>
                  <a:lnTo>
                    <a:pt x="107" y="1190"/>
                  </a:lnTo>
                  <a:lnTo>
                    <a:pt x="113" y="1190"/>
                  </a:lnTo>
                  <a:lnTo>
                    <a:pt x="118" y="1190"/>
                  </a:lnTo>
                  <a:lnTo>
                    <a:pt x="121" y="1037"/>
                  </a:lnTo>
                  <a:lnTo>
                    <a:pt x="121" y="883"/>
                  </a:lnTo>
                  <a:lnTo>
                    <a:pt x="116" y="726"/>
                  </a:lnTo>
                  <a:lnTo>
                    <a:pt x="107" y="567"/>
                  </a:lnTo>
                  <a:lnTo>
                    <a:pt x="128" y="562"/>
                  </a:lnTo>
                  <a:lnTo>
                    <a:pt x="149" y="555"/>
                  </a:lnTo>
                  <a:lnTo>
                    <a:pt x="170" y="550"/>
                  </a:lnTo>
                  <a:lnTo>
                    <a:pt x="190" y="545"/>
                  </a:lnTo>
                  <a:lnTo>
                    <a:pt x="212" y="540"/>
                  </a:lnTo>
                  <a:lnTo>
                    <a:pt x="232" y="535"/>
                  </a:lnTo>
                  <a:lnTo>
                    <a:pt x="253" y="530"/>
                  </a:lnTo>
                  <a:lnTo>
                    <a:pt x="275" y="525"/>
                  </a:lnTo>
                  <a:lnTo>
                    <a:pt x="267" y="448"/>
                  </a:lnTo>
                  <a:lnTo>
                    <a:pt x="260" y="372"/>
                  </a:lnTo>
                  <a:lnTo>
                    <a:pt x="250" y="298"/>
                  </a:lnTo>
                  <a:lnTo>
                    <a:pt x="239" y="221"/>
                  </a:lnTo>
                  <a:lnTo>
                    <a:pt x="224" y="207"/>
                  </a:lnTo>
                  <a:lnTo>
                    <a:pt x="209" y="193"/>
                  </a:lnTo>
                  <a:lnTo>
                    <a:pt x="194" y="179"/>
                  </a:lnTo>
                  <a:lnTo>
                    <a:pt x="179" y="164"/>
                  </a:lnTo>
                  <a:lnTo>
                    <a:pt x="164" y="151"/>
                  </a:lnTo>
                  <a:lnTo>
                    <a:pt x="150" y="137"/>
                  </a:lnTo>
                  <a:lnTo>
                    <a:pt x="135" y="123"/>
                  </a:lnTo>
                  <a:lnTo>
                    <a:pt x="120" y="110"/>
                  </a:lnTo>
                  <a:lnTo>
                    <a:pt x="104" y="96"/>
                  </a:lnTo>
                  <a:lnTo>
                    <a:pt x="89" y="82"/>
                  </a:lnTo>
                  <a:lnTo>
                    <a:pt x="75" y="68"/>
                  </a:lnTo>
                  <a:lnTo>
                    <a:pt x="60" y="54"/>
                  </a:lnTo>
                  <a:lnTo>
                    <a:pt x="45" y="41"/>
                  </a:lnTo>
                  <a:lnTo>
                    <a:pt x="30" y="27"/>
                  </a:lnTo>
                  <a:lnTo>
                    <a:pt x="15" y="14"/>
                  </a:lnTo>
                  <a:lnTo>
                    <a:pt x="0" y="0"/>
                  </a:lnTo>
                  <a:lnTo>
                    <a:pt x="21" y="152"/>
                  </a:lnTo>
                  <a:lnTo>
                    <a:pt x="39" y="304"/>
                  </a:lnTo>
                  <a:lnTo>
                    <a:pt x="53" y="454"/>
                  </a:lnTo>
                  <a:lnTo>
                    <a:pt x="64" y="603"/>
                  </a:lnTo>
                  <a:lnTo>
                    <a:pt x="72" y="751"/>
                  </a:lnTo>
                  <a:lnTo>
                    <a:pt x="75" y="898"/>
                  </a:lnTo>
                  <a:lnTo>
                    <a:pt x="75" y="1044"/>
                  </a:lnTo>
                  <a:lnTo>
                    <a:pt x="73" y="1190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9" name="Freeform 44"/>
            <p:cNvSpPr>
              <a:spLocks/>
            </p:cNvSpPr>
            <p:nvPr/>
          </p:nvSpPr>
          <p:spPr bwMode="auto">
            <a:xfrm>
              <a:off x="3344" y="3890"/>
              <a:ext cx="17" cy="28"/>
            </a:xfrm>
            <a:custGeom>
              <a:avLst/>
              <a:gdLst>
                <a:gd name="T0" fmla="*/ 0 w 66"/>
                <a:gd name="T1" fmla="*/ 0 h 110"/>
                <a:gd name="T2" fmla="*/ 0 w 66"/>
                <a:gd name="T3" fmla="*/ 0 h 110"/>
                <a:gd name="T4" fmla="*/ 0 w 66"/>
                <a:gd name="T5" fmla="*/ 0 h 110"/>
                <a:gd name="T6" fmla="*/ 0 w 66"/>
                <a:gd name="T7" fmla="*/ 0 h 110"/>
                <a:gd name="T8" fmla="*/ 0 w 66"/>
                <a:gd name="T9" fmla="*/ 0 h 110"/>
                <a:gd name="T10" fmla="*/ 0 w 66"/>
                <a:gd name="T11" fmla="*/ 0 h 110"/>
                <a:gd name="T12" fmla="*/ 0 w 66"/>
                <a:gd name="T13" fmla="*/ 0 h 110"/>
                <a:gd name="T14" fmla="*/ 0 w 66"/>
                <a:gd name="T15" fmla="*/ 0 h 110"/>
                <a:gd name="T16" fmla="*/ 0 w 66"/>
                <a:gd name="T17" fmla="*/ 0 h 110"/>
                <a:gd name="T18" fmla="*/ 0 w 66"/>
                <a:gd name="T19" fmla="*/ 0 h 110"/>
                <a:gd name="T20" fmla="*/ 0 w 66"/>
                <a:gd name="T21" fmla="*/ 0 h 110"/>
                <a:gd name="T22" fmla="*/ 0 w 66"/>
                <a:gd name="T23" fmla="*/ 1 h 110"/>
                <a:gd name="T24" fmla="*/ 0 w 66"/>
                <a:gd name="T25" fmla="*/ 1 h 110"/>
                <a:gd name="T26" fmla="*/ 0 w 66"/>
                <a:gd name="T27" fmla="*/ 1 h 110"/>
                <a:gd name="T28" fmla="*/ 0 w 66"/>
                <a:gd name="T29" fmla="*/ 1 h 110"/>
                <a:gd name="T30" fmla="*/ 0 w 66"/>
                <a:gd name="T31" fmla="*/ 1 h 110"/>
                <a:gd name="T32" fmla="*/ 0 w 66"/>
                <a:gd name="T33" fmla="*/ 1 h 110"/>
                <a:gd name="T34" fmla="*/ 0 w 66"/>
                <a:gd name="T35" fmla="*/ 1 h 110"/>
                <a:gd name="T36" fmla="*/ 0 w 66"/>
                <a:gd name="T37" fmla="*/ 1 h 110"/>
                <a:gd name="T38" fmla="*/ 0 w 66"/>
                <a:gd name="T39" fmla="*/ 1 h 110"/>
                <a:gd name="T40" fmla="*/ 0 w 66"/>
                <a:gd name="T41" fmla="*/ 1 h 110"/>
                <a:gd name="T42" fmla="*/ 0 w 66"/>
                <a:gd name="T43" fmla="*/ 0 h 110"/>
                <a:gd name="T44" fmla="*/ 0 w 66"/>
                <a:gd name="T45" fmla="*/ 0 h 110"/>
                <a:gd name="T46" fmla="*/ 0 w 66"/>
                <a:gd name="T47" fmla="*/ 0 h 110"/>
                <a:gd name="T48" fmla="*/ 0 w 66"/>
                <a:gd name="T49" fmla="*/ 0 h 1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6"/>
                <a:gd name="T76" fmla="*/ 0 h 110"/>
                <a:gd name="T77" fmla="*/ 66 w 66"/>
                <a:gd name="T78" fmla="*/ 110 h 11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6" h="110">
                  <a:moveTo>
                    <a:pt x="62" y="0"/>
                  </a:moveTo>
                  <a:lnTo>
                    <a:pt x="55" y="2"/>
                  </a:lnTo>
                  <a:lnTo>
                    <a:pt x="46" y="5"/>
                  </a:lnTo>
                  <a:lnTo>
                    <a:pt x="38" y="7"/>
                  </a:lnTo>
                  <a:lnTo>
                    <a:pt x="31" y="10"/>
                  </a:lnTo>
                  <a:lnTo>
                    <a:pt x="23" y="14"/>
                  </a:lnTo>
                  <a:lnTo>
                    <a:pt x="15" y="16"/>
                  </a:lnTo>
                  <a:lnTo>
                    <a:pt x="8" y="19"/>
                  </a:lnTo>
                  <a:lnTo>
                    <a:pt x="0" y="21"/>
                  </a:lnTo>
                  <a:lnTo>
                    <a:pt x="2" y="44"/>
                  </a:lnTo>
                  <a:lnTo>
                    <a:pt x="2" y="65"/>
                  </a:lnTo>
                  <a:lnTo>
                    <a:pt x="3" y="88"/>
                  </a:lnTo>
                  <a:lnTo>
                    <a:pt x="3" y="110"/>
                  </a:lnTo>
                  <a:lnTo>
                    <a:pt x="10" y="107"/>
                  </a:lnTo>
                  <a:lnTo>
                    <a:pt x="19" y="105"/>
                  </a:lnTo>
                  <a:lnTo>
                    <a:pt x="27" y="103"/>
                  </a:lnTo>
                  <a:lnTo>
                    <a:pt x="34" y="101"/>
                  </a:lnTo>
                  <a:lnTo>
                    <a:pt x="42" y="98"/>
                  </a:lnTo>
                  <a:lnTo>
                    <a:pt x="50" y="97"/>
                  </a:lnTo>
                  <a:lnTo>
                    <a:pt x="58" y="95"/>
                  </a:lnTo>
                  <a:lnTo>
                    <a:pt x="66" y="92"/>
                  </a:lnTo>
                  <a:lnTo>
                    <a:pt x="65" y="69"/>
                  </a:lnTo>
                  <a:lnTo>
                    <a:pt x="65" y="45"/>
                  </a:lnTo>
                  <a:lnTo>
                    <a:pt x="63" y="23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10" name="Freeform 45"/>
            <p:cNvSpPr>
              <a:spLocks/>
            </p:cNvSpPr>
            <p:nvPr/>
          </p:nvSpPr>
          <p:spPr bwMode="auto">
            <a:xfrm>
              <a:off x="3346" y="3980"/>
              <a:ext cx="16" cy="22"/>
            </a:xfrm>
            <a:custGeom>
              <a:avLst/>
              <a:gdLst>
                <a:gd name="T0" fmla="*/ 0 w 65"/>
                <a:gd name="T1" fmla="*/ 0 h 88"/>
                <a:gd name="T2" fmla="*/ 0 w 65"/>
                <a:gd name="T3" fmla="*/ 0 h 88"/>
                <a:gd name="T4" fmla="*/ 0 w 65"/>
                <a:gd name="T5" fmla="*/ 0 h 88"/>
                <a:gd name="T6" fmla="*/ 0 w 65"/>
                <a:gd name="T7" fmla="*/ 0 h 88"/>
                <a:gd name="T8" fmla="*/ 0 w 65"/>
                <a:gd name="T9" fmla="*/ 0 h 88"/>
                <a:gd name="T10" fmla="*/ 0 w 65"/>
                <a:gd name="T11" fmla="*/ 0 h 88"/>
                <a:gd name="T12" fmla="*/ 0 w 65"/>
                <a:gd name="T13" fmla="*/ 0 h 88"/>
                <a:gd name="T14" fmla="*/ 0 w 65"/>
                <a:gd name="T15" fmla="*/ 0 h 88"/>
                <a:gd name="T16" fmla="*/ 0 w 65"/>
                <a:gd name="T17" fmla="*/ 0 h 88"/>
                <a:gd name="T18" fmla="*/ 0 w 65"/>
                <a:gd name="T19" fmla="*/ 0 h 88"/>
                <a:gd name="T20" fmla="*/ 0 w 65"/>
                <a:gd name="T21" fmla="*/ 0 h 88"/>
                <a:gd name="T22" fmla="*/ 0 w 65"/>
                <a:gd name="T23" fmla="*/ 0 h 88"/>
                <a:gd name="T24" fmla="*/ 0 w 65"/>
                <a:gd name="T25" fmla="*/ 0 h 88"/>
                <a:gd name="T26" fmla="*/ 0 w 65"/>
                <a:gd name="T27" fmla="*/ 0 h 88"/>
                <a:gd name="T28" fmla="*/ 0 w 65"/>
                <a:gd name="T29" fmla="*/ 0 h 88"/>
                <a:gd name="T30" fmla="*/ 0 w 65"/>
                <a:gd name="T31" fmla="*/ 0 h 88"/>
                <a:gd name="T32" fmla="*/ 0 w 65"/>
                <a:gd name="T33" fmla="*/ 0 h 88"/>
                <a:gd name="T34" fmla="*/ 0 w 65"/>
                <a:gd name="T35" fmla="*/ 0 h 88"/>
                <a:gd name="T36" fmla="*/ 0 w 65"/>
                <a:gd name="T37" fmla="*/ 0 h 88"/>
                <a:gd name="T38" fmla="*/ 0 w 65"/>
                <a:gd name="T39" fmla="*/ 0 h 88"/>
                <a:gd name="T40" fmla="*/ 0 w 65"/>
                <a:gd name="T41" fmla="*/ 0 h 88"/>
                <a:gd name="T42" fmla="*/ 0 w 65"/>
                <a:gd name="T43" fmla="*/ 0 h 88"/>
                <a:gd name="T44" fmla="*/ 0 w 65"/>
                <a:gd name="T45" fmla="*/ 0 h 88"/>
                <a:gd name="T46" fmla="*/ 0 w 65"/>
                <a:gd name="T47" fmla="*/ 0 h 88"/>
                <a:gd name="T48" fmla="*/ 0 w 65"/>
                <a:gd name="T49" fmla="*/ 0 h 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5"/>
                <a:gd name="T76" fmla="*/ 0 h 88"/>
                <a:gd name="T77" fmla="*/ 65 w 65"/>
                <a:gd name="T78" fmla="*/ 88 h 8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5" h="88">
                  <a:moveTo>
                    <a:pt x="2" y="9"/>
                  </a:moveTo>
                  <a:lnTo>
                    <a:pt x="2" y="29"/>
                  </a:lnTo>
                  <a:lnTo>
                    <a:pt x="2" y="48"/>
                  </a:lnTo>
                  <a:lnTo>
                    <a:pt x="0" y="68"/>
                  </a:lnTo>
                  <a:lnTo>
                    <a:pt x="0" y="88"/>
                  </a:lnTo>
                  <a:lnTo>
                    <a:pt x="8" y="88"/>
                  </a:lnTo>
                  <a:lnTo>
                    <a:pt x="17" y="87"/>
                  </a:lnTo>
                  <a:lnTo>
                    <a:pt x="24" y="87"/>
                  </a:lnTo>
                  <a:lnTo>
                    <a:pt x="32" y="86"/>
                  </a:lnTo>
                  <a:lnTo>
                    <a:pt x="40" y="86"/>
                  </a:lnTo>
                  <a:lnTo>
                    <a:pt x="47" y="86"/>
                  </a:lnTo>
                  <a:lnTo>
                    <a:pt x="56" y="85"/>
                  </a:lnTo>
                  <a:lnTo>
                    <a:pt x="64" y="85"/>
                  </a:lnTo>
                  <a:lnTo>
                    <a:pt x="65" y="63"/>
                  </a:lnTo>
                  <a:lnTo>
                    <a:pt x="65" y="42"/>
                  </a:lnTo>
                  <a:lnTo>
                    <a:pt x="65" y="22"/>
                  </a:lnTo>
                  <a:lnTo>
                    <a:pt x="65" y="0"/>
                  </a:lnTo>
                  <a:lnTo>
                    <a:pt x="57" y="1"/>
                  </a:lnTo>
                  <a:lnTo>
                    <a:pt x="48" y="3"/>
                  </a:lnTo>
                  <a:lnTo>
                    <a:pt x="41" y="3"/>
                  </a:lnTo>
                  <a:lnTo>
                    <a:pt x="33" y="4"/>
                  </a:lnTo>
                  <a:lnTo>
                    <a:pt x="26" y="5"/>
                  </a:lnTo>
                  <a:lnTo>
                    <a:pt x="18" y="6"/>
                  </a:lnTo>
                  <a:lnTo>
                    <a:pt x="9" y="8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11" name="Freeform 46"/>
            <p:cNvSpPr>
              <a:spLocks/>
            </p:cNvSpPr>
            <p:nvPr/>
          </p:nvSpPr>
          <p:spPr bwMode="auto">
            <a:xfrm>
              <a:off x="3341" y="3843"/>
              <a:ext cx="18" cy="30"/>
            </a:xfrm>
            <a:custGeom>
              <a:avLst/>
              <a:gdLst>
                <a:gd name="T0" fmla="*/ 0 w 68"/>
                <a:gd name="T1" fmla="*/ 0 h 123"/>
                <a:gd name="T2" fmla="*/ 0 w 68"/>
                <a:gd name="T3" fmla="*/ 0 h 123"/>
                <a:gd name="T4" fmla="*/ 0 w 68"/>
                <a:gd name="T5" fmla="*/ 0 h 123"/>
                <a:gd name="T6" fmla="*/ 0 w 68"/>
                <a:gd name="T7" fmla="*/ 0 h 123"/>
                <a:gd name="T8" fmla="*/ 0 w 68"/>
                <a:gd name="T9" fmla="*/ 0 h 123"/>
                <a:gd name="T10" fmla="*/ 0 w 68"/>
                <a:gd name="T11" fmla="*/ 0 h 123"/>
                <a:gd name="T12" fmla="*/ 0 w 68"/>
                <a:gd name="T13" fmla="*/ 0 h 123"/>
                <a:gd name="T14" fmla="*/ 0 w 68"/>
                <a:gd name="T15" fmla="*/ 0 h 123"/>
                <a:gd name="T16" fmla="*/ 0 w 68"/>
                <a:gd name="T17" fmla="*/ 0 h 123"/>
                <a:gd name="T18" fmla="*/ 0 w 68"/>
                <a:gd name="T19" fmla="*/ 0 h 123"/>
                <a:gd name="T20" fmla="*/ 0 w 68"/>
                <a:gd name="T21" fmla="*/ 0 h 123"/>
                <a:gd name="T22" fmla="*/ 0 w 68"/>
                <a:gd name="T23" fmla="*/ 0 h 123"/>
                <a:gd name="T24" fmla="*/ 0 w 68"/>
                <a:gd name="T25" fmla="*/ 0 h 123"/>
                <a:gd name="T26" fmla="*/ 0 w 68"/>
                <a:gd name="T27" fmla="*/ 0 h 123"/>
                <a:gd name="T28" fmla="*/ 0 w 68"/>
                <a:gd name="T29" fmla="*/ 0 h 123"/>
                <a:gd name="T30" fmla="*/ 0 w 68"/>
                <a:gd name="T31" fmla="*/ 0 h 123"/>
                <a:gd name="T32" fmla="*/ 0 w 68"/>
                <a:gd name="T33" fmla="*/ 0 h 123"/>
                <a:gd name="T34" fmla="*/ 0 w 68"/>
                <a:gd name="T35" fmla="*/ 0 h 123"/>
                <a:gd name="T36" fmla="*/ 0 w 68"/>
                <a:gd name="T37" fmla="*/ 0 h 123"/>
                <a:gd name="T38" fmla="*/ 0 w 68"/>
                <a:gd name="T39" fmla="*/ 0 h 123"/>
                <a:gd name="T40" fmla="*/ 0 w 68"/>
                <a:gd name="T41" fmla="*/ 0 h 123"/>
                <a:gd name="T42" fmla="*/ 0 w 68"/>
                <a:gd name="T43" fmla="*/ 0 h 123"/>
                <a:gd name="T44" fmla="*/ 0 w 68"/>
                <a:gd name="T45" fmla="*/ 0 h 123"/>
                <a:gd name="T46" fmla="*/ 0 w 68"/>
                <a:gd name="T47" fmla="*/ 0 h 123"/>
                <a:gd name="T48" fmla="*/ 0 w 68"/>
                <a:gd name="T49" fmla="*/ 0 h 12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8"/>
                <a:gd name="T76" fmla="*/ 0 h 123"/>
                <a:gd name="T77" fmla="*/ 68 w 68"/>
                <a:gd name="T78" fmla="*/ 123 h 12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8" h="123">
                  <a:moveTo>
                    <a:pt x="62" y="0"/>
                  </a:moveTo>
                  <a:lnTo>
                    <a:pt x="54" y="4"/>
                  </a:lnTo>
                  <a:lnTo>
                    <a:pt x="47" y="8"/>
                  </a:lnTo>
                  <a:lnTo>
                    <a:pt x="39" y="11"/>
                  </a:lnTo>
                  <a:lnTo>
                    <a:pt x="32" y="14"/>
                  </a:lnTo>
                  <a:lnTo>
                    <a:pt x="23" y="18"/>
                  </a:lnTo>
                  <a:lnTo>
                    <a:pt x="15" y="22"/>
                  </a:lnTo>
                  <a:lnTo>
                    <a:pt x="8" y="25"/>
                  </a:lnTo>
                  <a:lnTo>
                    <a:pt x="0" y="29"/>
                  </a:lnTo>
                  <a:lnTo>
                    <a:pt x="1" y="53"/>
                  </a:lnTo>
                  <a:lnTo>
                    <a:pt x="4" y="76"/>
                  </a:lnTo>
                  <a:lnTo>
                    <a:pt x="5" y="99"/>
                  </a:lnTo>
                  <a:lnTo>
                    <a:pt x="6" y="123"/>
                  </a:lnTo>
                  <a:lnTo>
                    <a:pt x="14" y="119"/>
                  </a:lnTo>
                  <a:lnTo>
                    <a:pt x="21" y="116"/>
                  </a:lnTo>
                  <a:lnTo>
                    <a:pt x="29" y="112"/>
                  </a:lnTo>
                  <a:lnTo>
                    <a:pt x="37" y="109"/>
                  </a:lnTo>
                  <a:lnTo>
                    <a:pt x="44" y="106"/>
                  </a:lnTo>
                  <a:lnTo>
                    <a:pt x="52" y="102"/>
                  </a:lnTo>
                  <a:lnTo>
                    <a:pt x="61" y="100"/>
                  </a:lnTo>
                  <a:lnTo>
                    <a:pt x="68" y="96"/>
                  </a:lnTo>
                  <a:lnTo>
                    <a:pt x="67" y="72"/>
                  </a:lnTo>
                  <a:lnTo>
                    <a:pt x="66" y="48"/>
                  </a:lnTo>
                  <a:lnTo>
                    <a:pt x="63" y="2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12" name="Freeform 47"/>
            <p:cNvSpPr>
              <a:spLocks/>
            </p:cNvSpPr>
            <p:nvPr/>
          </p:nvSpPr>
          <p:spPr bwMode="auto">
            <a:xfrm>
              <a:off x="3346" y="3936"/>
              <a:ext cx="16" cy="25"/>
            </a:xfrm>
            <a:custGeom>
              <a:avLst/>
              <a:gdLst>
                <a:gd name="T0" fmla="*/ 0 w 65"/>
                <a:gd name="T1" fmla="*/ 0 h 99"/>
                <a:gd name="T2" fmla="*/ 0 w 65"/>
                <a:gd name="T3" fmla="*/ 0 h 99"/>
                <a:gd name="T4" fmla="*/ 0 w 65"/>
                <a:gd name="T5" fmla="*/ 0 h 99"/>
                <a:gd name="T6" fmla="*/ 0 w 65"/>
                <a:gd name="T7" fmla="*/ 0 h 99"/>
                <a:gd name="T8" fmla="*/ 0 w 65"/>
                <a:gd name="T9" fmla="*/ 0 h 99"/>
                <a:gd name="T10" fmla="*/ 0 w 65"/>
                <a:gd name="T11" fmla="*/ 0 h 99"/>
                <a:gd name="T12" fmla="*/ 0 w 65"/>
                <a:gd name="T13" fmla="*/ 0 h 99"/>
                <a:gd name="T14" fmla="*/ 0 w 65"/>
                <a:gd name="T15" fmla="*/ 0 h 99"/>
                <a:gd name="T16" fmla="*/ 0 w 65"/>
                <a:gd name="T17" fmla="*/ 0 h 99"/>
                <a:gd name="T18" fmla="*/ 0 w 65"/>
                <a:gd name="T19" fmla="*/ 0 h 99"/>
                <a:gd name="T20" fmla="*/ 0 w 65"/>
                <a:gd name="T21" fmla="*/ 0 h 99"/>
                <a:gd name="T22" fmla="*/ 0 w 65"/>
                <a:gd name="T23" fmla="*/ 0 h 99"/>
                <a:gd name="T24" fmla="*/ 0 w 65"/>
                <a:gd name="T25" fmla="*/ 1 h 99"/>
                <a:gd name="T26" fmla="*/ 0 w 65"/>
                <a:gd name="T27" fmla="*/ 1 h 99"/>
                <a:gd name="T28" fmla="*/ 0 w 65"/>
                <a:gd name="T29" fmla="*/ 1 h 99"/>
                <a:gd name="T30" fmla="*/ 0 w 65"/>
                <a:gd name="T31" fmla="*/ 1 h 99"/>
                <a:gd name="T32" fmla="*/ 0 w 65"/>
                <a:gd name="T33" fmla="*/ 1 h 99"/>
                <a:gd name="T34" fmla="*/ 0 w 65"/>
                <a:gd name="T35" fmla="*/ 1 h 99"/>
                <a:gd name="T36" fmla="*/ 0 w 65"/>
                <a:gd name="T37" fmla="*/ 1 h 99"/>
                <a:gd name="T38" fmla="*/ 0 w 65"/>
                <a:gd name="T39" fmla="*/ 1 h 99"/>
                <a:gd name="T40" fmla="*/ 0 w 65"/>
                <a:gd name="T41" fmla="*/ 1 h 99"/>
                <a:gd name="T42" fmla="*/ 0 w 65"/>
                <a:gd name="T43" fmla="*/ 0 h 99"/>
                <a:gd name="T44" fmla="*/ 0 w 65"/>
                <a:gd name="T45" fmla="*/ 0 h 99"/>
                <a:gd name="T46" fmla="*/ 0 w 65"/>
                <a:gd name="T47" fmla="*/ 0 h 99"/>
                <a:gd name="T48" fmla="*/ 0 w 65"/>
                <a:gd name="T49" fmla="*/ 0 h 9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5"/>
                <a:gd name="T76" fmla="*/ 0 h 99"/>
                <a:gd name="T77" fmla="*/ 65 w 65"/>
                <a:gd name="T78" fmla="*/ 99 h 9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5" h="99">
                  <a:moveTo>
                    <a:pt x="64" y="0"/>
                  </a:moveTo>
                  <a:lnTo>
                    <a:pt x="56" y="1"/>
                  </a:lnTo>
                  <a:lnTo>
                    <a:pt x="47" y="3"/>
                  </a:lnTo>
                  <a:lnTo>
                    <a:pt x="40" y="5"/>
                  </a:lnTo>
                  <a:lnTo>
                    <a:pt x="32" y="7"/>
                  </a:lnTo>
                  <a:lnTo>
                    <a:pt x="24" y="9"/>
                  </a:lnTo>
                  <a:lnTo>
                    <a:pt x="17" y="11"/>
                  </a:lnTo>
                  <a:lnTo>
                    <a:pt x="8" y="12"/>
                  </a:lnTo>
                  <a:lnTo>
                    <a:pt x="0" y="15"/>
                  </a:lnTo>
                  <a:lnTo>
                    <a:pt x="2" y="36"/>
                  </a:lnTo>
                  <a:lnTo>
                    <a:pt x="2" y="57"/>
                  </a:lnTo>
                  <a:lnTo>
                    <a:pt x="2" y="78"/>
                  </a:lnTo>
                  <a:lnTo>
                    <a:pt x="2" y="99"/>
                  </a:lnTo>
                  <a:lnTo>
                    <a:pt x="9" y="98"/>
                  </a:lnTo>
                  <a:lnTo>
                    <a:pt x="18" y="97"/>
                  </a:lnTo>
                  <a:lnTo>
                    <a:pt x="26" y="96"/>
                  </a:lnTo>
                  <a:lnTo>
                    <a:pt x="33" y="93"/>
                  </a:lnTo>
                  <a:lnTo>
                    <a:pt x="41" y="92"/>
                  </a:lnTo>
                  <a:lnTo>
                    <a:pt x="48" y="91"/>
                  </a:lnTo>
                  <a:lnTo>
                    <a:pt x="57" y="89"/>
                  </a:lnTo>
                  <a:lnTo>
                    <a:pt x="65" y="88"/>
                  </a:lnTo>
                  <a:lnTo>
                    <a:pt x="65" y="65"/>
                  </a:lnTo>
                  <a:lnTo>
                    <a:pt x="65" y="44"/>
                  </a:lnTo>
                  <a:lnTo>
                    <a:pt x="64" y="22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13" name="Freeform 48"/>
            <p:cNvSpPr>
              <a:spLocks/>
            </p:cNvSpPr>
            <p:nvPr/>
          </p:nvSpPr>
          <p:spPr bwMode="auto">
            <a:xfrm>
              <a:off x="3337" y="3793"/>
              <a:ext cx="18" cy="33"/>
            </a:xfrm>
            <a:custGeom>
              <a:avLst/>
              <a:gdLst>
                <a:gd name="T0" fmla="*/ 0 w 69"/>
                <a:gd name="T1" fmla="*/ 0 h 134"/>
                <a:gd name="T2" fmla="*/ 0 w 69"/>
                <a:gd name="T3" fmla="*/ 0 h 134"/>
                <a:gd name="T4" fmla="*/ 0 w 69"/>
                <a:gd name="T5" fmla="*/ 0 h 134"/>
                <a:gd name="T6" fmla="*/ 0 w 69"/>
                <a:gd name="T7" fmla="*/ 0 h 134"/>
                <a:gd name="T8" fmla="*/ 0 w 69"/>
                <a:gd name="T9" fmla="*/ 0 h 134"/>
                <a:gd name="T10" fmla="*/ 0 w 69"/>
                <a:gd name="T11" fmla="*/ 0 h 134"/>
                <a:gd name="T12" fmla="*/ 0 w 69"/>
                <a:gd name="T13" fmla="*/ 0 h 134"/>
                <a:gd name="T14" fmla="*/ 0 w 69"/>
                <a:gd name="T15" fmla="*/ 0 h 134"/>
                <a:gd name="T16" fmla="*/ 0 w 69"/>
                <a:gd name="T17" fmla="*/ 0 h 134"/>
                <a:gd name="T18" fmla="*/ 0 w 69"/>
                <a:gd name="T19" fmla="*/ 0 h 134"/>
                <a:gd name="T20" fmla="*/ 0 w 69"/>
                <a:gd name="T21" fmla="*/ 0 h 134"/>
                <a:gd name="T22" fmla="*/ 0 w 69"/>
                <a:gd name="T23" fmla="*/ 0 h 134"/>
                <a:gd name="T24" fmla="*/ 0 w 69"/>
                <a:gd name="T25" fmla="*/ 0 h 134"/>
                <a:gd name="T26" fmla="*/ 0 w 69"/>
                <a:gd name="T27" fmla="*/ 0 h 134"/>
                <a:gd name="T28" fmla="*/ 0 w 69"/>
                <a:gd name="T29" fmla="*/ 0 h 134"/>
                <a:gd name="T30" fmla="*/ 0 w 69"/>
                <a:gd name="T31" fmla="*/ 0 h 134"/>
                <a:gd name="T32" fmla="*/ 0 w 69"/>
                <a:gd name="T33" fmla="*/ 0 h 134"/>
                <a:gd name="T34" fmla="*/ 0 w 69"/>
                <a:gd name="T35" fmla="*/ 0 h 134"/>
                <a:gd name="T36" fmla="*/ 0 w 69"/>
                <a:gd name="T37" fmla="*/ 0 h 134"/>
                <a:gd name="T38" fmla="*/ 0 w 69"/>
                <a:gd name="T39" fmla="*/ 0 h 134"/>
                <a:gd name="T40" fmla="*/ 0 w 69"/>
                <a:gd name="T41" fmla="*/ 0 h 134"/>
                <a:gd name="T42" fmla="*/ 0 w 69"/>
                <a:gd name="T43" fmla="*/ 0 h 134"/>
                <a:gd name="T44" fmla="*/ 0 w 69"/>
                <a:gd name="T45" fmla="*/ 0 h 134"/>
                <a:gd name="T46" fmla="*/ 0 w 69"/>
                <a:gd name="T47" fmla="*/ 0 h 134"/>
                <a:gd name="T48" fmla="*/ 0 w 69"/>
                <a:gd name="T49" fmla="*/ 0 h 1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9"/>
                <a:gd name="T76" fmla="*/ 0 h 134"/>
                <a:gd name="T77" fmla="*/ 69 w 69"/>
                <a:gd name="T78" fmla="*/ 134 h 1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9" h="134">
                  <a:moveTo>
                    <a:pt x="60" y="0"/>
                  </a:moveTo>
                  <a:lnTo>
                    <a:pt x="53" y="5"/>
                  </a:lnTo>
                  <a:lnTo>
                    <a:pt x="45" y="9"/>
                  </a:lnTo>
                  <a:lnTo>
                    <a:pt x="37" y="14"/>
                  </a:lnTo>
                  <a:lnTo>
                    <a:pt x="30" y="18"/>
                  </a:lnTo>
                  <a:lnTo>
                    <a:pt x="22" y="23"/>
                  </a:lnTo>
                  <a:lnTo>
                    <a:pt x="15" y="28"/>
                  </a:lnTo>
                  <a:lnTo>
                    <a:pt x="7" y="32"/>
                  </a:lnTo>
                  <a:lnTo>
                    <a:pt x="0" y="37"/>
                  </a:lnTo>
                  <a:lnTo>
                    <a:pt x="2" y="61"/>
                  </a:lnTo>
                  <a:lnTo>
                    <a:pt x="5" y="85"/>
                  </a:lnTo>
                  <a:lnTo>
                    <a:pt x="7" y="110"/>
                  </a:lnTo>
                  <a:lnTo>
                    <a:pt x="10" y="134"/>
                  </a:lnTo>
                  <a:lnTo>
                    <a:pt x="17" y="131"/>
                  </a:lnTo>
                  <a:lnTo>
                    <a:pt x="25" y="125"/>
                  </a:lnTo>
                  <a:lnTo>
                    <a:pt x="32" y="122"/>
                  </a:lnTo>
                  <a:lnTo>
                    <a:pt x="40" y="118"/>
                  </a:lnTo>
                  <a:lnTo>
                    <a:pt x="46" y="114"/>
                  </a:lnTo>
                  <a:lnTo>
                    <a:pt x="54" y="110"/>
                  </a:lnTo>
                  <a:lnTo>
                    <a:pt x="61" y="105"/>
                  </a:lnTo>
                  <a:lnTo>
                    <a:pt x="69" y="101"/>
                  </a:lnTo>
                  <a:lnTo>
                    <a:pt x="66" y="76"/>
                  </a:lnTo>
                  <a:lnTo>
                    <a:pt x="65" y="51"/>
                  </a:lnTo>
                  <a:lnTo>
                    <a:pt x="63" y="2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14" name="Freeform 49"/>
            <p:cNvSpPr>
              <a:spLocks/>
            </p:cNvSpPr>
            <p:nvPr/>
          </p:nvSpPr>
          <p:spPr bwMode="auto">
            <a:xfrm>
              <a:off x="3371" y="3829"/>
              <a:ext cx="18" cy="32"/>
            </a:xfrm>
            <a:custGeom>
              <a:avLst/>
              <a:gdLst>
                <a:gd name="T0" fmla="*/ 0 w 69"/>
                <a:gd name="T1" fmla="*/ 0 h 129"/>
                <a:gd name="T2" fmla="*/ 0 w 69"/>
                <a:gd name="T3" fmla="*/ 0 h 129"/>
                <a:gd name="T4" fmla="*/ 0 w 69"/>
                <a:gd name="T5" fmla="*/ 0 h 129"/>
                <a:gd name="T6" fmla="*/ 0 w 69"/>
                <a:gd name="T7" fmla="*/ 0 h 129"/>
                <a:gd name="T8" fmla="*/ 0 w 69"/>
                <a:gd name="T9" fmla="*/ 0 h 129"/>
                <a:gd name="T10" fmla="*/ 0 w 69"/>
                <a:gd name="T11" fmla="*/ 0 h 129"/>
                <a:gd name="T12" fmla="*/ 0 w 69"/>
                <a:gd name="T13" fmla="*/ 0 h 129"/>
                <a:gd name="T14" fmla="*/ 0 w 69"/>
                <a:gd name="T15" fmla="*/ 0 h 129"/>
                <a:gd name="T16" fmla="*/ 0 w 69"/>
                <a:gd name="T17" fmla="*/ 0 h 129"/>
                <a:gd name="T18" fmla="*/ 0 w 69"/>
                <a:gd name="T19" fmla="*/ 0 h 129"/>
                <a:gd name="T20" fmla="*/ 0 w 69"/>
                <a:gd name="T21" fmla="*/ 0 h 129"/>
                <a:gd name="T22" fmla="*/ 0 w 69"/>
                <a:gd name="T23" fmla="*/ 0 h 129"/>
                <a:gd name="T24" fmla="*/ 0 w 69"/>
                <a:gd name="T25" fmla="*/ 0 h 129"/>
                <a:gd name="T26" fmla="*/ 0 w 69"/>
                <a:gd name="T27" fmla="*/ 0 h 129"/>
                <a:gd name="T28" fmla="*/ 0 w 69"/>
                <a:gd name="T29" fmla="*/ 0 h 129"/>
                <a:gd name="T30" fmla="*/ 0 w 69"/>
                <a:gd name="T31" fmla="*/ 0 h 129"/>
                <a:gd name="T32" fmla="*/ 0 w 69"/>
                <a:gd name="T33" fmla="*/ 0 h 129"/>
                <a:gd name="T34" fmla="*/ 0 w 69"/>
                <a:gd name="T35" fmla="*/ 0 h 129"/>
                <a:gd name="T36" fmla="*/ 0 w 69"/>
                <a:gd name="T37" fmla="*/ 0 h 129"/>
                <a:gd name="T38" fmla="*/ 0 w 69"/>
                <a:gd name="T39" fmla="*/ 0 h 129"/>
                <a:gd name="T40" fmla="*/ 0 w 69"/>
                <a:gd name="T41" fmla="*/ 0 h 129"/>
                <a:gd name="T42" fmla="*/ 0 w 69"/>
                <a:gd name="T43" fmla="*/ 0 h 129"/>
                <a:gd name="T44" fmla="*/ 0 w 69"/>
                <a:gd name="T45" fmla="*/ 0 h 129"/>
                <a:gd name="T46" fmla="*/ 0 w 69"/>
                <a:gd name="T47" fmla="*/ 0 h 129"/>
                <a:gd name="T48" fmla="*/ 0 w 69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9"/>
                <a:gd name="T76" fmla="*/ 0 h 129"/>
                <a:gd name="T77" fmla="*/ 69 w 69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9" h="129">
                  <a:moveTo>
                    <a:pt x="62" y="0"/>
                  </a:moveTo>
                  <a:lnTo>
                    <a:pt x="54" y="4"/>
                  </a:lnTo>
                  <a:lnTo>
                    <a:pt x="46" y="7"/>
                  </a:lnTo>
                  <a:lnTo>
                    <a:pt x="39" y="11"/>
                  </a:lnTo>
                  <a:lnTo>
                    <a:pt x="31" y="14"/>
                  </a:lnTo>
                  <a:lnTo>
                    <a:pt x="24" y="18"/>
                  </a:lnTo>
                  <a:lnTo>
                    <a:pt x="16" y="22"/>
                  </a:lnTo>
                  <a:lnTo>
                    <a:pt x="7" y="24"/>
                  </a:lnTo>
                  <a:lnTo>
                    <a:pt x="0" y="28"/>
                  </a:lnTo>
                  <a:lnTo>
                    <a:pt x="2" y="54"/>
                  </a:lnTo>
                  <a:lnTo>
                    <a:pt x="3" y="79"/>
                  </a:lnTo>
                  <a:lnTo>
                    <a:pt x="6" y="104"/>
                  </a:lnTo>
                  <a:lnTo>
                    <a:pt x="7" y="129"/>
                  </a:lnTo>
                  <a:lnTo>
                    <a:pt x="15" y="126"/>
                  </a:lnTo>
                  <a:lnTo>
                    <a:pt x="22" y="123"/>
                  </a:lnTo>
                  <a:lnTo>
                    <a:pt x="30" y="119"/>
                  </a:lnTo>
                  <a:lnTo>
                    <a:pt x="38" y="117"/>
                  </a:lnTo>
                  <a:lnTo>
                    <a:pt x="45" y="114"/>
                  </a:lnTo>
                  <a:lnTo>
                    <a:pt x="53" y="110"/>
                  </a:lnTo>
                  <a:lnTo>
                    <a:pt x="62" y="108"/>
                  </a:lnTo>
                  <a:lnTo>
                    <a:pt x="69" y="104"/>
                  </a:lnTo>
                  <a:lnTo>
                    <a:pt x="68" y="78"/>
                  </a:lnTo>
                  <a:lnTo>
                    <a:pt x="67" y="52"/>
                  </a:lnTo>
                  <a:lnTo>
                    <a:pt x="64" y="27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15" name="Freeform 50"/>
            <p:cNvSpPr>
              <a:spLocks/>
            </p:cNvSpPr>
            <p:nvPr/>
          </p:nvSpPr>
          <p:spPr bwMode="auto">
            <a:xfrm>
              <a:off x="3376" y="3929"/>
              <a:ext cx="17" cy="27"/>
            </a:xfrm>
            <a:custGeom>
              <a:avLst/>
              <a:gdLst>
                <a:gd name="T0" fmla="*/ 0 w 66"/>
                <a:gd name="T1" fmla="*/ 0 h 105"/>
                <a:gd name="T2" fmla="*/ 0 w 66"/>
                <a:gd name="T3" fmla="*/ 0 h 105"/>
                <a:gd name="T4" fmla="*/ 0 w 66"/>
                <a:gd name="T5" fmla="*/ 0 h 105"/>
                <a:gd name="T6" fmla="*/ 0 w 66"/>
                <a:gd name="T7" fmla="*/ 0 h 105"/>
                <a:gd name="T8" fmla="*/ 0 w 66"/>
                <a:gd name="T9" fmla="*/ 1 h 105"/>
                <a:gd name="T10" fmla="*/ 0 w 66"/>
                <a:gd name="T11" fmla="*/ 1 h 105"/>
                <a:gd name="T12" fmla="*/ 0 w 66"/>
                <a:gd name="T13" fmla="*/ 1 h 105"/>
                <a:gd name="T14" fmla="*/ 0 w 66"/>
                <a:gd name="T15" fmla="*/ 1 h 105"/>
                <a:gd name="T16" fmla="*/ 0 w 66"/>
                <a:gd name="T17" fmla="*/ 1 h 105"/>
                <a:gd name="T18" fmla="*/ 0 w 66"/>
                <a:gd name="T19" fmla="*/ 1 h 105"/>
                <a:gd name="T20" fmla="*/ 0 w 66"/>
                <a:gd name="T21" fmla="*/ 1 h 105"/>
                <a:gd name="T22" fmla="*/ 0 w 66"/>
                <a:gd name="T23" fmla="*/ 1 h 105"/>
                <a:gd name="T24" fmla="*/ 0 w 66"/>
                <a:gd name="T25" fmla="*/ 1 h 105"/>
                <a:gd name="T26" fmla="*/ 0 w 66"/>
                <a:gd name="T27" fmla="*/ 0 h 105"/>
                <a:gd name="T28" fmla="*/ 0 w 66"/>
                <a:gd name="T29" fmla="*/ 0 h 105"/>
                <a:gd name="T30" fmla="*/ 0 w 66"/>
                <a:gd name="T31" fmla="*/ 0 h 105"/>
                <a:gd name="T32" fmla="*/ 0 w 66"/>
                <a:gd name="T33" fmla="*/ 0 h 105"/>
                <a:gd name="T34" fmla="*/ 0 w 66"/>
                <a:gd name="T35" fmla="*/ 0 h 105"/>
                <a:gd name="T36" fmla="*/ 0 w 66"/>
                <a:gd name="T37" fmla="*/ 0 h 105"/>
                <a:gd name="T38" fmla="*/ 0 w 66"/>
                <a:gd name="T39" fmla="*/ 0 h 105"/>
                <a:gd name="T40" fmla="*/ 0 w 66"/>
                <a:gd name="T41" fmla="*/ 0 h 105"/>
                <a:gd name="T42" fmla="*/ 0 w 66"/>
                <a:gd name="T43" fmla="*/ 0 h 105"/>
                <a:gd name="T44" fmla="*/ 0 w 66"/>
                <a:gd name="T45" fmla="*/ 0 h 105"/>
                <a:gd name="T46" fmla="*/ 0 w 66"/>
                <a:gd name="T47" fmla="*/ 0 h 105"/>
                <a:gd name="T48" fmla="*/ 0 w 66"/>
                <a:gd name="T49" fmla="*/ 0 h 10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6"/>
                <a:gd name="T76" fmla="*/ 0 h 105"/>
                <a:gd name="T77" fmla="*/ 66 w 66"/>
                <a:gd name="T78" fmla="*/ 105 h 10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6" h="105">
                  <a:moveTo>
                    <a:pt x="0" y="14"/>
                  </a:moveTo>
                  <a:lnTo>
                    <a:pt x="0" y="37"/>
                  </a:lnTo>
                  <a:lnTo>
                    <a:pt x="1" y="60"/>
                  </a:lnTo>
                  <a:lnTo>
                    <a:pt x="1" y="82"/>
                  </a:lnTo>
                  <a:lnTo>
                    <a:pt x="1" y="105"/>
                  </a:lnTo>
                  <a:lnTo>
                    <a:pt x="9" y="104"/>
                  </a:lnTo>
                  <a:lnTo>
                    <a:pt x="18" y="102"/>
                  </a:lnTo>
                  <a:lnTo>
                    <a:pt x="25" y="101"/>
                  </a:lnTo>
                  <a:lnTo>
                    <a:pt x="33" y="100"/>
                  </a:lnTo>
                  <a:lnTo>
                    <a:pt x="40" y="99"/>
                  </a:lnTo>
                  <a:lnTo>
                    <a:pt x="49" y="97"/>
                  </a:lnTo>
                  <a:lnTo>
                    <a:pt x="57" y="96"/>
                  </a:lnTo>
                  <a:lnTo>
                    <a:pt x="66" y="95"/>
                  </a:lnTo>
                  <a:lnTo>
                    <a:pt x="66" y="71"/>
                  </a:lnTo>
                  <a:lnTo>
                    <a:pt x="64" y="47"/>
                  </a:lnTo>
                  <a:lnTo>
                    <a:pt x="64" y="24"/>
                  </a:lnTo>
                  <a:lnTo>
                    <a:pt x="63" y="0"/>
                  </a:lnTo>
                  <a:lnTo>
                    <a:pt x="55" y="1"/>
                  </a:lnTo>
                  <a:lnTo>
                    <a:pt x="47" y="3"/>
                  </a:lnTo>
                  <a:lnTo>
                    <a:pt x="39" y="5"/>
                  </a:lnTo>
                  <a:lnTo>
                    <a:pt x="31" y="6"/>
                  </a:lnTo>
                  <a:lnTo>
                    <a:pt x="24" y="9"/>
                  </a:lnTo>
                  <a:lnTo>
                    <a:pt x="16" y="10"/>
                  </a:lnTo>
                  <a:lnTo>
                    <a:pt x="7" y="13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16" name="Freeform 51"/>
            <p:cNvSpPr>
              <a:spLocks/>
            </p:cNvSpPr>
            <p:nvPr/>
          </p:nvSpPr>
          <p:spPr bwMode="auto">
            <a:xfrm>
              <a:off x="3374" y="3880"/>
              <a:ext cx="17" cy="29"/>
            </a:xfrm>
            <a:custGeom>
              <a:avLst/>
              <a:gdLst>
                <a:gd name="T0" fmla="*/ 0 w 69"/>
                <a:gd name="T1" fmla="*/ 0 h 118"/>
                <a:gd name="T2" fmla="*/ 0 w 69"/>
                <a:gd name="T3" fmla="*/ 0 h 118"/>
                <a:gd name="T4" fmla="*/ 0 w 69"/>
                <a:gd name="T5" fmla="*/ 0 h 118"/>
                <a:gd name="T6" fmla="*/ 0 w 69"/>
                <a:gd name="T7" fmla="*/ 0 h 118"/>
                <a:gd name="T8" fmla="*/ 0 w 69"/>
                <a:gd name="T9" fmla="*/ 0 h 118"/>
                <a:gd name="T10" fmla="*/ 0 w 69"/>
                <a:gd name="T11" fmla="*/ 0 h 118"/>
                <a:gd name="T12" fmla="*/ 0 w 69"/>
                <a:gd name="T13" fmla="*/ 0 h 118"/>
                <a:gd name="T14" fmla="*/ 0 w 69"/>
                <a:gd name="T15" fmla="*/ 0 h 118"/>
                <a:gd name="T16" fmla="*/ 0 w 69"/>
                <a:gd name="T17" fmla="*/ 0 h 118"/>
                <a:gd name="T18" fmla="*/ 0 w 69"/>
                <a:gd name="T19" fmla="*/ 0 h 118"/>
                <a:gd name="T20" fmla="*/ 0 w 69"/>
                <a:gd name="T21" fmla="*/ 0 h 118"/>
                <a:gd name="T22" fmla="*/ 0 w 69"/>
                <a:gd name="T23" fmla="*/ 0 h 118"/>
                <a:gd name="T24" fmla="*/ 0 w 69"/>
                <a:gd name="T25" fmla="*/ 0 h 118"/>
                <a:gd name="T26" fmla="*/ 0 w 69"/>
                <a:gd name="T27" fmla="*/ 0 h 118"/>
                <a:gd name="T28" fmla="*/ 0 w 69"/>
                <a:gd name="T29" fmla="*/ 0 h 118"/>
                <a:gd name="T30" fmla="*/ 0 w 69"/>
                <a:gd name="T31" fmla="*/ 0 h 118"/>
                <a:gd name="T32" fmla="*/ 0 w 69"/>
                <a:gd name="T33" fmla="*/ 0 h 118"/>
                <a:gd name="T34" fmla="*/ 0 w 69"/>
                <a:gd name="T35" fmla="*/ 0 h 118"/>
                <a:gd name="T36" fmla="*/ 0 w 69"/>
                <a:gd name="T37" fmla="*/ 0 h 118"/>
                <a:gd name="T38" fmla="*/ 0 w 69"/>
                <a:gd name="T39" fmla="*/ 0 h 118"/>
                <a:gd name="T40" fmla="*/ 0 w 69"/>
                <a:gd name="T41" fmla="*/ 0 h 118"/>
                <a:gd name="T42" fmla="*/ 0 w 69"/>
                <a:gd name="T43" fmla="*/ 0 h 118"/>
                <a:gd name="T44" fmla="*/ 0 w 69"/>
                <a:gd name="T45" fmla="*/ 0 h 118"/>
                <a:gd name="T46" fmla="*/ 0 w 69"/>
                <a:gd name="T47" fmla="*/ 0 h 118"/>
                <a:gd name="T48" fmla="*/ 0 w 69"/>
                <a:gd name="T49" fmla="*/ 0 h 11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9"/>
                <a:gd name="T76" fmla="*/ 0 h 118"/>
                <a:gd name="T77" fmla="*/ 69 w 69"/>
                <a:gd name="T78" fmla="*/ 118 h 11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9" h="118">
                  <a:moveTo>
                    <a:pt x="63" y="0"/>
                  </a:moveTo>
                  <a:lnTo>
                    <a:pt x="56" y="3"/>
                  </a:lnTo>
                  <a:lnTo>
                    <a:pt x="47" y="5"/>
                  </a:lnTo>
                  <a:lnTo>
                    <a:pt x="39" y="8"/>
                  </a:lnTo>
                  <a:lnTo>
                    <a:pt x="32" y="10"/>
                  </a:lnTo>
                  <a:lnTo>
                    <a:pt x="24" y="14"/>
                  </a:lnTo>
                  <a:lnTo>
                    <a:pt x="17" y="17"/>
                  </a:lnTo>
                  <a:lnTo>
                    <a:pt x="8" y="19"/>
                  </a:lnTo>
                  <a:lnTo>
                    <a:pt x="0" y="22"/>
                  </a:lnTo>
                  <a:lnTo>
                    <a:pt x="2" y="46"/>
                  </a:lnTo>
                  <a:lnTo>
                    <a:pt x="3" y="70"/>
                  </a:lnTo>
                  <a:lnTo>
                    <a:pt x="3" y="94"/>
                  </a:lnTo>
                  <a:lnTo>
                    <a:pt x="4" y="118"/>
                  </a:lnTo>
                  <a:lnTo>
                    <a:pt x="12" y="115"/>
                  </a:lnTo>
                  <a:lnTo>
                    <a:pt x="21" y="113"/>
                  </a:lnTo>
                  <a:lnTo>
                    <a:pt x="28" y="111"/>
                  </a:lnTo>
                  <a:lnTo>
                    <a:pt x="37" y="109"/>
                  </a:lnTo>
                  <a:lnTo>
                    <a:pt x="45" y="106"/>
                  </a:lnTo>
                  <a:lnTo>
                    <a:pt x="52" y="105"/>
                  </a:lnTo>
                  <a:lnTo>
                    <a:pt x="61" y="102"/>
                  </a:lnTo>
                  <a:lnTo>
                    <a:pt x="69" y="100"/>
                  </a:lnTo>
                  <a:lnTo>
                    <a:pt x="67" y="75"/>
                  </a:lnTo>
                  <a:lnTo>
                    <a:pt x="66" y="49"/>
                  </a:lnTo>
                  <a:lnTo>
                    <a:pt x="65" y="2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17" name="Freeform 52"/>
            <p:cNvSpPr>
              <a:spLocks/>
            </p:cNvSpPr>
            <p:nvPr/>
          </p:nvSpPr>
          <p:spPr bwMode="auto">
            <a:xfrm>
              <a:off x="3377" y="3976"/>
              <a:ext cx="16" cy="24"/>
            </a:xfrm>
            <a:custGeom>
              <a:avLst/>
              <a:gdLst>
                <a:gd name="T0" fmla="*/ 0 w 65"/>
                <a:gd name="T1" fmla="*/ 0 h 95"/>
                <a:gd name="T2" fmla="*/ 0 w 65"/>
                <a:gd name="T3" fmla="*/ 0 h 95"/>
                <a:gd name="T4" fmla="*/ 0 w 65"/>
                <a:gd name="T5" fmla="*/ 0 h 95"/>
                <a:gd name="T6" fmla="*/ 0 w 65"/>
                <a:gd name="T7" fmla="*/ 0 h 95"/>
                <a:gd name="T8" fmla="*/ 0 w 65"/>
                <a:gd name="T9" fmla="*/ 1 h 95"/>
                <a:gd name="T10" fmla="*/ 0 w 65"/>
                <a:gd name="T11" fmla="*/ 1 h 95"/>
                <a:gd name="T12" fmla="*/ 0 w 65"/>
                <a:gd name="T13" fmla="*/ 1 h 95"/>
                <a:gd name="T14" fmla="*/ 0 w 65"/>
                <a:gd name="T15" fmla="*/ 1 h 95"/>
                <a:gd name="T16" fmla="*/ 0 w 65"/>
                <a:gd name="T17" fmla="*/ 1 h 95"/>
                <a:gd name="T18" fmla="*/ 0 w 65"/>
                <a:gd name="T19" fmla="*/ 1 h 95"/>
                <a:gd name="T20" fmla="*/ 0 w 65"/>
                <a:gd name="T21" fmla="*/ 1 h 95"/>
                <a:gd name="T22" fmla="*/ 0 w 65"/>
                <a:gd name="T23" fmla="*/ 1 h 95"/>
                <a:gd name="T24" fmla="*/ 0 w 65"/>
                <a:gd name="T25" fmla="*/ 1 h 95"/>
                <a:gd name="T26" fmla="*/ 0 w 65"/>
                <a:gd name="T27" fmla="*/ 0 h 95"/>
                <a:gd name="T28" fmla="*/ 0 w 65"/>
                <a:gd name="T29" fmla="*/ 0 h 95"/>
                <a:gd name="T30" fmla="*/ 0 w 65"/>
                <a:gd name="T31" fmla="*/ 0 h 95"/>
                <a:gd name="T32" fmla="*/ 0 w 65"/>
                <a:gd name="T33" fmla="*/ 0 h 95"/>
                <a:gd name="T34" fmla="*/ 0 w 65"/>
                <a:gd name="T35" fmla="*/ 0 h 95"/>
                <a:gd name="T36" fmla="*/ 0 w 65"/>
                <a:gd name="T37" fmla="*/ 0 h 95"/>
                <a:gd name="T38" fmla="*/ 0 w 65"/>
                <a:gd name="T39" fmla="*/ 0 h 95"/>
                <a:gd name="T40" fmla="*/ 0 w 65"/>
                <a:gd name="T41" fmla="*/ 0 h 95"/>
                <a:gd name="T42" fmla="*/ 0 w 65"/>
                <a:gd name="T43" fmla="*/ 0 h 95"/>
                <a:gd name="T44" fmla="*/ 0 w 65"/>
                <a:gd name="T45" fmla="*/ 0 h 95"/>
                <a:gd name="T46" fmla="*/ 0 w 65"/>
                <a:gd name="T47" fmla="*/ 0 h 95"/>
                <a:gd name="T48" fmla="*/ 0 w 65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5"/>
                <a:gd name="T76" fmla="*/ 0 h 95"/>
                <a:gd name="T77" fmla="*/ 65 w 65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5" h="95">
                  <a:moveTo>
                    <a:pt x="0" y="8"/>
                  </a:moveTo>
                  <a:lnTo>
                    <a:pt x="0" y="29"/>
                  </a:lnTo>
                  <a:lnTo>
                    <a:pt x="0" y="51"/>
                  </a:lnTo>
                  <a:lnTo>
                    <a:pt x="0" y="72"/>
                  </a:lnTo>
                  <a:lnTo>
                    <a:pt x="0" y="95"/>
                  </a:lnTo>
                  <a:lnTo>
                    <a:pt x="8" y="94"/>
                  </a:lnTo>
                  <a:lnTo>
                    <a:pt x="17" y="94"/>
                  </a:lnTo>
                  <a:lnTo>
                    <a:pt x="24" y="92"/>
                  </a:lnTo>
                  <a:lnTo>
                    <a:pt x="32" y="92"/>
                  </a:lnTo>
                  <a:lnTo>
                    <a:pt x="39" y="91"/>
                  </a:lnTo>
                  <a:lnTo>
                    <a:pt x="48" y="91"/>
                  </a:lnTo>
                  <a:lnTo>
                    <a:pt x="56" y="90"/>
                  </a:lnTo>
                  <a:lnTo>
                    <a:pt x="65" y="90"/>
                  </a:lnTo>
                  <a:lnTo>
                    <a:pt x="65" y="67"/>
                  </a:lnTo>
                  <a:lnTo>
                    <a:pt x="65" y="44"/>
                  </a:lnTo>
                  <a:lnTo>
                    <a:pt x="65" y="23"/>
                  </a:lnTo>
                  <a:lnTo>
                    <a:pt x="65" y="0"/>
                  </a:lnTo>
                  <a:lnTo>
                    <a:pt x="57" y="1"/>
                  </a:lnTo>
                  <a:lnTo>
                    <a:pt x="48" y="1"/>
                  </a:lnTo>
                  <a:lnTo>
                    <a:pt x="41" y="3"/>
                  </a:lnTo>
                  <a:lnTo>
                    <a:pt x="33" y="4"/>
                  </a:lnTo>
                  <a:lnTo>
                    <a:pt x="24" y="5"/>
                  </a:lnTo>
                  <a:lnTo>
                    <a:pt x="17" y="5"/>
                  </a:lnTo>
                  <a:lnTo>
                    <a:pt x="8" y="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18" name="Freeform 53"/>
            <p:cNvSpPr>
              <a:spLocks/>
            </p:cNvSpPr>
            <p:nvPr/>
          </p:nvSpPr>
          <p:spPr bwMode="auto">
            <a:xfrm>
              <a:off x="3366" y="3775"/>
              <a:ext cx="18" cy="35"/>
            </a:xfrm>
            <a:custGeom>
              <a:avLst/>
              <a:gdLst>
                <a:gd name="T0" fmla="*/ 0 w 72"/>
                <a:gd name="T1" fmla="*/ 1 h 140"/>
                <a:gd name="T2" fmla="*/ 0 w 72"/>
                <a:gd name="T3" fmla="*/ 0 h 140"/>
                <a:gd name="T4" fmla="*/ 0 w 72"/>
                <a:gd name="T5" fmla="*/ 0 h 140"/>
                <a:gd name="T6" fmla="*/ 0 w 72"/>
                <a:gd name="T7" fmla="*/ 0 h 140"/>
                <a:gd name="T8" fmla="*/ 0 w 72"/>
                <a:gd name="T9" fmla="*/ 0 h 140"/>
                <a:gd name="T10" fmla="*/ 0 w 72"/>
                <a:gd name="T11" fmla="*/ 0 h 140"/>
                <a:gd name="T12" fmla="*/ 0 w 72"/>
                <a:gd name="T13" fmla="*/ 0 h 140"/>
                <a:gd name="T14" fmla="*/ 0 w 72"/>
                <a:gd name="T15" fmla="*/ 0 h 140"/>
                <a:gd name="T16" fmla="*/ 0 w 72"/>
                <a:gd name="T17" fmla="*/ 0 h 140"/>
                <a:gd name="T18" fmla="*/ 0 w 72"/>
                <a:gd name="T19" fmla="*/ 0 h 140"/>
                <a:gd name="T20" fmla="*/ 0 w 72"/>
                <a:gd name="T21" fmla="*/ 0 h 140"/>
                <a:gd name="T22" fmla="*/ 0 w 72"/>
                <a:gd name="T23" fmla="*/ 0 h 140"/>
                <a:gd name="T24" fmla="*/ 0 w 72"/>
                <a:gd name="T25" fmla="*/ 0 h 140"/>
                <a:gd name="T26" fmla="*/ 0 w 72"/>
                <a:gd name="T27" fmla="*/ 0 h 140"/>
                <a:gd name="T28" fmla="*/ 0 w 72"/>
                <a:gd name="T29" fmla="*/ 0 h 140"/>
                <a:gd name="T30" fmla="*/ 0 w 72"/>
                <a:gd name="T31" fmla="*/ 1 h 140"/>
                <a:gd name="T32" fmla="*/ 0 w 72"/>
                <a:gd name="T33" fmla="*/ 1 h 140"/>
                <a:gd name="T34" fmla="*/ 0 w 72"/>
                <a:gd name="T35" fmla="*/ 1 h 140"/>
                <a:gd name="T36" fmla="*/ 0 w 72"/>
                <a:gd name="T37" fmla="*/ 1 h 140"/>
                <a:gd name="T38" fmla="*/ 0 w 72"/>
                <a:gd name="T39" fmla="*/ 1 h 140"/>
                <a:gd name="T40" fmla="*/ 0 w 72"/>
                <a:gd name="T41" fmla="*/ 1 h 140"/>
                <a:gd name="T42" fmla="*/ 0 w 72"/>
                <a:gd name="T43" fmla="*/ 1 h 140"/>
                <a:gd name="T44" fmla="*/ 0 w 72"/>
                <a:gd name="T45" fmla="*/ 1 h 140"/>
                <a:gd name="T46" fmla="*/ 0 w 72"/>
                <a:gd name="T47" fmla="*/ 1 h 140"/>
                <a:gd name="T48" fmla="*/ 0 w 72"/>
                <a:gd name="T49" fmla="*/ 1 h 1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2"/>
                <a:gd name="T76" fmla="*/ 0 h 140"/>
                <a:gd name="T77" fmla="*/ 72 w 72"/>
                <a:gd name="T78" fmla="*/ 140 h 14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2" h="140">
                  <a:moveTo>
                    <a:pt x="72" y="108"/>
                  </a:moveTo>
                  <a:lnTo>
                    <a:pt x="69" y="81"/>
                  </a:lnTo>
                  <a:lnTo>
                    <a:pt x="67" y="54"/>
                  </a:lnTo>
                  <a:lnTo>
                    <a:pt x="63" y="27"/>
                  </a:lnTo>
                  <a:lnTo>
                    <a:pt x="60" y="0"/>
                  </a:lnTo>
                  <a:lnTo>
                    <a:pt x="53" y="3"/>
                  </a:lnTo>
                  <a:lnTo>
                    <a:pt x="45" y="9"/>
                  </a:lnTo>
                  <a:lnTo>
                    <a:pt x="38" y="12"/>
                  </a:lnTo>
                  <a:lnTo>
                    <a:pt x="30" y="17"/>
                  </a:lnTo>
                  <a:lnTo>
                    <a:pt x="22" y="22"/>
                  </a:lnTo>
                  <a:lnTo>
                    <a:pt x="15" y="26"/>
                  </a:lnTo>
                  <a:lnTo>
                    <a:pt x="7" y="31"/>
                  </a:lnTo>
                  <a:lnTo>
                    <a:pt x="0" y="35"/>
                  </a:lnTo>
                  <a:lnTo>
                    <a:pt x="2" y="62"/>
                  </a:lnTo>
                  <a:lnTo>
                    <a:pt x="5" y="88"/>
                  </a:lnTo>
                  <a:lnTo>
                    <a:pt x="7" y="113"/>
                  </a:lnTo>
                  <a:lnTo>
                    <a:pt x="10" y="140"/>
                  </a:lnTo>
                  <a:lnTo>
                    <a:pt x="17" y="136"/>
                  </a:lnTo>
                  <a:lnTo>
                    <a:pt x="26" y="132"/>
                  </a:lnTo>
                  <a:lnTo>
                    <a:pt x="34" y="129"/>
                  </a:lnTo>
                  <a:lnTo>
                    <a:pt x="41" y="123"/>
                  </a:lnTo>
                  <a:lnTo>
                    <a:pt x="49" y="120"/>
                  </a:lnTo>
                  <a:lnTo>
                    <a:pt x="57" y="116"/>
                  </a:lnTo>
                  <a:lnTo>
                    <a:pt x="64" y="112"/>
                  </a:lnTo>
                  <a:lnTo>
                    <a:pt x="72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19" name="Freeform 54"/>
            <p:cNvSpPr>
              <a:spLocks/>
            </p:cNvSpPr>
            <p:nvPr/>
          </p:nvSpPr>
          <p:spPr bwMode="auto">
            <a:xfrm>
              <a:off x="3401" y="3816"/>
              <a:ext cx="18" cy="33"/>
            </a:xfrm>
            <a:custGeom>
              <a:avLst/>
              <a:gdLst>
                <a:gd name="T0" fmla="*/ 0 w 73"/>
                <a:gd name="T1" fmla="*/ 0 h 134"/>
                <a:gd name="T2" fmla="*/ 0 w 73"/>
                <a:gd name="T3" fmla="*/ 0 h 134"/>
                <a:gd name="T4" fmla="*/ 0 w 73"/>
                <a:gd name="T5" fmla="*/ 0 h 134"/>
                <a:gd name="T6" fmla="*/ 0 w 73"/>
                <a:gd name="T7" fmla="*/ 0 h 134"/>
                <a:gd name="T8" fmla="*/ 0 w 73"/>
                <a:gd name="T9" fmla="*/ 0 h 134"/>
                <a:gd name="T10" fmla="*/ 0 w 73"/>
                <a:gd name="T11" fmla="*/ 0 h 134"/>
                <a:gd name="T12" fmla="*/ 0 w 73"/>
                <a:gd name="T13" fmla="*/ 0 h 134"/>
                <a:gd name="T14" fmla="*/ 0 w 73"/>
                <a:gd name="T15" fmla="*/ 0 h 134"/>
                <a:gd name="T16" fmla="*/ 0 w 73"/>
                <a:gd name="T17" fmla="*/ 0 h 134"/>
                <a:gd name="T18" fmla="*/ 0 w 73"/>
                <a:gd name="T19" fmla="*/ 0 h 134"/>
                <a:gd name="T20" fmla="*/ 0 w 73"/>
                <a:gd name="T21" fmla="*/ 0 h 134"/>
                <a:gd name="T22" fmla="*/ 0 w 73"/>
                <a:gd name="T23" fmla="*/ 0 h 134"/>
                <a:gd name="T24" fmla="*/ 0 w 73"/>
                <a:gd name="T25" fmla="*/ 0 h 134"/>
                <a:gd name="T26" fmla="*/ 0 w 73"/>
                <a:gd name="T27" fmla="*/ 0 h 134"/>
                <a:gd name="T28" fmla="*/ 0 w 73"/>
                <a:gd name="T29" fmla="*/ 0 h 134"/>
                <a:gd name="T30" fmla="*/ 0 w 73"/>
                <a:gd name="T31" fmla="*/ 0 h 134"/>
                <a:gd name="T32" fmla="*/ 0 w 73"/>
                <a:gd name="T33" fmla="*/ 0 h 134"/>
                <a:gd name="T34" fmla="*/ 0 w 73"/>
                <a:gd name="T35" fmla="*/ 0 h 134"/>
                <a:gd name="T36" fmla="*/ 0 w 73"/>
                <a:gd name="T37" fmla="*/ 0 h 134"/>
                <a:gd name="T38" fmla="*/ 0 w 73"/>
                <a:gd name="T39" fmla="*/ 0 h 134"/>
                <a:gd name="T40" fmla="*/ 0 w 73"/>
                <a:gd name="T41" fmla="*/ 0 h 134"/>
                <a:gd name="T42" fmla="*/ 0 w 73"/>
                <a:gd name="T43" fmla="*/ 0 h 134"/>
                <a:gd name="T44" fmla="*/ 0 w 73"/>
                <a:gd name="T45" fmla="*/ 0 h 134"/>
                <a:gd name="T46" fmla="*/ 0 w 73"/>
                <a:gd name="T47" fmla="*/ 0 h 134"/>
                <a:gd name="T48" fmla="*/ 0 w 73"/>
                <a:gd name="T49" fmla="*/ 0 h 1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3"/>
                <a:gd name="T76" fmla="*/ 0 h 134"/>
                <a:gd name="T77" fmla="*/ 73 w 73"/>
                <a:gd name="T78" fmla="*/ 134 h 1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3" h="134">
                  <a:moveTo>
                    <a:pt x="9" y="134"/>
                  </a:moveTo>
                  <a:lnTo>
                    <a:pt x="16" y="132"/>
                  </a:lnTo>
                  <a:lnTo>
                    <a:pt x="25" y="128"/>
                  </a:lnTo>
                  <a:lnTo>
                    <a:pt x="32" y="125"/>
                  </a:lnTo>
                  <a:lnTo>
                    <a:pt x="40" y="123"/>
                  </a:lnTo>
                  <a:lnTo>
                    <a:pt x="48" y="120"/>
                  </a:lnTo>
                  <a:lnTo>
                    <a:pt x="56" y="117"/>
                  </a:lnTo>
                  <a:lnTo>
                    <a:pt x="64" y="114"/>
                  </a:lnTo>
                  <a:lnTo>
                    <a:pt x="73" y="112"/>
                  </a:lnTo>
                  <a:lnTo>
                    <a:pt x="70" y="84"/>
                  </a:lnTo>
                  <a:lnTo>
                    <a:pt x="68" y="56"/>
                  </a:lnTo>
                  <a:lnTo>
                    <a:pt x="65" y="28"/>
                  </a:lnTo>
                  <a:lnTo>
                    <a:pt x="63" y="0"/>
                  </a:lnTo>
                  <a:lnTo>
                    <a:pt x="55" y="4"/>
                  </a:lnTo>
                  <a:lnTo>
                    <a:pt x="46" y="7"/>
                  </a:lnTo>
                  <a:lnTo>
                    <a:pt x="39" y="10"/>
                  </a:lnTo>
                  <a:lnTo>
                    <a:pt x="31" y="13"/>
                  </a:lnTo>
                  <a:lnTo>
                    <a:pt x="24" y="17"/>
                  </a:lnTo>
                  <a:lnTo>
                    <a:pt x="16" y="21"/>
                  </a:lnTo>
                  <a:lnTo>
                    <a:pt x="7" y="23"/>
                  </a:lnTo>
                  <a:lnTo>
                    <a:pt x="0" y="27"/>
                  </a:lnTo>
                  <a:lnTo>
                    <a:pt x="2" y="55"/>
                  </a:lnTo>
                  <a:lnTo>
                    <a:pt x="5" y="81"/>
                  </a:lnTo>
                  <a:lnTo>
                    <a:pt x="6" y="108"/>
                  </a:lnTo>
                  <a:lnTo>
                    <a:pt x="9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20" name="Freeform 55"/>
            <p:cNvSpPr>
              <a:spLocks/>
            </p:cNvSpPr>
            <p:nvPr/>
          </p:nvSpPr>
          <p:spPr bwMode="auto">
            <a:xfrm>
              <a:off x="3396" y="3758"/>
              <a:ext cx="18" cy="37"/>
            </a:xfrm>
            <a:custGeom>
              <a:avLst/>
              <a:gdLst>
                <a:gd name="T0" fmla="*/ 0 w 75"/>
                <a:gd name="T1" fmla="*/ 1 h 146"/>
                <a:gd name="T2" fmla="*/ 0 w 75"/>
                <a:gd name="T3" fmla="*/ 1 h 146"/>
                <a:gd name="T4" fmla="*/ 0 w 75"/>
                <a:gd name="T5" fmla="*/ 0 h 146"/>
                <a:gd name="T6" fmla="*/ 0 w 75"/>
                <a:gd name="T7" fmla="*/ 0 h 146"/>
                <a:gd name="T8" fmla="*/ 0 w 75"/>
                <a:gd name="T9" fmla="*/ 0 h 146"/>
                <a:gd name="T10" fmla="*/ 0 w 75"/>
                <a:gd name="T11" fmla="*/ 0 h 146"/>
                <a:gd name="T12" fmla="*/ 0 w 75"/>
                <a:gd name="T13" fmla="*/ 0 h 146"/>
                <a:gd name="T14" fmla="*/ 0 w 75"/>
                <a:gd name="T15" fmla="*/ 0 h 146"/>
                <a:gd name="T16" fmla="*/ 0 w 75"/>
                <a:gd name="T17" fmla="*/ 0 h 146"/>
                <a:gd name="T18" fmla="*/ 0 w 75"/>
                <a:gd name="T19" fmla="*/ 0 h 146"/>
                <a:gd name="T20" fmla="*/ 0 w 75"/>
                <a:gd name="T21" fmla="*/ 0 h 146"/>
                <a:gd name="T22" fmla="*/ 0 w 75"/>
                <a:gd name="T23" fmla="*/ 0 h 146"/>
                <a:gd name="T24" fmla="*/ 0 w 75"/>
                <a:gd name="T25" fmla="*/ 0 h 146"/>
                <a:gd name="T26" fmla="*/ 0 w 75"/>
                <a:gd name="T27" fmla="*/ 0 h 146"/>
                <a:gd name="T28" fmla="*/ 0 w 75"/>
                <a:gd name="T29" fmla="*/ 1 h 146"/>
                <a:gd name="T30" fmla="*/ 0 w 75"/>
                <a:gd name="T31" fmla="*/ 1 h 146"/>
                <a:gd name="T32" fmla="*/ 0 w 75"/>
                <a:gd name="T33" fmla="*/ 1 h 146"/>
                <a:gd name="T34" fmla="*/ 0 w 75"/>
                <a:gd name="T35" fmla="*/ 1 h 146"/>
                <a:gd name="T36" fmla="*/ 0 w 75"/>
                <a:gd name="T37" fmla="*/ 1 h 146"/>
                <a:gd name="T38" fmla="*/ 0 w 75"/>
                <a:gd name="T39" fmla="*/ 1 h 146"/>
                <a:gd name="T40" fmla="*/ 0 w 75"/>
                <a:gd name="T41" fmla="*/ 1 h 146"/>
                <a:gd name="T42" fmla="*/ 0 w 75"/>
                <a:gd name="T43" fmla="*/ 1 h 146"/>
                <a:gd name="T44" fmla="*/ 0 w 75"/>
                <a:gd name="T45" fmla="*/ 1 h 146"/>
                <a:gd name="T46" fmla="*/ 0 w 75"/>
                <a:gd name="T47" fmla="*/ 1 h 146"/>
                <a:gd name="T48" fmla="*/ 0 w 75"/>
                <a:gd name="T49" fmla="*/ 1 h 14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5"/>
                <a:gd name="T76" fmla="*/ 0 h 146"/>
                <a:gd name="T77" fmla="*/ 75 w 75"/>
                <a:gd name="T78" fmla="*/ 146 h 14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5" h="146">
                  <a:moveTo>
                    <a:pt x="75" y="115"/>
                  </a:moveTo>
                  <a:lnTo>
                    <a:pt x="71" y="86"/>
                  </a:lnTo>
                  <a:lnTo>
                    <a:pt x="68" y="57"/>
                  </a:lnTo>
                  <a:lnTo>
                    <a:pt x="65" y="29"/>
                  </a:lnTo>
                  <a:lnTo>
                    <a:pt x="61" y="0"/>
                  </a:lnTo>
                  <a:lnTo>
                    <a:pt x="53" y="4"/>
                  </a:lnTo>
                  <a:lnTo>
                    <a:pt x="46" y="9"/>
                  </a:lnTo>
                  <a:lnTo>
                    <a:pt x="38" y="12"/>
                  </a:lnTo>
                  <a:lnTo>
                    <a:pt x="31" y="16"/>
                  </a:lnTo>
                  <a:lnTo>
                    <a:pt x="23" y="20"/>
                  </a:lnTo>
                  <a:lnTo>
                    <a:pt x="15" y="25"/>
                  </a:lnTo>
                  <a:lnTo>
                    <a:pt x="8" y="29"/>
                  </a:lnTo>
                  <a:lnTo>
                    <a:pt x="0" y="34"/>
                  </a:lnTo>
                  <a:lnTo>
                    <a:pt x="3" y="62"/>
                  </a:lnTo>
                  <a:lnTo>
                    <a:pt x="7" y="89"/>
                  </a:lnTo>
                  <a:lnTo>
                    <a:pt x="9" y="118"/>
                  </a:lnTo>
                  <a:lnTo>
                    <a:pt x="12" y="146"/>
                  </a:lnTo>
                  <a:lnTo>
                    <a:pt x="19" y="142"/>
                  </a:lnTo>
                  <a:lnTo>
                    <a:pt x="28" y="137"/>
                  </a:lnTo>
                  <a:lnTo>
                    <a:pt x="36" y="134"/>
                  </a:lnTo>
                  <a:lnTo>
                    <a:pt x="43" y="130"/>
                  </a:lnTo>
                  <a:lnTo>
                    <a:pt x="51" y="126"/>
                  </a:lnTo>
                  <a:lnTo>
                    <a:pt x="58" y="122"/>
                  </a:lnTo>
                  <a:lnTo>
                    <a:pt x="67" y="118"/>
                  </a:lnTo>
                  <a:lnTo>
                    <a:pt x="75" y="1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21" name="Freeform 56"/>
            <p:cNvSpPr>
              <a:spLocks/>
            </p:cNvSpPr>
            <p:nvPr/>
          </p:nvSpPr>
          <p:spPr bwMode="auto">
            <a:xfrm>
              <a:off x="3407" y="3923"/>
              <a:ext cx="17" cy="27"/>
            </a:xfrm>
            <a:custGeom>
              <a:avLst/>
              <a:gdLst>
                <a:gd name="T0" fmla="*/ 0 w 68"/>
                <a:gd name="T1" fmla="*/ 0 h 110"/>
                <a:gd name="T2" fmla="*/ 0 w 68"/>
                <a:gd name="T3" fmla="*/ 0 h 110"/>
                <a:gd name="T4" fmla="*/ 0 w 68"/>
                <a:gd name="T5" fmla="*/ 0 h 110"/>
                <a:gd name="T6" fmla="*/ 0 w 68"/>
                <a:gd name="T7" fmla="*/ 0 h 110"/>
                <a:gd name="T8" fmla="*/ 0 w 68"/>
                <a:gd name="T9" fmla="*/ 0 h 110"/>
                <a:gd name="T10" fmla="*/ 0 w 68"/>
                <a:gd name="T11" fmla="*/ 0 h 110"/>
                <a:gd name="T12" fmla="*/ 0 w 68"/>
                <a:gd name="T13" fmla="*/ 0 h 110"/>
                <a:gd name="T14" fmla="*/ 0 w 68"/>
                <a:gd name="T15" fmla="*/ 0 h 110"/>
                <a:gd name="T16" fmla="*/ 0 w 68"/>
                <a:gd name="T17" fmla="*/ 0 h 110"/>
                <a:gd name="T18" fmla="*/ 0 w 68"/>
                <a:gd name="T19" fmla="*/ 0 h 110"/>
                <a:gd name="T20" fmla="*/ 0 w 68"/>
                <a:gd name="T21" fmla="*/ 0 h 110"/>
                <a:gd name="T22" fmla="*/ 0 w 68"/>
                <a:gd name="T23" fmla="*/ 0 h 110"/>
                <a:gd name="T24" fmla="*/ 0 w 68"/>
                <a:gd name="T25" fmla="*/ 0 h 110"/>
                <a:gd name="T26" fmla="*/ 0 w 68"/>
                <a:gd name="T27" fmla="*/ 0 h 110"/>
                <a:gd name="T28" fmla="*/ 0 w 68"/>
                <a:gd name="T29" fmla="*/ 0 h 110"/>
                <a:gd name="T30" fmla="*/ 0 w 68"/>
                <a:gd name="T31" fmla="*/ 0 h 110"/>
                <a:gd name="T32" fmla="*/ 0 w 68"/>
                <a:gd name="T33" fmla="*/ 0 h 110"/>
                <a:gd name="T34" fmla="*/ 0 w 68"/>
                <a:gd name="T35" fmla="*/ 0 h 110"/>
                <a:gd name="T36" fmla="*/ 0 w 68"/>
                <a:gd name="T37" fmla="*/ 0 h 110"/>
                <a:gd name="T38" fmla="*/ 0 w 68"/>
                <a:gd name="T39" fmla="*/ 0 h 110"/>
                <a:gd name="T40" fmla="*/ 0 w 68"/>
                <a:gd name="T41" fmla="*/ 0 h 110"/>
                <a:gd name="T42" fmla="*/ 0 w 68"/>
                <a:gd name="T43" fmla="*/ 0 h 110"/>
                <a:gd name="T44" fmla="*/ 0 w 68"/>
                <a:gd name="T45" fmla="*/ 0 h 110"/>
                <a:gd name="T46" fmla="*/ 0 w 68"/>
                <a:gd name="T47" fmla="*/ 0 h 110"/>
                <a:gd name="T48" fmla="*/ 0 w 68"/>
                <a:gd name="T49" fmla="*/ 0 h 1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8"/>
                <a:gd name="T76" fmla="*/ 0 h 110"/>
                <a:gd name="T77" fmla="*/ 68 w 68"/>
                <a:gd name="T78" fmla="*/ 110 h 11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8" h="110">
                  <a:moveTo>
                    <a:pt x="2" y="110"/>
                  </a:moveTo>
                  <a:lnTo>
                    <a:pt x="10" y="109"/>
                  </a:lnTo>
                  <a:lnTo>
                    <a:pt x="19" y="107"/>
                  </a:lnTo>
                  <a:lnTo>
                    <a:pt x="26" y="106"/>
                  </a:lnTo>
                  <a:lnTo>
                    <a:pt x="35" y="105"/>
                  </a:lnTo>
                  <a:lnTo>
                    <a:pt x="43" y="105"/>
                  </a:lnTo>
                  <a:lnTo>
                    <a:pt x="51" y="103"/>
                  </a:lnTo>
                  <a:lnTo>
                    <a:pt x="59" y="102"/>
                  </a:lnTo>
                  <a:lnTo>
                    <a:pt x="68" y="101"/>
                  </a:lnTo>
                  <a:lnTo>
                    <a:pt x="67" y="76"/>
                  </a:lnTo>
                  <a:lnTo>
                    <a:pt x="67" y="50"/>
                  </a:lnTo>
                  <a:lnTo>
                    <a:pt x="67" y="25"/>
                  </a:lnTo>
                  <a:lnTo>
                    <a:pt x="65" y="0"/>
                  </a:lnTo>
                  <a:lnTo>
                    <a:pt x="56" y="1"/>
                  </a:lnTo>
                  <a:lnTo>
                    <a:pt x="49" y="2"/>
                  </a:lnTo>
                  <a:lnTo>
                    <a:pt x="40" y="4"/>
                  </a:lnTo>
                  <a:lnTo>
                    <a:pt x="32" y="6"/>
                  </a:lnTo>
                  <a:lnTo>
                    <a:pt x="25" y="7"/>
                  </a:lnTo>
                  <a:lnTo>
                    <a:pt x="16" y="9"/>
                  </a:lnTo>
                  <a:lnTo>
                    <a:pt x="8" y="11"/>
                  </a:lnTo>
                  <a:lnTo>
                    <a:pt x="0" y="13"/>
                  </a:lnTo>
                  <a:lnTo>
                    <a:pt x="1" y="37"/>
                  </a:lnTo>
                  <a:lnTo>
                    <a:pt x="1" y="61"/>
                  </a:lnTo>
                  <a:lnTo>
                    <a:pt x="1" y="86"/>
                  </a:lnTo>
                  <a:lnTo>
                    <a:pt x="2" y="110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22" name="Freeform 57"/>
            <p:cNvSpPr>
              <a:spLocks/>
            </p:cNvSpPr>
            <p:nvPr/>
          </p:nvSpPr>
          <p:spPr bwMode="auto">
            <a:xfrm>
              <a:off x="3405" y="3871"/>
              <a:ext cx="18" cy="30"/>
            </a:xfrm>
            <a:custGeom>
              <a:avLst/>
              <a:gdLst>
                <a:gd name="T0" fmla="*/ 0 w 71"/>
                <a:gd name="T1" fmla="*/ 0 h 123"/>
                <a:gd name="T2" fmla="*/ 0 w 71"/>
                <a:gd name="T3" fmla="*/ 0 h 123"/>
                <a:gd name="T4" fmla="*/ 0 w 71"/>
                <a:gd name="T5" fmla="*/ 0 h 123"/>
                <a:gd name="T6" fmla="*/ 0 w 71"/>
                <a:gd name="T7" fmla="*/ 0 h 123"/>
                <a:gd name="T8" fmla="*/ 0 w 71"/>
                <a:gd name="T9" fmla="*/ 0 h 123"/>
                <a:gd name="T10" fmla="*/ 0 w 71"/>
                <a:gd name="T11" fmla="*/ 0 h 123"/>
                <a:gd name="T12" fmla="*/ 0 w 71"/>
                <a:gd name="T13" fmla="*/ 0 h 123"/>
                <a:gd name="T14" fmla="*/ 0 w 71"/>
                <a:gd name="T15" fmla="*/ 0 h 123"/>
                <a:gd name="T16" fmla="*/ 0 w 71"/>
                <a:gd name="T17" fmla="*/ 0 h 123"/>
                <a:gd name="T18" fmla="*/ 0 w 71"/>
                <a:gd name="T19" fmla="*/ 0 h 123"/>
                <a:gd name="T20" fmla="*/ 0 w 71"/>
                <a:gd name="T21" fmla="*/ 0 h 123"/>
                <a:gd name="T22" fmla="*/ 0 w 71"/>
                <a:gd name="T23" fmla="*/ 0 h 123"/>
                <a:gd name="T24" fmla="*/ 0 w 71"/>
                <a:gd name="T25" fmla="*/ 0 h 123"/>
                <a:gd name="T26" fmla="*/ 0 w 71"/>
                <a:gd name="T27" fmla="*/ 0 h 123"/>
                <a:gd name="T28" fmla="*/ 0 w 71"/>
                <a:gd name="T29" fmla="*/ 0 h 123"/>
                <a:gd name="T30" fmla="*/ 0 w 71"/>
                <a:gd name="T31" fmla="*/ 0 h 123"/>
                <a:gd name="T32" fmla="*/ 0 w 71"/>
                <a:gd name="T33" fmla="*/ 0 h 123"/>
                <a:gd name="T34" fmla="*/ 0 w 71"/>
                <a:gd name="T35" fmla="*/ 0 h 123"/>
                <a:gd name="T36" fmla="*/ 0 w 71"/>
                <a:gd name="T37" fmla="*/ 0 h 123"/>
                <a:gd name="T38" fmla="*/ 0 w 71"/>
                <a:gd name="T39" fmla="*/ 0 h 123"/>
                <a:gd name="T40" fmla="*/ 0 w 71"/>
                <a:gd name="T41" fmla="*/ 0 h 123"/>
                <a:gd name="T42" fmla="*/ 0 w 71"/>
                <a:gd name="T43" fmla="*/ 0 h 123"/>
                <a:gd name="T44" fmla="*/ 0 w 71"/>
                <a:gd name="T45" fmla="*/ 0 h 123"/>
                <a:gd name="T46" fmla="*/ 0 w 71"/>
                <a:gd name="T47" fmla="*/ 0 h 123"/>
                <a:gd name="T48" fmla="*/ 0 w 71"/>
                <a:gd name="T49" fmla="*/ 0 h 12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1"/>
                <a:gd name="T76" fmla="*/ 0 h 123"/>
                <a:gd name="T77" fmla="*/ 71 w 71"/>
                <a:gd name="T78" fmla="*/ 123 h 12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1" h="123">
                  <a:moveTo>
                    <a:pt x="5" y="123"/>
                  </a:moveTo>
                  <a:lnTo>
                    <a:pt x="14" y="120"/>
                  </a:lnTo>
                  <a:lnTo>
                    <a:pt x="21" y="118"/>
                  </a:lnTo>
                  <a:lnTo>
                    <a:pt x="30" y="116"/>
                  </a:lnTo>
                  <a:lnTo>
                    <a:pt x="38" y="114"/>
                  </a:lnTo>
                  <a:lnTo>
                    <a:pt x="45" y="113"/>
                  </a:lnTo>
                  <a:lnTo>
                    <a:pt x="54" y="110"/>
                  </a:lnTo>
                  <a:lnTo>
                    <a:pt x="62" y="109"/>
                  </a:lnTo>
                  <a:lnTo>
                    <a:pt x="71" y="106"/>
                  </a:lnTo>
                  <a:lnTo>
                    <a:pt x="69" y="80"/>
                  </a:lnTo>
                  <a:lnTo>
                    <a:pt x="68" y="53"/>
                  </a:lnTo>
                  <a:lnTo>
                    <a:pt x="65" y="27"/>
                  </a:lnTo>
                  <a:lnTo>
                    <a:pt x="64" y="0"/>
                  </a:lnTo>
                  <a:lnTo>
                    <a:pt x="57" y="3"/>
                  </a:lnTo>
                  <a:lnTo>
                    <a:pt x="48" y="5"/>
                  </a:lnTo>
                  <a:lnTo>
                    <a:pt x="40" y="8"/>
                  </a:lnTo>
                  <a:lnTo>
                    <a:pt x="33" y="9"/>
                  </a:lnTo>
                  <a:lnTo>
                    <a:pt x="25" y="12"/>
                  </a:lnTo>
                  <a:lnTo>
                    <a:pt x="16" y="14"/>
                  </a:lnTo>
                  <a:lnTo>
                    <a:pt x="9" y="17"/>
                  </a:lnTo>
                  <a:lnTo>
                    <a:pt x="0" y="19"/>
                  </a:lnTo>
                  <a:lnTo>
                    <a:pt x="1" y="46"/>
                  </a:lnTo>
                  <a:lnTo>
                    <a:pt x="2" y="71"/>
                  </a:lnTo>
                  <a:lnTo>
                    <a:pt x="4" y="96"/>
                  </a:lnTo>
                  <a:lnTo>
                    <a:pt x="5" y="1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23" name="Freeform 58"/>
            <p:cNvSpPr>
              <a:spLocks/>
            </p:cNvSpPr>
            <p:nvPr/>
          </p:nvSpPr>
          <p:spPr bwMode="auto">
            <a:xfrm>
              <a:off x="3408" y="3973"/>
              <a:ext cx="17" cy="25"/>
            </a:xfrm>
            <a:custGeom>
              <a:avLst/>
              <a:gdLst>
                <a:gd name="T0" fmla="*/ 0 w 67"/>
                <a:gd name="T1" fmla="*/ 0 h 100"/>
                <a:gd name="T2" fmla="*/ 0 w 67"/>
                <a:gd name="T3" fmla="*/ 0 h 100"/>
                <a:gd name="T4" fmla="*/ 0 w 67"/>
                <a:gd name="T5" fmla="*/ 0 h 100"/>
                <a:gd name="T6" fmla="*/ 0 w 67"/>
                <a:gd name="T7" fmla="*/ 0 h 100"/>
                <a:gd name="T8" fmla="*/ 0 w 67"/>
                <a:gd name="T9" fmla="*/ 0 h 100"/>
                <a:gd name="T10" fmla="*/ 0 w 67"/>
                <a:gd name="T11" fmla="*/ 0 h 100"/>
                <a:gd name="T12" fmla="*/ 0 w 67"/>
                <a:gd name="T13" fmla="*/ 0 h 100"/>
                <a:gd name="T14" fmla="*/ 0 w 67"/>
                <a:gd name="T15" fmla="*/ 0 h 100"/>
                <a:gd name="T16" fmla="*/ 0 w 67"/>
                <a:gd name="T17" fmla="*/ 0 h 100"/>
                <a:gd name="T18" fmla="*/ 0 w 67"/>
                <a:gd name="T19" fmla="*/ 0 h 100"/>
                <a:gd name="T20" fmla="*/ 0 w 67"/>
                <a:gd name="T21" fmla="*/ 0 h 100"/>
                <a:gd name="T22" fmla="*/ 0 w 67"/>
                <a:gd name="T23" fmla="*/ 0 h 100"/>
                <a:gd name="T24" fmla="*/ 0 w 67"/>
                <a:gd name="T25" fmla="*/ 1 h 100"/>
                <a:gd name="T26" fmla="*/ 0 w 67"/>
                <a:gd name="T27" fmla="*/ 1 h 100"/>
                <a:gd name="T28" fmla="*/ 0 w 67"/>
                <a:gd name="T29" fmla="*/ 1 h 100"/>
                <a:gd name="T30" fmla="*/ 0 w 67"/>
                <a:gd name="T31" fmla="*/ 1 h 100"/>
                <a:gd name="T32" fmla="*/ 0 w 67"/>
                <a:gd name="T33" fmla="*/ 1 h 100"/>
                <a:gd name="T34" fmla="*/ 0 w 67"/>
                <a:gd name="T35" fmla="*/ 1 h 100"/>
                <a:gd name="T36" fmla="*/ 0 w 67"/>
                <a:gd name="T37" fmla="*/ 1 h 100"/>
                <a:gd name="T38" fmla="*/ 0 w 67"/>
                <a:gd name="T39" fmla="*/ 1 h 100"/>
                <a:gd name="T40" fmla="*/ 0 w 67"/>
                <a:gd name="T41" fmla="*/ 1 h 100"/>
                <a:gd name="T42" fmla="*/ 0 w 67"/>
                <a:gd name="T43" fmla="*/ 0 h 100"/>
                <a:gd name="T44" fmla="*/ 0 w 67"/>
                <a:gd name="T45" fmla="*/ 0 h 100"/>
                <a:gd name="T46" fmla="*/ 0 w 67"/>
                <a:gd name="T47" fmla="*/ 0 h 100"/>
                <a:gd name="T48" fmla="*/ 0 w 67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7"/>
                <a:gd name="T76" fmla="*/ 0 h 100"/>
                <a:gd name="T77" fmla="*/ 67 w 67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7" h="100">
                  <a:moveTo>
                    <a:pt x="67" y="0"/>
                  </a:moveTo>
                  <a:lnTo>
                    <a:pt x="58" y="0"/>
                  </a:lnTo>
                  <a:lnTo>
                    <a:pt x="51" y="2"/>
                  </a:lnTo>
                  <a:lnTo>
                    <a:pt x="42" y="2"/>
                  </a:lnTo>
                  <a:lnTo>
                    <a:pt x="34" y="3"/>
                  </a:lnTo>
                  <a:lnTo>
                    <a:pt x="25" y="4"/>
                  </a:lnTo>
                  <a:lnTo>
                    <a:pt x="17" y="6"/>
                  </a:lnTo>
                  <a:lnTo>
                    <a:pt x="9" y="6"/>
                  </a:lnTo>
                  <a:lnTo>
                    <a:pt x="0" y="7"/>
                  </a:lnTo>
                  <a:lnTo>
                    <a:pt x="0" y="31"/>
                  </a:lnTo>
                  <a:lnTo>
                    <a:pt x="0" y="54"/>
                  </a:lnTo>
                  <a:lnTo>
                    <a:pt x="0" y="76"/>
                  </a:lnTo>
                  <a:lnTo>
                    <a:pt x="0" y="100"/>
                  </a:lnTo>
                  <a:lnTo>
                    <a:pt x="8" y="100"/>
                  </a:lnTo>
                  <a:lnTo>
                    <a:pt x="17" y="99"/>
                  </a:lnTo>
                  <a:lnTo>
                    <a:pt x="24" y="99"/>
                  </a:lnTo>
                  <a:lnTo>
                    <a:pt x="33" y="98"/>
                  </a:lnTo>
                  <a:lnTo>
                    <a:pt x="41" y="98"/>
                  </a:lnTo>
                  <a:lnTo>
                    <a:pt x="49" y="98"/>
                  </a:lnTo>
                  <a:lnTo>
                    <a:pt x="57" y="97"/>
                  </a:lnTo>
                  <a:lnTo>
                    <a:pt x="66" y="97"/>
                  </a:lnTo>
                  <a:lnTo>
                    <a:pt x="66" y="73"/>
                  </a:lnTo>
                  <a:lnTo>
                    <a:pt x="67" y="49"/>
                  </a:lnTo>
                  <a:lnTo>
                    <a:pt x="67" y="2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24" name="Freeform 59"/>
            <p:cNvSpPr>
              <a:spLocks/>
            </p:cNvSpPr>
            <p:nvPr/>
          </p:nvSpPr>
          <p:spPr bwMode="auto">
            <a:xfrm>
              <a:off x="3467" y="3881"/>
              <a:ext cx="18" cy="28"/>
            </a:xfrm>
            <a:custGeom>
              <a:avLst/>
              <a:gdLst>
                <a:gd name="T0" fmla="*/ 0 w 71"/>
                <a:gd name="T1" fmla="*/ 0 h 114"/>
                <a:gd name="T2" fmla="*/ 0 w 71"/>
                <a:gd name="T3" fmla="*/ 0 h 114"/>
                <a:gd name="T4" fmla="*/ 0 w 71"/>
                <a:gd name="T5" fmla="*/ 0 h 114"/>
                <a:gd name="T6" fmla="*/ 0 w 71"/>
                <a:gd name="T7" fmla="*/ 0 h 114"/>
                <a:gd name="T8" fmla="*/ 0 w 71"/>
                <a:gd name="T9" fmla="*/ 0 h 114"/>
                <a:gd name="T10" fmla="*/ 0 w 71"/>
                <a:gd name="T11" fmla="*/ 0 h 114"/>
                <a:gd name="T12" fmla="*/ 0 w 71"/>
                <a:gd name="T13" fmla="*/ 0 h 114"/>
                <a:gd name="T14" fmla="*/ 0 w 71"/>
                <a:gd name="T15" fmla="*/ 0 h 114"/>
                <a:gd name="T16" fmla="*/ 0 w 71"/>
                <a:gd name="T17" fmla="*/ 0 h 114"/>
                <a:gd name="T18" fmla="*/ 0 w 71"/>
                <a:gd name="T19" fmla="*/ 0 h 114"/>
                <a:gd name="T20" fmla="*/ 0 w 71"/>
                <a:gd name="T21" fmla="*/ 0 h 114"/>
                <a:gd name="T22" fmla="*/ 0 w 71"/>
                <a:gd name="T23" fmla="*/ 0 h 114"/>
                <a:gd name="T24" fmla="*/ 0 w 71"/>
                <a:gd name="T25" fmla="*/ 0 h 114"/>
                <a:gd name="T26" fmla="*/ 0 w 71"/>
                <a:gd name="T27" fmla="*/ 0 h 114"/>
                <a:gd name="T28" fmla="*/ 0 w 71"/>
                <a:gd name="T29" fmla="*/ 0 h 114"/>
                <a:gd name="T30" fmla="*/ 0 w 71"/>
                <a:gd name="T31" fmla="*/ 0 h 114"/>
                <a:gd name="T32" fmla="*/ 0 w 71"/>
                <a:gd name="T33" fmla="*/ 0 h 114"/>
                <a:gd name="T34" fmla="*/ 0 w 71"/>
                <a:gd name="T35" fmla="*/ 0 h 114"/>
                <a:gd name="T36" fmla="*/ 0 w 71"/>
                <a:gd name="T37" fmla="*/ 0 h 114"/>
                <a:gd name="T38" fmla="*/ 0 w 71"/>
                <a:gd name="T39" fmla="*/ 0 h 114"/>
                <a:gd name="T40" fmla="*/ 0 w 71"/>
                <a:gd name="T41" fmla="*/ 0 h 114"/>
                <a:gd name="T42" fmla="*/ 0 w 71"/>
                <a:gd name="T43" fmla="*/ 0 h 114"/>
                <a:gd name="T44" fmla="*/ 0 w 71"/>
                <a:gd name="T45" fmla="*/ 0 h 114"/>
                <a:gd name="T46" fmla="*/ 0 w 71"/>
                <a:gd name="T47" fmla="*/ 0 h 114"/>
                <a:gd name="T48" fmla="*/ 0 w 71"/>
                <a:gd name="T49" fmla="*/ 0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1"/>
                <a:gd name="T76" fmla="*/ 0 h 114"/>
                <a:gd name="T77" fmla="*/ 71 w 71"/>
                <a:gd name="T78" fmla="*/ 114 h 11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1" h="114">
                  <a:moveTo>
                    <a:pt x="66" y="0"/>
                  </a:moveTo>
                  <a:lnTo>
                    <a:pt x="57" y="1"/>
                  </a:lnTo>
                  <a:lnTo>
                    <a:pt x="50" y="4"/>
                  </a:lnTo>
                  <a:lnTo>
                    <a:pt x="41" y="5"/>
                  </a:lnTo>
                  <a:lnTo>
                    <a:pt x="33" y="6"/>
                  </a:lnTo>
                  <a:lnTo>
                    <a:pt x="24" y="9"/>
                  </a:lnTo>
                  <a:lnTo>
                    <a:pt x="17" y="10"/>
                  </a:lnTo>
                  <a:lnTo>
                    <a:pt x="8" y="13"/>
                  </a:lnTo>
                  <a:lnTo>
                    <a:pt x="0" y="14"/>
                  </a:lnTo>
                  <a:lnTo>
                    <a:pt x="2" y="39"/>
                  </a:lnTo>
                  <a:lnTo>
                    <a:pt x="3" y="63"/>
                  </a:lnTo>
                  <a:lnTo>
                    <a:pt x="4" y="88"/>
                  </a:lnTo>
                  <a:lnTo>
                    <a:pt x="5" y="114"/>
                  </a:lnTo>
                  <a:lnTo>
                    <a:pt x="13" y="112"/>
                  </a:lnTo>
                  <a:lnTo>
                    <a:pt x="22" y="111"/>
                  </a:lnTo>
                  <a:lnTo>
                    <a:pt x="29" y="110"/>
                  </a:lnTo>
                  <a:lnTo>
                    <a:pt x="38" y="109"/>
                  </a:lnTo>
                  <a:lnTo>
                    <a:pt x="46" y="107"/>
                  </a:lnTo>
                  <a:lnTo>
                    <a:pt x="55" y="106"/>
                  </a:lnTo>
                  <a:lnTo>
                    <a:pt x="62" y="105"/>
                  </a:lnTo>
                  <a:lnTo>
                    <a:pt x="71" y="103"/>
                  </a:lnTo>
                  <a:lnTo>
                    <a:pt x="70" y="77"/>
                  </a:lnTo>
                  <a:lnTo>
                    <a:pt x="69" y="52"/>
                  </a:lnTo>
                  <a:lnTo>
                    <a:pt x="67" y="26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25" name="Freeform 60"/>
            <p:cNvSpPr>
              <a:spLocks/>
            </p:cNvSpPr>
            <p:nvPr/>
          </p:nvSpPr>
          <p:spPr bwMode="auto">
            <a:xfrm>
              <a:off x="3469" y="3932"/>
              <a:ext cx="17" cy="27"/>
            </a:xfrm>
            <a:custGeom>
              <a:avLst/>
              <a:gdLst>
                <a:gd name="T0" fmla="*/ 0 w 68"/>
                <a:gd name="T1" fmla="*/ 0 h 107"/>
                <a:gd name="T2" fmla="*/ 0 w 68"/>
                <a:gd name="T3" fmla="*/ 0 h 107"/>
                <a:gd name="T4" fmla="*/ 0 w 68"/>
                <a:gd name="T5" fmla="*/ 0 h 107"/>
                <a:gd name="T6" fmla="*/ 0 w 68"/>
                <a:gd name="T7" fmla="*/ 0 h 107"/>
                <a:gd name="T8" fmla="*/ 0 w 68"/>
                <a:gd name="T9" fmla="*/ 0 h 107"/>
                <a:gd name="T10" fmla="*/ 0 w 68"/>
                <a:gd name="T11" fmla="*/ 0 h 107"/>
                <a:gd name="T12" fmla="*/ 0 w 68"/>
                <a:gd name="T13" fmla="*/ 0 h 107"/>
                <a:gd name="T14" fmla="*/ 0 w 68"/>
                <a:gd name="T15" fmla="*/ 0 h 107"/>
                <a:gd name="T16" fmla="*/ 0 w 68"/>
                <a:gd name="T17" fmla="*/ 0 h 107"/>
                <a:gd name="T18" fmla="*/ 0 w 68"/>
                <a:gd name="T19" fmla="*/ 0 h 107"/>
                <a:gd name="T20" fmla="*/ 0 w 68"/>
                <a:gd name="T21" fmla="*/ 0 h 107"/>
                <a:gd name="T22" fmla="*/ 0 w 68"/>
                <a:gd name="T23" fmla="*/ 0 h 107"/>
                <a:gd name="T24" fmla="*/ 0 w 68"/>
                <a:gd name="T25" fmla="*/ 1 h 107"/>
                <a:gd name="T26" fmla="*/ 0 w 68"/>
                <a:gd name="T27" fmla="*/ 1 h 107"/>
                <a:gd name="T28" fmla="*/ 0 w 68"/>
                <a:gd name="T29" fmla="*/ 1 h 107"/>
                <a:gd name="T30" fmla="*/ 0 w 68"/>
                <a:gd name="T31" fmla="*/ 1 h 107"/>
                <a:gd name="T32" fmla="*/ 0 w 68"/>
                <a:gd name="T33" fmla="*/ 1 h 107"/>
                <a:gd name="T34" fmla="*/ 0 w 68"/>
                <a:gd name="T35" fmla="*/ 1 h 107"/>
                <a:gd name="T36" fmla="*/ 0 w 68"/>
                <a:gd name="T37" fmla="*/ 1 h 107"/>
                <a:gd name="T38" fmla="*/ 0 w 68"/>
                <a:gd name="T39" fmla="*/ 1 h 107"/>
                <a:gd name="T40" fmla="*/ 0 w 68"/>
                <a:gd name="T41" fmla="*/ 1 h 107"/>
                <a:gd name="T42" fmla="*/ 0 w 68"/>
                <a:gd name="T43" fmla="*/ 0 h 107"/>
                <a:gd name="T44" fmla="*/ 0 w 68"/>
                <a:gd name="T45" fmla="*/ 0 h 107"/>
                <a:gd name="T46" fmla="*/ 0 w 68"/>
                <a:gd name="T47" fmla="*/ 0 h 107"/>
                <a:gd name="T48" fmla="*/ 0 w 68"/>
                <a:gd name="T49" fmla="*/ 0 h 10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8"/>
                <a:gd name="T76" fmla="*/ 0 h 107"/>
                <a:gd name="T77" fmla="*/ 68 w 68"/>
                <a:gd name="T78" fmla="*/ 107 h 10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8" h="107">
                  <a:moveTo>
                    <a:pt x="67" y="0"/>
                  </a:moveTo>
                  <a:lnTo>
                    <a:pt x="58" y="1"/>
                  </a:lnTo>
                  <a:lnTo>
                    <a:pt x="49" y="1"/>
                  </a:lnTo>
                  <a:lnTo>
                    <a:pt x="40" y="2"/>
                  </a:lnTo>
                  <a:lnTo>
                    <a:pt x="33" y="4"/>
                  </a:lnTo>
                  <a:lnTo>
                    <a:pt x="24" y="5"/>
                  </a:lnTo>
                  <a:lnTo>
                    <a:pt x="16" y="5"/>
                  </a:lnTo>
                  <a:lnTo>
                    <a:pt x="8" y="6"/>
                  </a:lnTo>
                  <a:lnTo>
                    <a:pt x="0" y="7"/>
                  </a:lnTo>
                  <a:lnTo>
                    <a:pt x="1" y="33"/>
                  </a:lnTo>
                  <a:lnTo>
                    <a:pt x="1" y="57"/>
                  </a:lnTo>
                  <a:lnTo>
                    <a:pt x="1" y="82"/>
                  </a:lnTo>
                  <a:lnTo>
                    <a:pt x="1" y="107"/>
                  </a:lnTo>
                  <a:lnTo>
                    <a:pt x="9" y="106"/>
                  </a:lnTo>
                  <a:lnTo>
                    <a:pt x="18" y="106"/>
                  </a:lnTo>
                  <a:lnTo>
                    <a:pt x="25" y="105"/>
                  </a:lnTo>
                  <a:lnTo>
                    <a:pt x="34" y="103"/>
                  </a:lnTo>
                  <a:lnTo>
                    <a:pt x="42" y="103"/>
                  </a:lnTo>
                  <a:lnTo>
                    <a:pt x="50" y="102"/>
                  </a:lnTo>
                  <a:lnTo>
                    <a:pt x="59" y="102"/>
                  </a:lnTo>
                  <a:lnTo>
                    <a:pt x="68" y="101"/>
                  </a:lnTo>
                  <a:lnTo>
                    <a:pt x="68" y="76"/>
                  </a:lnTo>
                  <a:lnTo>
                    <a:pt x="68" y="50"/>
                  </a:lnTo>
                  <a:lnTo>
                    <a:pt x="67" y="25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26" name="Freeform 61"/>
            <p:cNvSpPr>
              <a:spLocks/>
            </p:cNvSpPr>
            <p:nvPr/>
          </p:nvSpPr>
          <p:spPr bwMode="auto">
            <a:xfrm>
              <a:off x="3468" y="3983"/>
              <a:ext cx="17" cy="25"/>
            </a:xfrm>
            <a:custGeom>
              <a:avLst/>
              <a:gdLst>
                <a:gd name="T0" fmla="*/ 0 w 68"/>
                <a:gd name="T1" fmla="*/ 0 h 100"/>
                <a:gd name="T2" fmla="*/ 0 w 68"/>
                <a:gd name="T3" fmla="*/ 0 h 100"/>
                <a:gd name="T4" fmla="*/ 0 w 68"/>
                <a:gd name="T5" fmla="*/ 0 h 100"/>
                <a:gd name="T6" fmla="*/ 0 w 68"/>
                <a:gd name="T7" fmla="*/ 0 h 100"/>
                <a:gd name="T8" fmla="*/ 0 w 68"/>
                <a:gd name="T9" fmla="*/ 1 h 100"/>
                <a:gd name="T10" fmla="*/ 0 w 68"/>
                <a:gd name="T11" fmla="*/ 1 h 100"/>
                <a:gd name="T12" fmla="*/ 0 w 68"/>
                <a:gd name="T13" fmla="*/ 1 h 100"/>
                <a:gd name="T14" fmla="*/ 0 w 68"/>
                <a:gd name="T15" fmla="*/ 1 h 100"/>
                <a:gd name="T16" fmla="*/ 0 w 68"/>
                <a:gd name="T17" fmla="*/ 1 h 100"/>
                <a:gd name="T18" fmla="*/ 0 w 68"/>
                <a:gd name="T19" fmla="*/ 1 h 100"/>
                <a:gd name="T20" fmla="*/ 0 w 68"/>
                <a:gd name="T21" fmla="*/ 1 h 100"/>
                <a:gd name="T22" fmla="*/ 0 w 68"/>
                <a:gd name="T23" fmla="*/ 1 h 100"/>
                <a:gd name="T24" fmla="*/ 0 w 68"/>
                <a:gd name="T25" fmla="*/ 1 h 100"/>
                <a:gd name="T26" fmla="*/ 0 w 68"/>
                <a:gd name="T27" fmla="*/ 0 h 100"/>
                <a:gd name="T28" fmla="*/ 0 w 68"/>
                <a:gd name="T29" fmla="*/ 0 h 100"/>
                <a:gd name="T30" fmla="*/ 0 w 68"/>
                <a:gd name="T31" fmla="*/ 0 h 100"/>
                <a:gd name="T32" fmla="*/ 0 w 68"/>
                <a:gd name="T33" fmla="*/ 0 h 100"/>
                <a:gd name="T34" fmla="*/ 0 w 68"/>
                <a:gd name="T35" fmla="*/ 0 h 100"/>
                <a:gd name="T36" fmla="*/ 0 w 68"/>
                <a:gd name="T37" fmla="*/ 0 h 100"/>
                <a:gd name="T38" fmla="*/ 0 w 68"/>
                <a:gd name="T39" fmla="*/ 0 h 100"/>
                <a:gd name="T40" fmla="*/ 0 w 68"/>
                <a:gd name="T41" fmla="*/ 0 h 100"/>
                <a:gd name="T42" fmla="*/ 0 w 68"/>
                <a:gd name="T43" fmla="*/ 0 h 100"/>
                <a:gd name="T44" fmla="*/ 0 w 68"/>
                <a:gd name="T45" fmla="*/ 0 h 100"/>
                <a:gd name="T46" fmla="*/ 0 w 68"/>
                <a:gd name="T47" fmla="*/ 0 h 100"/>
                <a:gd name="T48" fmla="*/ 0 w 6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8"/>
                <a:gd name="T76" fmla="*/ 0 h 100"/>
                <a:gd name="T77" fmla="*/ 68 w 6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8" h="100">
                  <a:moveTo>
                    <a:pt x="2" y="3"/>
                  </a:moveTo>
                  <a:lnTo>
                    <a:pt x="2" y="27"/>
                  </a:lnTo>
                  <a:lnTo>
                    <a:pt x="1" y="51"/>
                  </a:lnTo>
                  <a:lnTo>
                    <a:pt x="1" y="76"/>
                  </a:lnTo>
                  <a:lnTo>
                    <a:pt x="0" y="100"/>
                  </a:lnTo>
                  <a:lnTo>
                    <a:pt x="7" y="100"/>
                  </a:lnTo>
                  <a:lnTo>
                    <a:pt x="16" y="100"/>
                  </a:lnTo>
                  <a:lnTo>
                    <a:pt x="24" y="100"/>
                  </a:lnTo>
                  <a:lnTo>
                    <a:pt x="33" y="100"/>
                  </a:lnTo>
                  <a:lnTo>
                    <a:pt x="40" y="100"/>
                  </a:lnTo>
                  <a:lnTo>
                    <a:pt x="49" y="100"/>
                  </a:lnTo>
                  <a:lnTo>
                    <a:pt x="56" y="100"/>
                  </a:lnTo>
                  <a:lnTo>
                    <a:pt x="65" y="100"/>
                  </a:lnTo>
                  <a:lnTo>
                    <a:pt x="67" y="75"/>
                  </a:lnTo>
                  <a:lnTo>
                    <a:pt x="67" y="49"/>
                  </a:lnTo>
                  <a:lnTo>
                    <a:pt x="68" y="25"/>
                  </a:lnTo>
                  <a:lnTo>
                    <a:pt x="68" y="0"/>
                  </a:lnTo>
                  <a:lnTo>
                    <a:pt x="59" y="0"/>
                  </a:lnTo>
                  <a:lnTo>
                    <a:pt x="51" y="0"/>
                  </a:lnTo>
                  <a:lnTo>
                    <a:pt x="43" y="0"/>
                  </a:lnTo>
                  <a:lnTo>
                    <a:pt x="35" y="1"/>
                  </a:lnTo>
                  <a:lnTo>
                    <a:pt x="26" y="1"/>
                  </a:lnTo>
                  <a:lnTo>
                    <a:pt x="19" y="1"/>
                  </a:lnTo>
                  <a:lnTo>
                    <a:pt x="10" y="3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27" name="Freeform 62"/>
            <p:cNvSpPr>
              <a:spLocks/>
            </p:cNvSpPr>
            <p:nvPr/>
          </p:nvSpPr>
          <p:spPr bwMode="auto">
            <a:xfrm>
              <a:off x="3503" y="3982"/>
              <a:ext cx="17" cy="27"/>
            </a:xfrm>
            <a:custGeom>
              <a:avLst/>
              <a:gdLst>
                <a:gd name="T0" fmla="*/ 0 w 71"/>
                <a:gd name="T1" fmla="*/ 0 h 106"/>
                <a:gd name="T2" fmla="*/ 0 w 71"/>
                <a:gd name="T3" fmla="*/ 0 h 106"/>
                <a:gd name="T4" fmla="*/ 0 w 71"/>
                <a:gd name="T5" fmla="*/ 0 h 106"/>
                <a:gd name="T6" fmla="*/ 0 w 71"/>
                <a:gd name="T7" fmla="*/ 0 h 106"/>
                <a:gd name="T8" fmla="*/ 0 w 71"/>
                <a:gd name="T9" fmla="*/ 0 h 106"/>
                <a:gd name="T10" fmla="*/ 0 w 71"/>
                <a:gd name="T11" fmla="*/ 0 h 106"/>
                <a:gd name="T12" fmla="*/ 0 w 71"/>
                <a:gd name="T13" fmla="*/ 0 h 106"/>
                <a:gd name="T14" fmla="*/ 0 w 71"/>
                <a:gd name="T15" fmla="*/ 0 h 106"/>
                <a:gd name="T16" fmla="*/ 0 w 71"/>
                <a:gd name="T17" fmla="*/ 0 h 106"/>
                <a:gd name="T18" fmla="*/ 0 w 71"/>
                <a:gd name="T19" fmla="*/ 0 h 106"/>
                <a:gd name="T20" fmla="*/ 0 w 71"/>
                <a:gd name="T21" fmla="*/ 0 h 106"/>
                <a:gd name="T22" fmla="*/ 0 w 71"/>
                <a:gd name="T23" fmla="*/ 0 h 106"/>
                <a:gd name="T24" fmla="*/ 0 w 71"/>
                <a:gd name="T25" fmla="*/ 1 h 106"/>
                <a:gd name="T26" fmla="*/ 0 w 71"/>
                <a:gd name="T27" fmla="*/ 1 h 106"/>
                <a:gd name="T28" fmla="*/ 0 w 71"/>
                <a:gd name="T29" fmla="*/ 1 h 106"/>
                <a:gd name="T30" fmla="*/ 0 w 71"/>
                <a:gd name="T31" fmla="*/ 1 h 106"/>
                <a:gd name="T32" fmla="*/ 0 w 71"/>
                <a:gd name="T33" fmla="*/ 1 h 106"/>
                <a:gd name="T34" fmla="*/ 0 w 71"/>
                <a:gd name="T35" fmla="*/ 1 h 106"/>
                <a:gd name="T36" fmla="*/ 0 w 71"/>
                <a:gd name="T37" fmla="*/ 1 h 106"/>
                <a:gd name="T38" fmla="*/ 0 w 71"/>
                <a:gd name="T39" fmla="*/ 1 h 106"/>
                <a:gd name="T40" fmla="*/ 0 w 71"/>
                <a:gd name="T41" fmla="*/ 1 h 106"/>
                <a:gd name="T42" fmla="*/ 0 w 71"/>
                <a:gd name="T43" fmla="*/ 0 h 106"/>
                <a:gd name="T44" fmla="*/ 0 w 71"/>
                <a:gd name="T45" fmla="*/ 0 h 106"/>
                <a:gd name="T46" fmla="*/ 0 w 71"/>
                <a:gd name="T47" fmla="*/ 0 h 106"/>
                <a:gd name="T48" fmla="*/ 0 w 71"/>
                <a:gd name="T49" fmla="*/ 0 h 1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1"/>
                <a:gd name="T76" fmla="*/ 0 h 106"/>
                <a:gd name="T77" fmla="*/ 71 w 71"/>
                <a:gd name="T78" fmla="*/ 106 h 1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1" h="106">
                  <a:moveTo>
                    <a:pt x="71" y="0"/>
                  </a:moveTo>
                  <a:lnTo>
                    <a:pt x="62" y="0"/>
                  </a:lnTo>
                  <a:lnTo>
                    <a:pt x="54" y="1"/>
                  </a:lnTo>
                  <a:lnTo>
                    <a:pt x="46" y="1"/>
                  </a:lnTo>
                  <a:lnTo>
                    <a:pt x="37" y="1"/>
                  </a:lnTo>
                  <a:lnTo>
                    <a:pt x="29" y="1"/>
                  </a:lnTo>
                  <a:lnTo>
                    <a:pt x="20" y="1"/>
                  </a:lnTo>
                  <a:lnTo>
                    <a:pt x="11" y="3"/>
                  </a:lnTo>
                  <a:lnTo>
                    <a:pt x="3" y="3"/>
                  </a:lnTo>
                  <a:lnTo>
                    <a:pt x="3" y="28"/>
                  </a:lnTo>
                  <a:lnTo>
                    <a:pt x="1" y="54"/>
                  </a:lnTo>
                  <a:lnTo>
                    <a:pt x="1" y="80"/>
                  </a:lnTo>
                  <a:lnTo>
                    <a:pt x="0" y="106"/>
                  </a:lnTo>
                  <a:lnTo>
                    <a:pt x="9" y="106"/>
                  </a:lnTo>
                  <a:lnTo>
                    <a:pt x="16" y="106"/>
                  </a:lnTo>
                  <a:lnTo>
                    <a:pt x="25" y="106"/>
                  </a:lnTo>
                  <a:lnTo>
                    <a:pt x="34" y="106"/>
                  </a:lnTo>
                  <a:lnTo>
                    <a:pt x="42" y="106"/>
                  </a:lnTo>
                  <a:lnTo>
                    <a:pt x="51" y="106"/>
                  </a:lnTo>
                  <a:lnTo>
                    <a:pt x="58" y="106"/>
                  </a:lnTo>
                  <a:lnTo>
                    <a:pt x="67" y="106"/>
                  </a:lnTo>
                  <a:lnTo>
                    <a:pt x="68" y="80"/>
                  </a:lnTo>
                  <a:lnTo>
                    <a:pt x="70" y="53"/>
                  </a:lnTo>
                  <a:lnTo>
                    <a:pt x="71" y="27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28" name="Freeform 63"/>
            <p:cNvSpPr>
              <a:spLocks/>
            </p:cNvSpPr>
            <p:nvPr/>
          </p:nvSpPr>
          <p:spPr bwMode="auto">
            <a:xfrm>
              <a:off x="3503" y="3929"/>
              <a:ext cx="18" cy="27"/>
            </a:xfrm>
            <a:custGeom>
              <a:avLst/>
              <a:gdLst>
                <a:gd name="T0" fmla="*/ 0 w 69"/>
                <a:gd name="T1" fmla="*/ 0 h 111"/>
                <a:gd name="T2" fmla="*/ 0 w 69"/>
                <a:gd name="T3" fmla="*/ 0 h 111"/>
                <a:gd name="T4" fmla="*/ 0 w 69"/>
                <a:gd name="T5" fmla="*/ 0 h 111"/>
                <a:gd name="T6" fmla="*/ 0 w 69"/>
                <a:gd name="T7" fmla="*/ 0 h 111"/>
                <a:gd name="T8" fmla="*/ 0 w 69"/>
                <a:gd name="T9" fmla="*/ 0 h 111"/>
                <a:gd name="T10" fmla="*/ 0 w 69"/>
                <a:gd name="T11" fmla="*/ 0 h 111"/>
                <a:gd name="T12" fmla="*/ 0 w 69"/>
                <a:gd name="T13" fmla="*/ 0 h 111"/>
                <a:gd name="T14" fmla="*/ 0 w 69"/>
                <a:gd name="T15" fmla="*/ 0 h 111"/>
                <a:gd name="T16" fmla="*/ 0 w 69"/>
                <a:gd name="T17" fmla="*/ 0 h 111"/>
                <a:gd name="T18" fmla="*/ 0 w 69"/>
                <a:gd name="T19" fmla="*/ 0 h 111"/>
                <a:gd name="T20" fmla="*/ 0 w 69"/>
                <a:gd name="T21" fmla="*/ 0 h 111"/>
                <a:gd name="T22" fmla="*/ 0 w 69"/>
                <a:gd name="T23" fmla="*/ 0 h 111"/>
                <a:gd name="T24" fmla="*/ 0 w 69"/>
                <a:gd name="T25" fmla="*/ 0 h 111"/>
                <a:gd name="T26" fmla="*/ 0 w 69"/>
                <a:gd name="T27" fmla="*/ 0 h 111"/>
                <a:gd name="T28" fmla="*/ 0 w 69"/>
                <a:gd name="T29" fmla="*/ 0 h 111"/>
                <a:gd name="T30" fmla="*/ 0 w 69"/>
                <a:gd name="T31" fmla="*/ 0 h 111"/>
                <a:gd name="T32" fmla="*/ 0 w 69"/>
                <a:gd name="T33" fmla="*/ 0 h 111"/>
                <a:gd name="T34" fmla="*/ 0 w 69"/>
                <a:gd name="T35" fmla="*/ 0 h 111"/>
                <a:gd name="T36" fmla="*/ 0 w 69"/>
                <a:gd name="T37" fmla="*/ 0 h 111"/>
                <a:gd name="T38" fmla="*/ 0 w 69"/>
                <a:gd name="T39" fmla="*/ 0 h 111"/>
                <a:gd name="T40" fmla="*/ 0 w 69"/>
                <a:gd name="T41" fmla="*/ 0 h 111"/>
                <a:gd name="T42" fmla="*/ 0 w 69"/>
                <a:gd name="T43" fmla="*/ 0 h 111"/>
                <a:gd name="T44" fmla="*/ 0 w 69"/>
                <a:gd name="T45" fmla="*/ 0 h 111"/>
                <a:gd name="T46" fmla="*/ 0 w 69"/>
                <a:gd name="T47" fmla="*/ 0 h 111"/>
                <a:gd name="T48" fmla="*/ 0 w 69"/>
                <a:gd name="T49" fmla="*/ 0 h 11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9"/>
                <a:gd name="T76" fmla="*/ 0 h 111"/>
                <a:gd name="T77" fmla="*/ 69 w 69"/>
                <a:gd name="T78" fmla="*/ 111 h 11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9" h="111">
                  <a:moveTo>
                    <a:pt x="0" y="111"/>
                  </a:moveTo>
                  <a:lnTo>
                    <a:pt x="9" y="111"/>
                  </a:lnTo>
                  <a:lnTo>
                    <a:pt x="18" y="110"/>
                  </a:lnTo>
                  <a:lnTo>
                    <a:pt x="26" y="110"/>
                  </a:lnTo>
                  <a:lnTo>
                    <a:pt x="35" y="108"/>
                  </a:lnTo>
                  <a:lnTo>
                    <a:pt x="43" y="108"/>
                  </a:lnTo>
                  <a:lnTo>
                    <a:pt x="52" y="108"/>
                  </a:lnTo>
                  <a:lnTo>
                    <a:pt x="60" y="107"/>
                  </a:lnTo>
                  <a:lnTo>
                    <a:pt x="69" y="107"/>
                  </a:lnTo>
                  <a:lnTo>
                    <a:pt x="69" y="79"/>
                  </a:lnTo>
                  <a:lnTo>
                    <a:pt x="69" y="53"/>
                  </a:lnTo>
                  <a:lnTo>
                    <a:pt x="69" y="26"/>
                  </a:lnTo>
                  <a:lnTo>
                    <a:pt x="68" y="0"/>
                  </a:lnTo>
                  <a:lnTo>
                    <a:pt x="59" y="0"/>
                  </a:lnTo>
                  <a:lnTo>
                    <a:pt x="52" y="1"/>
                  </a:lnTo>
                  <a:lnTo>
                    <a:pt x="43" y="1"/>
                  </a:lnTo>
                  <a:lnTo>
                    <a:pt x="34" y="2"/>
                  </a:lnTo>
                  <a:lnTo>
                    <a:pt x="25" y="3"/>
                  </a:lnTo>
                  <a:lnTo>
                    <a:pt x="18" y="5"/>
                  </a:lnTo>
                  <a:lnTo>
                    <a:pt x="9" y="5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58"/>
                  </a:lnTo>
                  <a:lnTo>
                    <a:pt x="0" y="84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29" name="Freeform 64"/>
            <p:cNvSpPr>
              <a:spLocks/>
            </p:cNvSpPr>
            <p:nvPr/>
          </p:nvSpPr>
          <p:spPr bwMode="auto">
            <a:xfrm>
              <a:off x="3501" y="3875"/>
              <a:ext cx="19" cy="29"/>
            </a:xfrm>
            <a:custGeom>
              <a:avLst/>
              <a:gdLst>
                <a:gd name="T0" fmla="*/ 0 w 74"/>
                <a:gd name="T1" fmla="*/ 0 h 117"/>
                <a:gd name="T2" fmla="*/ 0 w 74"/>
                <a:gd name="T3" fmla="*/ 0 h 117"/>
                <a:gd name="T4" fmla="*/ 0 w 74"/>
                <a:gd name="T5" fmla="*/ 0 h 117"/>
                <a:gd name="T6" fmla="*/ 0 w 74"/>
                <a:gd name="T7" fmla="*/ 0 h 117"/>
                <a:gd name="T8" fmla="*/ 0 w 74"/>
                <a:gd name="T9" fmla="*/ 0 h 117"/>
                <a:gd name="T10" fmla="*/ 0 w 74"/>
                <a:gd name="T11" fmla="*/ 0 h 117"/>
                <a:gd name="T12" fmla="*/ 0 w 74"/>
                <a:gd name="T13" fmla="*/ 0 h 117"/>
                <a:gd name="T14" fmla="*/ 0 w 74"/>
                <a:gd name="T15" fmla="*/ 0 h 117"/>
                <a:gd name="T16" fmla="*/ 0 w 74"/>
                <a:gd name="T17" fmla="*/ 0 h 117"/>
                <a:gd name="T18" fmla="*/ 0 w 74"/>
                <a:gd name="T19" fmla="*/ 0 h 117"/>
                <a:gd name="T20" fmla="*/ 0 w 74"/>
                <a:gd name="T21" fmla="*/ 0 h 117"/>
                <a:gd name="T22" fmla="*/ 0 w 74"/>
                <a:gd name="T23" fmla="*/ 0 h 117"/>
                <a:gd name="T24" fmla="*/ 0 w 74"/>
                <a:gd name="T25" fmla="*/ 0 h 117"/>
                <a:gd name="T26" fmla="*/ 0 w 74"/>
                <a:gd name="T27" fmla="*/ 0 h 117"/>
                <a:gd name="T28" fmla="*/ 0 w 74"/>
                <a:gd name="T29" fmla="*/ 0 h 117"/>
                <a:gd name="T30" fmla="*/ 0 w 74"/>
                <a:gd name="T31" fmla="*/ 0 h 117"/>
                <a:gd name="T32" fmla="*/ 0 w 74"/>
                <a:gd name="T33" fmla="*/ 0 h 117"/>
                <a:gd name="T34" fmla="*/ 0 w 74"/>
                <a:gd name="T35" fmla="*/ 0 h 117"/>
                <a:gd name="T36" fmla="*/ 0 w 74"/>
                <a:gd name="T37" fmla="*/ 0 h 117"/>
                <a:gd name="T38" fmla="*/ 0 w 74"/>
                <a:gd name="T39" fmla="*/ 0 h 117"/>
                <a:gd name="T40" fmla="*/ 0 w 74"/>
                <a:gd name="T41" fmla="*/ 0 h 117"/>
                <a:gd name="T42" fmla="*/ 0 w 74"/>
                <a:gd name="T43" fmla="*/ 0 h 117"/>
                <a:gd name="T44" fmla="*/ 0 w 74"/>
                <a:gd name="T45" fmla="*/ 0 h 117"/>
                <a:gd name="T46" fmla="*/ 0 w 74"/>
                <a:gd name="T47" fmla="*/ 0 h 117"/>
                <a:gd name="T48" fmla="*/ 0 w 74"/>
                <a:gd name="T49" fmla="*/ 0 h 1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4"/>
                <a:gd name="T76" fmla="*/ 0 h 117"/>
                <a:gd name="T77" fmla="*/ 74 w 74"/>
                <a:gd name="T78" fmla="*/ 117 h 11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4" h="117">
                  <a:moveTo>
                    <a:pt x="74" y="107"/>
                  </a:moveTo>
                  <a:lnTo>
                    <a:pt x="73" y="80"/>
                  </a:lnTo>
                  <a:lnTo>
                    <a:pt x="72" y="53"/>
                  </a:lnTo>
                  <a:lnTo>
                    <a:pt x="69" y="26"/>
                  </a:lnTo>
                  <a:lnTo>
                    <a:pt x="68" y="0"/>
                  </a:lnTo>
                  <a:lnTo>
                    <a:pt x="59" y="1"/>
                  </a:lnTo>
                  <a:lnTo>
                    <a:pt x="52" y="2"/>
                  </a:lnTo>
                  <a:lnTo>
                    <a:pt x="43" y="3"/>
                  </a:lnTo>
                  <a:lnTo>
                    <a:pt x="34" y="5"/>
                  </a:lnTo>
                  <a:lnTo>
                    <a:pt x="25" y="7"/>
                  </a:lnTo>
                  <a:lnTo>
                    <a:pt x="17" y="8"/>
                  </a:lnTo>
                  <a:lnTo>
                    <a:pt x="9" y="10"/>
                  </a:lnTo>
                  <a:lnTo>
                    <a:pt x="0" y="11"/>
                  </a:lnTo>
                  <a:lnTo>
                    <a:pt x="1" y="38"/>
                  </a:lnTo>
                  <a:lnTo>
                    <a:pt x="4" y="64"/>
                  </a:lnTo>
                  <a:lnTo>
                    <a:pt x="5" y="91"/>
                  </a:lnTo>
                  <a:lnTo>
                    <a:pt x="6" y="117"/>
                  </a:lnTo>
                  <a:lnTo>
                    <a:pt x="15" y="116"/>
                  </a:lnTo>
                  <a:lnTo>
                    <a:pt x="24" y="115"/>
                  </a:lnTo>
                  <a:lnTo>
                    <a:pt x="31" y="113"/>
                  </a:lnTo>
                  <a:lnTo>
                    <a:pt x="40" y="112"/>
                  </a:lnTo>
                  <a:lnTo>
                    <a:pt x="49" y="111"/>
                  </a:lnTo>
                  <a:lnTo>
                    <a:pt x="58" y="110"/>
                  </a:lnTo>
                  <a:lnTo>
                    <a:pt x="65" y="108"/>
                  </a:lnTo>
                  <a:lnTo>
                    <a:pt x="74" y="10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30" name="Freeform 65"/>
            <p:cNvSpPr>
              <a:spLocks/>
            </p:cNvSpPr>
            <p:nvPr/>
          </p:nvSpPr>
          <p:spPr bwMode="auto">
            <a:xfrm>
              <a:off x="3276" y="3971"/>
              <a:ext cx="12" cy="18"/>
            </a:xfrm>
            <a:custGeom>
              <a:avLst/>
              <a:gdLst>
                <a:gd name="T0" fmla="*/ 0 w 49"/>
                <a:gd name="T1" fmla="*/ 0 h 72"/>
                <a:gd name="T2" fmla="*/ 0 w 49"/>
                <a:gd name="T3" fmla="*/ 0 h 72"/>
                <a:gd name="T4" fmla="*/ 0 w 49"/>
                <a:gd name="T5" fmla="*/ 0 h 72"/>
                <a:gd name="T6" fmla="*/ 0 w 49"/>
                <a:gd name="T7" fmla="*/ 0 h 72"/>
                <a:gd name="T8" fmla="*/ 0 w 49"/>
                <a:gd name="T9" fmla="*/ 0 h 72"/>
                <a:gd name="T10" fmla="*/ 0 w 49"/>
                <a:gd name="T11" fmla="*/ 0 h 72"/>
                <a:gd name="T12" fmla="*/ 0 w 49"/>
                <a:gd name="T13" fmla="*/ 0 h 72"/>
                <a:gd name="T14" fmla="*/ 0 w 49"/>
                <a:gd name="T15" fmla="*/ 0 h 72"/>
                <a:gd name="T16" fmla="*/ 0 w 49"/>
                <a:gd name="T17" fmla="*/ 0 h 72"/>
                <a:gd name="T18" fmla="*/ 0 w 49"/>
                <a:gd name="T19" fmla="*/ 0 h 72"/>
                <a:gd name="T20" fmla="*/ 0 w 49"/>
                <a:gd name="T21" fmla="*/ 0 h 72"/>
                <a:gd name="T22" fmla="*/ 0 w 49"/>
                <a:gd name="T23" fmla="*/ 0 h 72"/>
                <a:gd name="T24" fmla="*/ 0 w 49"/>
                <a:gd name="T25" fmla="*/ 0 h 72"/>
                <a:gd name="T26" fmla="*/ 0 w 49"/>
                <a:gd name="T27" fmla="*/ 0 h 72"/>
                <a:gd name="T28" fmla="*/ 0 w 49"/>
                <a:gd name="T29" fmla="*/ 0 h 72"/>
                <a:gd name="T30" fmla="*/ 0 w 49"/>
                <a:gd name="T31" fmla="*/ 0 h 72"/>
                <a:gd name="T32" fmla="*/ 0 w 49"/>
                <a:gd name="T33" fmla="*/ 0 h 72"/>
                <a:gd name="T34" fmla="*/ 0 w 49"/>
                <a:gd name="T35" fmla="*/ 0 h 72"/>
                <a:gd name="T36" fmla="*/ 0 w 49"/>
                <a:gd name="T37" fmla="*/ 0 h 72"/>
                <a:gd name="T38" fmla="*/ 0 w 49"/>
                <a:gd name="T39" fmla="*/ 0 h 72"/>
                <a:gd name="T40" fmla="*/ 0 w 49"/>
                <a:gd name="T41" fmla="*/ 0 h 72"/>
                <a:gd name="T42" fmla="*/ 0 w 49"/>
                <a:gd name="T43" fmla="*/ 0 h 72"/>
                <a:gd name="T44" fmla="*/ 0 w 49"/>
                <a:gd name="T45" fmla="*/ 0 h 72"/>
                <a:gd name="T46" fmla="*/ 0 w 49"/>
                <a:gd name="T47" fmla="*/ 0 h 72"/>
                <a:gd name="T48" fmla="*/ 0 w 49"/>
                <a:gd name="T49" fmla="*/ 0 h 7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9"/>
                <a:gd name="T76" fmla="*/ 0 h 72"/>
                <a:gd name="T77" fmla="*/ 49 w 49"/>
                <a:gd name="T78" fmla="*/ 72 h 7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9" h="72">
                  <a:moveTo>
                    <a:pt x="49" y="0"/>
                  </a:moveTo>
                  <a:lnTo>
                    <a:pt x="43" y="1"/>
                  </a:lnTo>
                  <a:lnTo>
                    <a:pt x="37" y="2"/>
                  </a:lnTo>
                  <a:lnTo>
                    <a:pt x="32" y="3"/>
                  </a:lnTo>
                  <a:lnTo>
                    <a:pt x="25" y="5"/>
                  </a:lnTo>
                  <a:lnTo>
                    <a:pt x="19" y="7"/>
                  </a:lnTo>
                  <a:lnTo>
                    <a:pt x="14" y="8"/>
                  </a:lnTo>
                  <a:lnTo>
                    <a:pt x="8" y="10"/>
                  </a:lnTo>
                  <a:lnTo>
                    <a:pt x="1" y="11"/>
                  </a:lnTo>
                  <a:lnTo>
                    <a:pt x="1" y="26"/>
                  </a:lnTo>
                  <a:lnTo>
                    <a:pt x="1" y="41"/>
                  </a:lnTo>
                  <a:lnTo>
                    <a:pt x="0" y="57"/>
                  </a:lnTo>
                  <a:lnTo>
                    <a:pt x="0" y="72"/>
                  </a:lnTo>
                  <a:lnTo>
                    <a:pt x="6" y="70"/>
                  </a:lnTo>
                  <a:lnTo>
                    <a:pt x="13" y="69"/>
                  </a:lnTo>
                  <a:lnTo>
                    <a:pt x="18" y="69"/>
                  </a:lnTo>
                  <a:lnTo>
                    <a:pt x="24" y="68"/>
                  </a:lnTo>
                  <a:lnTo>
                    <a:pt x="30" y="67"/>
                  </a:lnTo>
                  <a:lnTo>
                    <a:pt x="35" y="65"/>
                  </a:lnTo>
                  <a:lnTo>
                    <a:pt x="42" y="65"/>
                  </a:lnTo>
                  <a:lnTo>
                    <a:pt x="48" y="64"/>
                  </a:lnTo>
                  <a:lnTo>
                    <a:pt x="49" y="48"/>
                  </a:lnTo>
                  <a:lnTo>
                    <a:pt x="49" y="31"/>
                  </a:lnTo>
                  <a:lnTo>
                    <a:pt x="49" y="16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31" name="Freeform 66"/>
            <p:cNvSpPr>
              <a:spLocks/>
            </p:cNvSpPr>
            <p:nvPr/>
          </p:nvSpPr>
          <p:spPr bwMode="auto">
            <a:xfrm>
              <a:off x="3274" y="4002"/>
              <a:ext cx="13" cy="16"/>
            </a:xfrm>
            <a:custGeom>
              <a:avLst/>
              <a:gdLst>
                <a:gd name="T0" fmla="*/ 0 w 52"/>
                <a:gd name="T1" fmla="*/ 0 h 63"/>
                <a:gd name="T2" fmla="*/ 0 w 52"/>
                <a:gd name="T3" fmla="*/ 0 h 63"/>
                <a:gd name="T4" fmla="*/ 0 w 52"/>
                <a:gd name="T5" fmla="*/ 0 h 63"/>
                <a:gd name="T6" fmla="*/ 0 w 52"/>
                <a:gd name="T7" fmla="*/ 0 h 63"/>
                <a:gd name="T8" fmla="*/ 0 w 52"/>
                <a:gd name="T9" fmla="*/ 0 h 63"/>
                <a:gd name="T10" fmla="*/ 0 w 52"/>
                <a:gd name="T11" fmla="*/ 0 h 63"/>
                <a:gd name="T12" fmla="*/ 0 w 52"/>
                <a:gd name="T13" fmla="*/ 0 h 63"/>
                <a:gd name="T14" fmla="*/ 0 w 52"/>
                <a:gd name="T15" fmla="*/ 0 h 63"/>
                <a:gd name="T16" fmla="*/ 0 w 52"/>
                <a:gd name="T17" fmla="*/ 0 h 63"/>
                <a:gd name="T18" fmla="*/ 0 w 52"/>
                <a:gd name="T19" fmla="*/ 0 h 63"/>
                <a:gd name="T20" fmla="*/ 0 w 52"/>
                <a:gd name="T21" fmla="*/ 0 h 63"/>
                <a:gd name="T22" fmla="*/ 0 w 52"/>
                <a:gd name="T23" fmla="*/ 0 h 63"/>
                <a:gd name="T24" fmla="*/ 0 w 52"/>
                <a:gd name="T25" fmla="*/ 0 h 63"/>
                <a:gd name="T26" fmla="*/ 0 w 52"/>
                <a:gd name="T27" fmla="*/ 0 h 63"/>
                <a:gd name="T28" fmla="*/ 0 w 52"/>
                <a:gd name="T29" fmla="*/ 0 h 63"/>
                <a:gd name="T30" fmla="*/ 0 w 52"/>
                <a:gd name="T31" fmla="*/ 0 h 63"/>
                <a:gd name="T32" fmla="*/ 0 w 52"/>
                <a:gd name="T33" fmla="*/ 0 h 63"/>
                <a:gd name="T34" fmla="*/ 0 w 52"/>
                <a:gd name="T35" fmla="*/ 0 h 63"/>
                <a:gd name="T36" fmla="*/ 0 w 52"/>
                <a:gd name="T37" fmla="*/ 0 h 63"/>
                <a:gd name="T38" fmla="*/ 0 w 52"/>
                <a:gd name="T39" fmla="*/ 0 h 63"/>
                <a:gd name="T40" fmla="*/ 0 w 52"/>
                <a:gd name="T41" fmla="*/ 0 h 63"/>
                <a:gd name="T42" fmla="*/ 0 w 52"/>
                <a:gd name="T43" fmla="*/ 0 h 63"/>
                <a:gd name="T44" fmla="*/ 0 w 52"/>
                <a:gd name="T45" fmla="*/ 0 h 63"/>
                <a:gd name="T46" fmla="*/ 0 w 52"/>
                <a:gd name="T47" fmla="*/ 0 h 63"/>
                <a:gd name="T48" fmla="*/ 0 w 52"/>
                <a:gd name="T49" fmla="*/ 0 h 6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63"/>
                <a:gd name="T77" fmla="*/ 52 w 52"/>
                <a:gd name="T78" fmla="*/ 63 h 6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63">
                  <a:moveTo>
                    <a:pt x="2" y="6"/>
                  </a:moveTo>
                  <a:lnTo>
                    <a:pt x="2" y="20"/>
                  </a:lnTo>
                  <a:lnTo>
                    <a:pt x="1" y="34"/>
                  </a:lnTo>
                  <a:lnTo>
                    <a:pt x="1" y="48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3" y="62"/>
                  </a:lnTo>
                  <a:lnTo>
                    <a:pt x="18" y="62"/>
                  </a:lnTo>
                  <a:lnTo>
                    <a:pt x="24" y="61"/>
                  </a:lnTo>
                  <a:lnTo>
                    <a:pt x="30" y="61"/>
                  </a:lnTo>
                  <a:lnTo>
                    <a:pt x="37" y="61"/>
                  </a:lnTo>
                  <a:lnTo>
                    <a:pt x="43" y="59"/>
                  </a:lnTo>
                  <a:lnTo>
                    <a:pt x="49" y="59"/>
                  </a:lnTo>
                  <a:lnTo>
                    <a:pt x="49" y="44"/>
                  </a:lnTo>
                  <a:lnTo>
                    <a:pt x="50" y="29"/>
                  </a:lnTo>
                  <a:lnTo>
                    <a:pt x="50" y="15"/>
                  </a:lnTo>
                  <a:lnTo>
                    <a:pt x="52" y="0"/>
                  </a:lnTo>
                  <a:lnTo>
                    <a:pt x="45" y="1"/>
                  </a:lnTo>
                  <a:lnTo>
                    <a:pt x="39" y="1"/>
                  </a:lnTo>
                  <a:lnTo>
                    <a:pt x="33" y="3"/>
                  </a:lnTo>
                  <a:lnTo>
                    <a:pt x="28" y="3"/>
                  </a:lnTo>
                  <a:lnTo>
                    <a:pt x="21" y="4"/>
                  </a:lnTo>
                  <a:lnTo>
                    <a:pt x="15" y="5"/>
                  </a:lnTo>
                  <a:lnTo>
                    <a:pt x="9" y="5"/>
                  </a:lnTo>
                  <a:lnTo>
                    <a:pt x="2" y="6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32" name="Freeform 67"/>
            <p:cNvSpPr>
              <a:spLocks/>
            </p:cNvSpPr>
            <p:nvPr/>
          </p:nvSpPr>
          <p:spPr bwMode="auto">
            <a:xfrm>
              <a:off x="3276" y="3938"/>
              <a:ext cx="12" cy="20"/>
            </a:xfrm>
            <a:custGeom>
              <a:avLst/>
              <a:gdLst>
                <a:gd name="T0" fmla="*/ 0 w 48"/>
                <a:gd name="T1" fmla="*/ 0 h 80"/>
                <a:gd name="T2" fmla="*/ 0 w 48"/>
                <a:gd name="T3" fmla="*/ 0 h 80"/>
                <a:gd name="T4" fmla="*/ 0 w 48"/>
                <a:gd name="T5" fmla="*/ 0 h 80"/>
                <a:gd name="T6" fmla="*/ 0 w 48"/>
                <a:gd name="T7" fmla="*/ 0 h 80"/>
                <a:gd name="T8" fmla="*/ 0 w 48"/>
                <a:gd name="T9" fmla="*/ 0 h 80"/>
                <a:gd name="T10" fmla="*/ 0 w 48"/>
                <a:gd name="T11" fmla="*/ 0 h 80"/>
                <a:gd name="T12" fmla="*/ 0 w 48"/>
                <a:gd name="T13" fmla="*/ 0 h 80"/>
                <a:gd name="T14" fmla="*/ 0 w 48"/>
                <a:gd name="T15" fmla="*/ 0 h 80"/>
                <a:gd name="T16" fmla="*/ 0 w 48"/>
                <a:gd name="T17" fmla="*/ 0 h 80"/>
                <a:gd name="T18" fmla="*/ 0 w 48"/>
                <a:gd name="T19" fmla="*/ 0 h 80"/>
                <a:gd name="T20" fmla="*/ 0 w 48"/>
                <a:gd name="T21" fmla="*/ 0 h 80"/>
                <a:gd name="T22" fmla="*/ 0 w 48"/>
                <a:gd name="T23" fmla="*/ 0 h 80"/>
                <a:gd name="T24" fmla="*/ 0 w 48"/>
                <a:gd name="T25" fmla="*/ 0 h 80"/>
                <a:gd name="T26" fmla="*/ 0 w 48"/>
                <a:gd name="T27" fmla="*/ 0 h 80"/>
                <a:gd name="T28" fmla="*/ 0 w 48"/>
                <a:gd name="T29" fmla="*/ 0 h 80"/>
                <a:gd name="T30" fmla="*/ 0 w 48"/>
                <a:gd name="T31" fmla="*/ 0 h 80"/>
                <a:gd name="T32" fmla="*/ 0 w 48"/>
                <a:gd name="T33" fmla="*/ 0 h 80"/>
                <a:gd name="T34" fmla="*/ 0 w 48"/>
                <a:gd name="T35" fmla="*/ 0 h 80"/>
                <a:gd name="T36" fmla="*/ 0 w 48"/>
                <a:gd name="T37" fmla="*/ 0 h 80"/>
                <a:gd name="T38" fmla="*/ 0 w 48"/>
                <a:gd name="T39" fmla="*/ 0 h 80"/>
                <a:gd name="T40" fmla="*/ 0 w 48"/>
                <a:gd name="T41" fmla="*/ 0 h 80"/>
                <a:gd name="T42" fmla="*/ 0 w 48"/>
                <a:gd name="T43" fmla="*/ 0 h 80"/>
                <a:gd name="T44" fmla="*/ 0 w 48"/>
                <a:gd name="T45" fmla="*/ 0 h 80"/>
                <a:gd name="T46" fmla="*/ 0 w 48"/>
                <a:gd name="T47" fmla="*/ 0 h 80"/>
                <a:gd name="T48" fmla="*/ 0 w 48"/>
                <a:gd name="T49" fmla="*/ 0 h 8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8"/>
                <a:gd name="T76" fmla="*/ 0 h 80"/>
                <a:gd name="T77" fmla="*/ 48 w 48"/>
                <a:gd name="T78" fmla="*/ 80 h 8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8" h="80">
                  <a:moveTo>
                    <a:pt x="48" y="0"/>
                  </a:moveTo>
                  <a:lnTo>
                    <a:pt x="42" y="3"/>
                  </a:lnTo>
                  <a:lnTo>
                    <a:pt x="36" y="4"/>
                  </a:lnTo>
                  <a:lnTo>
                    <a:pt x="31" y="7"/>
                  </a:lnTo>
                  <a:lnTo>
                    <a:pt x="24" y="8"/>
                  </a:lnTo>
                  <a:lnTo>
                    <a:pt x="18" y="10"/>
                  </a:lnTo>
                  <a:lnTo>
                    <a:pt x="13" y="12"/>
                  </a:lnTo>
                  <a:lnTo>
                    <a:pt x="7" y="14"/>
                  </a:lnTo>
                  <a:lnTo>
                    <a:pt x="0" y="17"/>
                  </a:lnTo>
                  <a:lnTo>
                    <a:pt x="0" y="33"/>
                  </a:lnTo>
                  <a:lnTo>
                    <a:pt x="0" y="48"/>
                  </a:lnTo>
                  <a:lnTo>
                    <a:pt x="0" y="63"/>
                  </a:lnTo>
                  <a:lnTo>
                    <a:pt x="0" y="80"/>
                  </a:lnTo>
                  <a:lnTo>
                    <a:pt x="7" y="79"/>
                  </a:lnTo>
                  <a:lnTo>
                    <a:pt x="13" y="77"/>
                  </a:lnTo>
                  <a:lnTo>
                    <a:pt x="18" y="75"/>
                  </a:lnTo>
                  <a:lnTo>
                    <a:pt x="24" y="74"/>
                  </a:lnTo>
                  <a:lnTo>
                    <a:pt x="31" y="72"/>
                  </a:lnTo>
                  <a:lnTo>
                    <a:pt x="36" y="70"/>
                  </a:lnTo>
                  <a:lnTo>
                    <a:pt x="42" y="68"/>
                  </a:lnTo>
                  <a:lnTo>
                    <a:pt x="48" y="67"/>
                  </a:lnTo>
                  <a:lnTo>
                    <a:pt x="48" y="51"/>
                  </a:lnTo>
                  <a:lnTo>
                    <a:pt x="48" y="33"/>
                  </a:lnTo>
                  <a:lnTo>
                    <a:pt x="48" y="17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33" name="Freeform 68"/>
            <p:cNvSpPr>
              <a:spLocks/>
            </p:cNvSpPr>
            <p:nvPr/>
          </p:nvSpPr>
          <p:spPr bwMode="auto">
            <a:xfrm>
              <a:off x="3275" y="3903"/>
              <a:ext cx="12" cy="23"/>
            </a:xfrm>
            <a:custGeom>
              <a:avLst/>
              <a:gdLst>
                <a:gd name="T0" fmla="*/ 0 w 51"/>
                <a:gd name="T1" fmla="*/ 0 h 88"/>
                <a:gd name="T2" fmla="*/ 0 w 51"/>
                <a:gd name="T3" fmla="*/ 0 h 88"/>
                <a:gd name="T4" fmla="*/ 0 w 51"/>
                <a:gd name="T5" fmla="*/ 0 h 88"/>
                <a:gd name="T6" fmla="*/ 0 w 51"/>
                <a:gd name="T7" fmla="*/ 0 h 88"/>
                <a:gd name="T8" fmla="*/ 0 w 51"/>
                <a:gd name="T9" fmla="*/ 0 h 88"/>
                <a:gd name="T10" fmla="*/ 0 w 51"/>
                <a:gd name="T11" fmla="*/ 0 h 88"/>
                <a:gd name="T12" fmla="*/ 0 w 51"/>
                <a:gd name="T13" fmla="*/ 0 h 88"/>
                <a:gd name="T14" fmla="*/ 0 w 51"/>
                <a:gd name="T15" fmla="*/ 0 h 88"/>
                <a:gd name="T16" fmla="*/ 0 w 51"/>
                <a:gd name="T17" fmla="*/ 0 h 88"/>
                <a:gd name="T18" fmla="*/ 0 w 51"/>
                <a:gd name="T19" fmla="*/ 0 h 88"/>
                <a:gd name="T20" fmla="*/ 0 w 51"/>
                <a:gd name="T21" fmla="*/ 0 h 88"/>
                <a:gd name="T22" fmla="*/ 0 w 51"/>
                <a:gd name="T23" fmla="*/ 0 h 88"/>
                <a:gd name="T24" fmla="*/ 0 w 51"/>
                <a:gd name="T25" fmla="*/ 1 h 88"/>
                <a:gd name="T26" fmla="*/ 0 w 51"/>
                <a:gd name="T27" fmla="*/ 1 h 88"/>
                <a:gd name="T28" fmla="*/ 0 w 51"/>
                <a:gd name="T29" fmla="*/ 1 h 88"/>
                <a:gd name="T30" fmla="*/ 0 w 51"/>
                <a:gd name="T31" fmla="*/ 0 h 88"/>
                <a:gd name="T32" fmla="*/ 0 w 51"/>
                <a:gd name="T33" fmla="*/ 0 h 88"/>
                <a:gd name="T34" fmla="*/ 0 w 51"/>
                <a:gd name="T35" fmla="*/ 0 h 88"/>
                <a:gd name="T36" fmla="*/ 0 w 51"/>
                <a:gd name="T37" fmla="*/ 0 h 88"/>
                <a:gd name="T38" fmla="*/ 0 w 51"/>
                <a:gd name="T39" fmla="*/ 0 h 88"/>
                <a:gd name="T40" fmla="*/ 0 w 51"/>
                <a:gd name="T41" fmla="*/ 0 h 88"/>
                <a:gd name="T42" fmla="*/ 0 w 51"/>
                <a:gd name="T43" fmla="*/ 0 h 88"/>
                <a:gd name="T44" fmla="*/ 0 w 51"/>
                <a:gd name="T45" fmla="*/ 0 h 88"/>
                <a:gd name="T46" fmla="*/ 0 w 51"/>
                <a:gd name="T47" fmla="*/ 0 h 88"/>
                <a:gd name="T48" fmla="*/ 0 w 51"/>
                <a:gd name="T49" fmla="*/ 0 h 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1"/>
                <a:gd name="T76" fmla="*/ 0 h 88"/>
                <a:gd name="T77" fmla="*/ 51 w 51"/>
                <a:gd name="T78" fmla="*/ 88 h 8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1" h="88">
                  <a:moveTo>
                    <a:pt x="47" y="0"/>
                  </a:moveTo>
                  <a:lnTo>
                    <a:pt x="41" y="2"/>
                  </a:lnTo>
                  <a:lnTo>
                    <a:pt x="36" y="5"/>
                  </a:lnTo>
                  <a:lnTo>
                    <a:pt x="30" y="7"/>
                  </a:lnTo>
                  <a:lnTo>
                    <a:pt x="24" y="10"/>
                  </a:lnTo>
                  <a:lnTo>
                    <a:pt x="18" y="13"/>
                  </a:lnTo>
                  <a:lnTo>
                    <a:pt x="13" y="16"/>
                  </a:lnTo>
                  <a:lnTo>
                    <a:pt x="7" y="19"/>
                  </a:lnTo>
                  <a:lnTo>
                    <a:pt x="0" y="21"/>
                  </a:lnTo>
                  <a:lnTo>
                    <a:pt x="2" y="37"/>
                  </a:lnTo>
                  <a:lnTo>
                    <a:pt x="2" y="54"/>
                  </a:lnTo>
                  <a:lnTo>
                    <a:pt x="3" y="72"/>
                  </a:lnTo>
                  <a:lnTo>
                    <a:pt x="3" y="88"/>
                  </a:lnTo>
                  <a:lnTo>
                    <a:pt x="9" y="85"/>
                  </a:lnTo>
                  <a:lnTo>
                    <a:pt x="16" y="83"/>
                  </a:lnTo>
                  <a:lnTo>
                    <a:pt x="21" y="80"/>
                  </a:lnTo>
                  <a:lnTo>
                    <a:pt x="27" y="78"/>
                  </a:lnTo>
                  <a:lnTo>
                    <a:pt x="33" y="77"/>
                  </a:lnTo>
                  <a:lnTo>
                    <a:pt x="38" y="74"/>
                  </a:lnTo>
                  <a:lnTo>
                    <a:pt x="45" y="72"/>
                  </a:lnTo>
                  <a:lnTo>
                    <a:pt x="51" y="69"/>
                  </a:lnTo>
                  <a:lnTo>
                    <a:pt x="50" y="51"/>
                  </a:lnTo>
                  <a:lnTo>
                    <a:pt x="50" y="35"/>
                  </a:lnTo>
                  <a:lnTo>
                    <a:pt x="48" y="1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34" name="Freeform 69"/>
            <p:cNvSpPr>
              <a:spLocks/>
            </p:cNvSpPr>
            <p:nvPr/>
          </p:nvSpPr>
          <p:spPr bwMode="auto">
            <a:xfrm>
              <a:off x="3295" y="3895"/>
              <a:ext cx="13" cy="23"/>
            </a:xfrm>
            <a:custGeom>
              <a:avLst/>
              <a:gdLst>
                <a:gd name="T0" fmla="*/ 0 w 51"/>
                <a:gd name="T1" fmla="*/ 0 h 92"/>
                <a:gd name="T2" fmla="*/ 0 w 51"/>
                <a:gd name="T3" fmla="*/ 0 h 92"/>
                <a:gd name="T4" fmla="*/ 0 w 51"/>
                <a:gd name="T5" fmla="*/ 0 h 92"/>
                <a:gd name="T6" fmla="*/ 0 w 51"/>
                <a:gd name="T7" fmla="*/ 0 h 92"/>
                <a:gd name="T8" fmla="*/ 0 w 51"/>
                <a:gd name="T9" fmla="*/ 0 h 92"/>
                <a:gd name="T10" fmla="*/ 0 w 51"/>
                <a:gd name="T11" fmla="*/ 0 h 92"/>
                <a:gd name="T12" fmla="*/ 0 w 51"/>
                <a:gd name="T13" fmla="*/ 0 h 92"/>
                <a:gd name="T14" fmla="*/ 0 w 51"/>
                <a:gd name="T15" fmla="*/ 0 h 92"/>
                <a:gd name="T16" fmla="*/ 0 w 51"/>
                <a:gd name="T17" fmla="*/ 0 h 92"/>
                <a:gd name="T18" fmla="*/ 0 w 51"/>
                <a:gd name="T19" fmla="*/ 0 h 92"/>
                <a:gd name="T20" fmla="*/ 0 w 51"/>
                <a:gd name="T21" fmla="*/ 0 h 92"/>
                <a:gd name="T22" fmla="*/ 0 w 51"/>
                <a:gd name="T23" fmla="*/ 0 h 92"/>
                <a:gd name="T24" fmla="*/ 0 w 51"/>
                <a:gd name="T25" fmla="*/ 0 h 92"/>
                <a:gd name="T26" fmla="*/ 0 w 51"/>
                <a:gd name="T27" fmla="*/ 0 h 92"/>
                <a:gd name="T28" fmla="*/ 0 w 51"/>
                <a:gd name="T29" fmla="*/ 0 h 92"/>
                <a:gd name="T30" fmla="*/ 0 w 51"/>
                <a:gd name="T31" fmla="*/ 0 h 92"/>
                <a:gd name="T32" fmla="*/ 0 w 51"/>
                <a:gd name="T33" fmla="*/ 0 h 92"/>
                <a:gd name="T34" fmla="*/ 0 w 51"/>
                <a:gd name="T35" fmla="*/ 0 h 92"/>
                <a:gd name="T36" fmla="*/ 0 w 51"/>
                <a:gd name="T37" fmla="*/ 0 h 92"/>
                <a:gd name="T38" fmla="*/ 0 w 51"/>
                <a:gd name="T39" fmla="*/ 0 h 92"/>
                <a:gd name="T40" fmla="*/ 0 w 51"/>
                <a:gd name="T41" fmla="*/ 0 h 92"/>
                <a:gd name="T42" fmla="*/ 0 w 51"/>
                <a:gd name="T43" fmla="*/ 0 h 92"/>
                <a:gd name="T44" fmla="*/ 0 w 51"/>
                <a:gd name="T45" fmla="*/ 0 h 92"/>
                <a:gd name="T46" fmla="*/ 0 w 51"/>
                <a:gd name="T47" fmla="*/ 0 h 92"/>
                <a:gd name="T48" fmla="*/ 0 w 51"/>
                <a:gd name="T49" fmla="*/ 0 h 9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1"/>
                <a:gd name="T76" fmla="*/ 0 h 92"/>
                <a:gd name="T77" fmla="*/ 51 w 51"/>
                <a:gd name="T78" fmla="*/ 92 h 9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1" h="92">
                  <a:moveTo>
                    <a:pt x="51" y="73"/>
                  </a:moveTo>
                  <a:lnTo>
                    <a:pt x="51" y="55"/>
                  </a:lnTo>
                  <a:lnTo>
                    <a:pt x="50" y="37"/>
                  </a:lnTo>
                  <a:lnTo>
                    <a:pt x="50" y="18"/>
                  </a:lnTo>
                  <a:lnTo>
                    <a:pt x="48" y="0"/>
                  </a:lnTo>
                  <a:lnTo>
                    <a:pt x="42" y="3"/>
                  </a:lnTo>
                  <a:lnTo>
                    <a:pt x="36" y="5"/>
                  </a:lnTo>
                  <a:lnTo>
                    <a:pt x="31" y="8"/>
                  </a:lnTo>
                  <a:lnTo>
                    <a:pt x="24" y="10"/>
                  </a:lnTo>
                  <a:lnTo>
                    <a:pt x="18" y="13"/>
                  </a:lnTo>
                  <a:lnTo>
                    <a:pt x="13" y="15"/>
                  </a:lnTo>
                  <a:lnTo>
                    <a:pt x="7" y="18"/>
                  </a:lnTo>
                  <a:lnTo>
                    <a:pt x="0" y="20"/>
                  </a:lnTo>
                  <a:lnTo>
                    <a:pt x="2" y="38"/>
                  </a:lnTo>
                  <a:lnTo>
                    <a:pt x="2" y="56"/>
                  </a:lnTo>
                  <a:lnTo>
                    <a:pt x="3" y="75"/>
                  </a:lnTo>
                  <a:lnTo>
                    <a:pt x="3" y="92"/>
                  </a:lnTo>
                  <a:lnTo>
                    <a:pt x="9" y="90"/>
                  </a:lnTo>
                  <a:lnTo>
                    <a:pt x="15" y="87"/>
                  </a:lnTo>
                  <a:lnTo>
                    <a:pt x="22" y="85"/>
                  </a:lnTo>
                  <a:lnTo>
                    <a:pt x="27" y="82"/>
                  </a:lnTo>
                  <a:lnTo>
                    <a:pt x="33" y="81"/>
                  </a:lnTo>
                  <a:lnTo>
                    <a:pt x="39" y="79"/>
                  </a:lnTo>
                  <a:lnTo>
                    <a:pt x="45" y="76"/>
                  </a:lnTo>
                  <a:lnTo>
                    <a:pt x="51" y="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35" name="Freeform 70"/>
            <p:cNvSpPr>
              <a:spLocks/>
            </p:cNvSpPr>
            <p:nvPr/>
          </p:nvSpPr>
          <p:spPr bwMode="auto">
            <a:xfrm>
              <a:off x="3296" y="3931"/>
              <a:ext cx="13" cy="21"/>
            </a:xfrm>
            <a:custGeom>
              <a:avLst/>
              <a:gdLst>
                <a:gd name="T0" fmla="*/ 0 w 50"/>
                <a:gd name="T1" fmla="*/ 0 h 83"/>
                <a:gd name="T2" fmla="*/ 0 w 50"/>
                <a:gd name="T3" fmla="*/ 0 h 83"/>
                <a:gd name="T4" fmla="*/ 0 w 50"/>
                <a:gd name="T5" fmla="*/ 0 h 83"/>
                <a:gd name="T6" fmla="*/ 0 w 50"/>
                <a:gd name="T7" fmla="*/ 0 h 83"/>
                <a:gd name="T8" fmla="*/ 0 w 50"/>
                <a:gd name="T9" fmla="*/ 0 h 83"/>
                <a:gd name="T10" fmla="*/ 0 w 50"/>
                <a:gd name="T11" fmla="*/ 0 h 83"/>
                <a:gd name="T12" fmla="*/ 0 w 50"/>
                <a:gd name="T13" fmla="*/ 0 h 83"/>
                <a:gd name="T14" fmla="*/ 0 w 50"/>
                <a:gd name="T15" fmla="*/ 0 h 83"/>
                <a:gd name="T16" fmla="*/ 0 w 50"/>
                <a:gd name="T17" fmla="*/ 0 h 83"/>
                <a:gd name="T18" fmla="*/ 0 w 50"/>
                <a:gd name="T19" fmla="*/ 0 h 83"/>
                <a:gd name="T20" fmla="*/ 0 w 50"/>
                <a:gd name="T21" fmla="*/ 0 h 83"/>
                <a:gd name="T22" fmla="*/ 0 w 50"/>
                <a:gd name="T23" fmla="*/ 0 h 83"/>
                <a:gd name="T24" fmla="*/ 0 w 50"/>
                <a:gd name="T25" fmla="*/ 0 h 83"/>
                <a:gd name="T26" fmla="*/ 0 w 50"/>
                <a:gd name="T27" fmla="*/ 0 h 83"/>
                <a:gd name="T28" fmla="*/ 0 w 50"/>
                <a:gd name="T29" fmla="*/ 0 h 83"/>
                <a:gd name="T30" fmla="*/ 0 w 50"/>
                <a:gd name="T31" fmla="*/ 0 h 83"/>
                <a:gd name="T32" fmla="*/ 0 w 50"/>
                <a:gd name="T33" fmla="*/ 0 h 83"/>
                <a:gd name="T34" fmla="*/ 0 w 50"/>
                <a:gd name="T35" fmla="*/ 0 h 83"/>
                <a:gd name="T36" fmla="*/ 0 w 50"/>
                <a:gd name="T37" fmla="*/ 0 h 83"/>
                <a:gd name="T38" fmla="*/ 0 w 50"/>
                <a:gd name="T39" fmla="*/ 0 h 83"/>
                <a:gd name="T40" fmla="*/ 0 w 50"/>
                <a:gd name="T41" fmla="*/ 0 h 83"/>
                <a:gd name="T42" fmla="*/ 0 w 50"/>
                <a:gd name="T43" fmla="*/ 0 h 83"/>
                <a:gd name="T44" fmla="*/ 0 w 50"/>
                <a:gd name="T45" fmla="*/ 0 h 83"/>
                <a:gd name="T46" fmla="*/ 0 w 50"/>
                <a:gd name="T47" fmla="*/ 0 h 83"/>
                <a:gd name="T48" fmla="*/ 0 w 50"/>
                <a:gd name="T49" fmla="*/ 0 h 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0"/>
                <a:gd name="T76" fmla="*/ 0 h 83"/>
                <a:gd name="T77" fmla="*/ 50 w 50"/>
                <a:gd name="T78" fmla="*/ 83 h 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0" h="83">
                  <a:moveTo>
                    <a:pt x="2" y="83"/>
                  </a:moveTo>
                  <a:lnTo>
                    <a:pt x="8" y="82"/>
                  </a:lnTo>
                  <a:lnTo>
                    <a:pt x="13" y="81"/>
                  </a:lnTo>
                  <a:lnTo>
                    <a:pt x="19" y="79"/>
                  </a:lnTo>
                  <a:lnTo>
                    <a:pt x="26" y="77"/>
                  </a:lnTo>
                  <a:lnTo>
                    <a:pt x="31" y="76"/>
                  </a:lnTo>
                  <a:lnTo>
                    <a:pt x="37" y="74"/>
                  </a:lnTo>
                  <a:lnTo>
                    <a:pt x="43" y="72"/>
                  </a:lnTo>
                  <a:lnTo>
                    <a:pt x="50" y="70"/>
                  </a:lnTo>
                  <a:lnTo>
                    <a:pt x="50" y="53"/>
                  </a:lnTo>
                  <a:lnTo>
                    <a:pt x="50" y="35"/>
                  </a:lnTo>
                  <a:lnTo>
                    <a:pt x="50" y="17"/>
                  </a:lnTo>
                  <a:lnTo>
                    <a:pt x="48" y="0"/>
                  </a:lnTo>
                  <a:lnTo>
                    <a:pt x="42" y="1"/>
                  </a:lnTo>
                  <a:lnTo>
                    <a:pt x="36" y="4"/>
                  </a:lnTo>
                  <a:lnTo>
                    <a:pt x="31" y="5"/>
                  </a:lnTo>
                  <a:lnTo>
                    <a:pt x="24" y="7"/>
                  </a:lnTo>
                  <a:lnTo>
                    <a:pt x="18" y="9"/>
                  </a:lnTo>
                  <a:lnTo>
                    <a:pt x="13" y="11"/>
                  </a:lnTo>
                  <a:lnTo>
                    <a:pt x="7" y="12"/>
                  </a:lnTo>
                  <a:lnTo>
                    <a:pt x="0" y="15"/>
                  </a:lnTo>
                  <a:lnTo>
                    <a:pt x="0" y="31"/>
                  </a:lnTo>
                  <a:lnTo>
                    <a:pt x="0" y="49"/>
                  </a:lnTo>
                  <a:lnTo>
                    <a:pt x="0" y="65"/>
                  </a:lnTo>
                  <a:lnTo>
                    <a:pt x="2" y="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36" name="Freeform 71"/>
            <p:cNvSpPr>
              <a:spLocks/>
            </p:cNvSpPr>
            <p:nvPr/>
          </p:nvSpPr>
          <p:spPr bwMode="auto">
            <a:xfrm>
              <a:off x="3295" y="4000"/>
              <a:ext cx="13" cy="17"/>
            </a:xfrm>
            <a:custGeom>
              <a:avLst/>
              <a:gdLst>
                <a:gd name="T0" fmla="*/ 0 w 53"/>
                <a:gd name="T1" fmla="*/ 0 h 67"/>
                <a:gd name="T2" fmla="*/ 0 w 53"/>
                <a:gd name="T3" fmla="*/ 0 h 67"/>
                <a:gd name="T4" fmla="*/ 0 w 53"/>
                <a:gd name="T5" fmla="*/ 0 h 67"/>
                <a:gd name="T6" fmla="*/ 0 w 53"/>
                <a:gd name="T7" fmla="*/ 0 h 67"/>
                <a:gd name="T8" fmla="*/ 0 w 53"/>
                <a:gd name="T9" fmla="*/ 0 h 67"/>
                <a:gd name="T10" fmla="*/ 0 w 53"/>
                <a:gd name="T11" fmla="*/ 0 h 67"/>
                <a:gd name="T12" fmla="*/ 0 w 53"/>
                <a:gd name="T13" fmla="*/ 0 h 67"/>
                <a:gd name="T14" fmla="*/ 0 w 53"/>
                <a:gd name="T15" fmla="*/ 0 h 67"/>
                <a:gd name="T16" fmla="*/ 0 w 53"/>
                <a:gd name="T17" fmla="*/ 0 h 67"/>
                <a:gd name="T18" fmla="*/ 0 w 53"/>
                <a:gd name="T19" fmla="*/ 0 h 67"/>
                <a:gd name="T20" fmla="*/ 0 w 53"/>
                <a:gd name="T21" fmla="*/ 0 h 67"/>
                <a:gd name="T22" fmla="*/ 0 w 53"/>
                <a:gd name="T23" fmla="*/ 0 h 67"/>
                <a:gd name="T24" fmla="*/ 0 w 53"/>
                <a:gd name="T25" fmla="*/ 0 h 67"/>
                <a:gd name="T26" fmla="*/ 0 w 53"/>
                <a:gd name="T27" fmla="*/ 0 h 67"/>
                <a:gd name="T28" fmla="*/ 0 w 53"/>
                <a:gd name="T29" fmla="*/ 0 h 67"/>
                <a:gd name="T30" fmla="*/ 0 w 53"/>
                <a:gd name="T31" fmla="*/ 0 h 67"/>
                <a:gd name="T32" fmla="*/ 0 w 53"/>
                <a:gd name="T33" fmla="*/ 0 h 67"/>
                <a:gd name="T34" fmla="*/ 0 w 53"/>
                <a:gd name="T35" fmla="*/ 0 h 67"/>
                <a:gd name="T36" fmla="*/ 0 w 53"/>
                <a:gd name="T37" fmla="*/ 0 h 67"/>
                <a:gd name="T38" fmla="*/ 0 w 53"/>
                <a:gd name="T39" fmla="*/ 0 h 67"/>
                <a:gd name="T40" fmla="*/ 0 w 53"/>
                <a:gd name="T41" fmla="*/ 0 h 67"/>
                <a:gd name="T42" fmla="*/ 0 w 53"/>
                <a:gd name="T43" fmla="*/ 0 h 67"/>
                <a:gd name="T44" fmla="*/ 0 w 53"/>
                <a:gd name="T45" fmla="*/ 0 h 67"/>
                <a:gd name="T46" fmla="*/ 0 w 53"/>
                <a:gd name="T47" fmla="*/ 0 h 67"/>
                <a:gd name="T48" fmla="*/ 0 w 53"/>
                <a:gd name="T49" fmla="*/ 0 h 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3"/>
                <a:gd name="T76" fmla="*/ 0 h 67"/>
                <a:gd name="T77" fmla="*/ 53 w 53"/>
                <a:gd name="T78" fmla="*/ 67 h 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3" h="67">
                  <a:moveTo>
                    <a:pt x="53" y="0"/>
                  </a:moveTo>
                  <a:lnTo>
                    <a:pt x="47" y="0"/>
                  </a:lnTo>
                  <a:lnTo>
                    <a:pt x="41" y="1"/>
                  </a:lnTo>
                  <a:lnTo>
                    <a:pt x="34" y="1"/>
                  </a:lnTo>
                  <a:lnTo>
                    <a:pt x="28" y="3"/>
                  </a:lnTo>
                  <a:lnTo>
                    <a:pt x="22" y="3"/>
                  </a:lnTo>
                  <a:lnTo>
                    <a:pt x="15" y="4"/>
                  </a:lnTo>
                  <a:lnTo>
                    <a:pt x="9" y="4"/>
                  </a:lnTo>
                  <a:lnTo>
                    <a:pt x="3" y="5"/>
                  </a:lnTo>
                  <a:lnTo>
                    <a:pt x="3" y="20"/>
                  </a:lnTo>
                  <a:lnTo>
                    <a:pt x="2" y="36"/>
                  </a:lnTo>
                  <a:lnTo>
                    <a:pt x="2" y="52"/>
                  </a:lnTo>
                  <a:lnTo>
                    <a:pt x="0" y="67"/>
                  </a:lnTo>
                  <a:lnTo>
                    <a:pt x="7" y="67"/>
                  </a:lnTo>
                  <a:lnTo>
                    <a:pt x="13" y="66"/>
                  </a:lnTo>
                  <a:lnTo>
                    <a:pt x="19" y="66"/>
                  </a:lnTo>
                  <a:lnTo>
                    <a:pt x="26" y="65"/>
                  </a:lnTo>
                  <a:lnTo>
                    <a:pt x="32" y="65"/>
                  </a:lnTo>
                  <a:lnTo>
                    <a:pt x="38" y="65"/>
                  </a:lnTo>
                  <a:lnTo>
                    <a:pt x="45" y="63"/>
                  </a:lnTo>
                  <a:lnTo>
                    <a:pt x="51" y="63"/>
                  </a:lnTo>
                  <a:lnTo>
                    <a:pt x="51" y="47"/>
                  </a:lnTo>
                  <a:lnTo>
                    <a:pt x="52" y="32"/>
                  </a:lnTo>
                  <a:lnTo>
                    <a:pt x="52" y="17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37" name="Freeform 72"/>
            <p:cNvSpPr>
              <a:spLocks/>
            </p:cNvSpPr>
            <p:nvPr/>
          </p:nvSpPr>
          <p:spPr bwMode="auto">
            <a:xfrm>
              <a:off x="3296" y="3966"/>
              <a:ext cx="13" cy="19"/>
            </a:xfrm>
            <a:custGeom>
              <a:avLst/>
              <a:gdLst>
                <a:gd name="T0" fmla="*/ 0 w 50"/>
                <a:gd name="T1" fmla="*/ 0 h 76"/>
                <a:gd name="T2" fmla="*/ 0 w 50"/>
                <a:gd name="T3" fmla="*/ 0 h 76"/>
                <a:gd name="T4" fmla="*/ 0 w 50"/>
                <a:gd name="T5" fmla="*/ 0 h 76"/>
                <a:gd name="T6" fmla="*/ 0 w 50"/>
                <a:gd name="T7" fmla="*/ 0 h 76"/>
                <a:gd name="T8" fmla="*/ 0 w 50"/>
                <a:gd name="T9" fmla="*/ 0 h 76"/>
                <a:gd name="T10" fmla="*/ 0 w 50"/>
                <a:gd name="T11" fmla="*/ 0 h 76"/>
                <a:gd name="T12" fmla="*/ 0 w 50"/>
                <a:gd name="T13" fmla="*/ 0 h 76"/>
                <a:gd name="T14" fmla="*/ 0 w 50"/>
                <a:gd name="T15" fmla="*/ 0 h 76"/>
                <a:gd name="T16" fmla="*/ 0 w 50"/>
                <a:gd name="T17" fmla="*/ 0 h 76"/>
                <a:gd name="T18" fmla="*/ 0 w 50"/>
                <a:gd name="T19" fmla="*/ 0 h 76"/>
                <a:gd name="T20" fmla="*/ 0 w 50"/>
                <a:gd name="T21" fmla="*/ 0 h 76"/>
                <a:gd name="T22" fmla="*/ 0 w 50"/>
                <a:gd name="T23" fmla="*/ 0 h 76"/>
                <a:gd name="T24" fmla="*/ 0 w 50"/>
                <a:gd name="T25" fmla="*/ 0 h 76"/>
                <a:gd name="T26" fmla="*/ 0 w 50"/>
                <a:gd name="T27" fmla="*/ 0 h 76"/>
                <a:gd name="T28" fmla="*/ 0 w 50"/>
                <a:gd name="T29" fmla="*/ 0 h 76"/>
                <a:gd name="T30" fmla="*/ 0 w 50"/>
                <a:gd name="T31" fmla="*/ 0 h 76"/>
                <a:gd name="T32" fmla="*/ 0 w 50"/>
                <a:gd name="T33" fmla="*/ 0 h 76"/>
                <a:gd name="T34" fmla="*/ 0 w 50"/>
                <a:gd name="T35" fmla="*/ 0 h 76"/>
                <a:gd name="T36" fmla="*/ 0 w 50"/>
                <a:gd name="T37" fmla="*/ 0 h 76"/>
                <a:gd name="T38" fmla="*/ 0 w 50"/>
                <a:gd name="T39" fmla="*/ 0 h 76"/>
                <a:gd name="T40" fmla="*/ 0 w 50"/>
                <a:gd name="T41" fmla="*/ 0 h 76"/>
                <a:gd name="T42" fmla="*/ 0 w 50"/>
                <a:gd name="T43" fmla="*/ 0 h 76"/>
                <a:gd name="T44" fmla="*/ 0 w 50"/>
                <a:gd name="T45" fmla="*/ 0 h 76"/>
                <a:gd name="T46" fmla="*/ 0 w 50"/>
                <a:gd name="T47" fmla="*/ 0 h 76"/>
                <a:gd name="T48" fmla="*/ 0 w 50"/>
                <a:gd name="T49" fmla="*/ 0 h 7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0"/>
                <a:gd name="T76" fmla="*/ 0 h 76"/>
                <a:gd name="T77" fmla="*/ 50 w 50"/>
                <a:gd name="T78" fmla="*/ 76 h 7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0" h="76">
                  <a:moveTo>
                    <a:pt x="0" y="76"/>
                  </a:moveTo>
                  <a:lnTo>
                    <a:pt x="7" y="75"/>
                  </a:lnTo>
                  <a:lnTo>
                    <a:pt x="13" y="73"/>
                  </a:lnTo>
                  <a:lnTo>
                    <a:pt x="18" y="73"/>
                  </a:lnTo>
                  <a:lnTo>
                    <a:pt x="24" y="72"/>
                  </a:lnTo>
                  <a:lnTo>
                    <a:pt x="31" y="71"/>
                  </a:lnTo>
                  <a:lnTo>
                    <a:pt x="37" y="69"/>
                  </a:lnTo>
                  <a:lnTo>
                    <a:pt x="43" y="69"/>
                  </a:lnTo>
                  <a:lnTo>
                    <a:pt x="50" y="68"/>
                  </a:lnTo>
                  <a:lnTo>
                    <a:pt x="50" y="50"/>
                  </a:lnTo>
                  <a:lnTo>
                    <a:pt x="50" y="34"/>
                  </a:lnTo>
                  <a:lnTo>
                    <a:pt x="50" y="16"/>
                  </a:lnTo>
                  <a:lnTo>
                    <a:pt x="50" y="0"/>
                  </a:lnTo>
                  <a:lnTo>
                    <a:pt x="43" y="1"/>
                  </a:lnTo>
                  <a:lnTo>
                    <a:pt x="37" y="2"/>
                  </a:lnTo>
                  <a:lnTo>
                    <a:pt x="32" y="4"/>
                  </a:lnTo>
                  <a:lnTo>
                    <a:pt x="26" y="5"/>
                  </a:lnTo>
                  <a:lnTo>
                    <a:pt x="19" y="6"/>
                  </a:lnTo>
                  <a:lnTo>
                    <a:pt x="14" y="8"/>
                  </a:lnTo>
                  <a:lnTo>
                    <a:pt x="8" y="9"/>
                  </a:lnTo>
                  <a:lnTo>
                    <a:pt x="2" y="10"/>
                  </a:lnTo>
                  <a:lnTo>
                    <a:pt x="0" y="26"/>
                  </a:lnTo>
                  <a:lnTo>
                    <a:pt x="0" y="43"/>
                  </a:lnTo>
                  <a:lnTo>
                    <a:pt x="0" y="59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4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38" name="Freeform 73"/>
            <p:cNvSpPr>
              <a:spLocks/>
            </p:cNvSpPr>
            <p:nvPr/>
          </p:nvSpPr>
          <p:spPr bwMode="auto">
            <a:xfrm>
              <a:off x="3138" y="4037"/>
              <a:ext cx="574" cy="180"/>
            </a:xfrm>
            <a:custGeom>
              <a:avLst/>
              <a:gdLst>
                <a:gd name="T0" fmla="*/ 4 w 2296"/>
                <a:gd name="T1" fmla="*/ 0 h 719"/>
                <a:gd name="T2" fmla="*/ 3 w 2296"/>
                <a:gd name="T3" fmla="*/ 1 h 719"/>
                <a:gd name="T4" fmla="*/ 2 w 2296"/>
                <a:gd name="T5" fmla="*/ 1 h 719"/>
                <a:gd name="T6" fmla="*/ 1 w 2296"/>
                <a:gd name="T7" fmla="*/ 1 h 719"/>
                <a:gd name="T8" fmla="*/ 0 w 2296"/>
                <a:gd name="T9" fmla="*/ 2 h 719"/>
                <a:gd name="T10" fmla="*/ 1 w 2296"/>
                <a:gd name="T11" fmla="*/ 1 h 719"/>
                <a:gd name="T12" fmla="*/ 2 w 2296"/>
                <a:gd name="T13" fmla="*/ 1 h 719"/>
                <a:gd name="T14" fmla="*/ 3 w 2296"/>
                <a:gd name="T15" fmla="*/ 1 h 719"/>
                <a:gd name="T16" fmla="*/ 4 w 2296"/>
                <a:gd name="T17" fmla="*/ 0 h 719"/>
                <a:gd name="T18" fmla="*/ 5 w 2296"/>
                <a:gd name="T19" fmla="*/ 0 h 719"/>
                <a:gd name="T20" fmla="*/ 6 w 2296"/>
                <a:gd name="T21" fmla="*/ 1 h 719"/>
                <a:gd name="T22" fmla="*/ 7 w 2296"/>
                <a:gd name="T23" fmla="*/ 1 h 719"/>
                <a:gd name="T24" fmla="*/ 7 w 2296"/>
                <a:gd name="T25" fmla="*/ 1 h 719"/>
                <a:gd name="T26" fmla="*/ 8 w 2296"/>
                <a:gd name="T27" fmla="*/ 1 h 719"/>
                <a:gd name="T28" fmla="*/ 6 w 2296"/>
                <a:gd name="T29" fmla="*/ 1 h 719"/>
                <a:gd name="T30" fmla="*/ 5 w 2296"/>
                <a:gd name="T31" fmla="*/ 1 h 719"/>
                <a:gd name="T32" fmla="*/ 4 w 2296"/>
                <a:gd name="T33" fmla="*/ 1 h 719"/>
                <a:gd name="T34" fmla="*/ 3 w 2296"/>
                <a:gd name="T35" fmla="*/ 1 h 719"/>
                <a:gd name="T36" fmla="*/ 2 w 2296"/>
                <a:gd name="T37" fmla="*/ 1 h 719"/>
                <a:gd name="T38" fmla="*/ 1 w 2296"/>
                <a:gd name="T39" fmla="*/ 2 h 719"/>
                <a:gd name="T40" fmla="*/ 1 w 2296"/>
                <a:gd name="T41" fmla="*/ 2 h 719"/>
                <a:gd name="T42" fmla="*/ 1 w 2296"/>
                <a:gd name="T43" fmla="*/ 2 h 719"/>
                <a:gd name="T44" fmla="*/ 2 w 2296"/>
                <a:gd name="T45" fmla="*/ 1 h 719"/>
                <a:gd name="T46" fmla="*/ 3 w 2296"/>
                <a:gd name="T47" fmla="*/ 1 h 719"/>
                <a:gd name="T48" fmla="*/ 4 w 2296"/>
                <a:gd name="T49" fmla="*/ 1 h 719"/>
                <a:gd name="T50" fmla="*/ 5 w 2296"/>
                <a:gd name="T51" fmla="*/ 1 h 719"/>
                <a:gd name="T52" fmla="*/ 6 w 2296"/>
                <a:gd name="T53" fmla="*/ 1 h 719"/>
                <a:gd name="T54" fmla="*/ 6 w 2296"/>
                <a:gd name="T55" fmla="*/ 1 h 719"/>
                <a:gd name="T56" fmla="*/ 7 w 2296"/>
                <a:gd name="T57" fmla="*/ 1 h 719"/>
                <a:gd name="T58" fmla="*/ 8 w 2296"/>
                <a:gd name="T59" fmla="*/ 2 h 719"/>
                <a:gd name="T60" fmla="*/ 6 w 2296"/>
                <a:gd name="T61" fmla="*/ 1 h 719"/>
                <a:gd name="T62" fmla="*/ 5 w 2296"/>
                <a:gd name="T63" fmla="*/ 1 h 719"/>
                <a:gd name="T64" fmla="*/ 4 w 2296"/>
                <a:gd name="T65" fmla="*/ 1 h 719"/>
                <a:gd name="T66" fmla="*/ 3 w 2296"/>
                <a:gd name="T67" fmla="*/ 1 h 719"/>
                <a:gd name="T68" fmla="*/ 2 w 2296"/>
                <a:gd name="T69" fmla="*/ 2 h 719"/>
                <a:gd name="T70" fmla="*/ 1 w 2296"/>
                <a:gd name="T71" fmla="*/ 2 h 719"/>
                <a:gd name="T72" fmla="*/ 1 w 2296"/>
                <a:gd name="T73" fmla="*/ 2 h 719"/>
                <a:gd name="T74" fmla="*/ 2 w 2296"/>
                <a:gd name="T75" fmla="*/ 2 h 719"/>
                <a:gd name="T76" fmla="*/ 2 w 2296"/>
                <a:gd name="T77" fmla="*/ 2 h 719"/>
                <a:gd name="T78" fmla="*/ 3 w 2296"/>
                <a:gd name="T79" fmla="*/ 2 h 719"/>
                <a:gd name="T80" fmla="*/ 4 w 2296"/>
                <a:gd name="T81" fmla="*/ 2 h 719"/>
                <a:gd name="T82" fmla="*/ 5 w 2296"/>
                <a:gd name="T83" fmla="*/ 1 h 719"/>
                <a:gd name="T84" fmla="*/ 7 w 2296"/>
                <a:gd name="T85" fmla="*/ 2 h 719"/>
                <a:gd name="T86" fmla="*/ 7 w 2296"/>
                <a:gd name="T87" fmla="*/ 2 h 719"/>
                <a:gd name="T88" fmla="*/ 6 w 2296"/>
                <a:gd name="T89" fmla="*/ 2 h 719"/>
                <a:gd name="T90" fmla="*/ 5 w 2296"/>
                <a:gd name="T91" fmla="*/ 2 h 719"/>
                <a:gd name="T92" fmla="*/ 4 w 2296"/>
                <a:gd name="T93" fmla="*/ 2 h 719"/>
                <a:gd name="T94" fmla="*/ 3 w 2296"/>
                <a:gd name="T95" fmla="*/ 2 h 719"/>
                <a:gd name="T96" fmla="*/ 2 w 2296"/>
                <a:gd name="T97" fmla="*/ 2 h 719"/>
                <a:gd name="T98" fmla="*/ 1 w 2296"/>
                <a:gd name="T99" fmla="*/ 3 h 719"/>
                <a:gd name="T100" fmla="*/ 2 w 2296"/>
                <a:gd name="T101" fmla="*/ 3 h 719"/>
                <a:gd name="T102" fmla="*/ 3 w 2296"/>
                <a:gd name="T103" fmla="*/ 2 h 719"/>
                <a:gd name="T104" fmla="*/ 5 w 2296"/>
                <a:gd name="T105" fmla="*/ 2 h 719"/>
                <a:gd name="T106" fmla="*/ 6 w 2296"/>
                <a:gd name="T107" fmla="*/ 2 h 719"/>
                <a:gd name="T108" fmla="*/ 7 w 2296"/>
                <a:gd name="T109" fmla="*/ 3 h 719"/>
                <a:gd name="T110" fmla="*/ 9 w 2296"/>
                <a:gd name="T111" fmla="*/ 1 h 719"/>
                <a:gd name="T112" fmla="*/ 7 w 2296"/>
                <a:gd name="T113" fmla="*/ 1 h 719"/>
                <a:gd name="T114" fmla="*/ 7 w 2296"/>
                <a:gd name="T115" fmla="*/ 0 h 719"/>
                <a:gd name="T116" fmla="*/ 5 w 2296"/>
                <a:gd name="T117" fmla="*/ 0 h 71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296"/>
                <a:gd name="T178" fmla="*/ 0 h 719"/>
                <a:gd name="T179" fmla="*/ 2296 w 2296"/>
                <a:gd name="T180" fmla="*/ 719 h 71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296" h="719">
                  <a:moveTo>
                    <a:pt x="1244" y="3"/>
                  </a:moveTo>
                  <a:lnTo>
                    <a:pt x="1202" y="5"/>
                  </a:lnTo>
                  <a:lnTo>
                    <a:pt x="1162" y="8"/>
                  </a:lnTo>
                  <a:lnTo>
                    <a:pt x="1120" y="12"/>
                  </a:lnTo>
                  <a:lnTo>
                    <a:pt x="1080" y="17"/>
                  </a:lnTo>
                  <a:lnTo>
                    <a:pt x="1040" y="22"/>
                  </a:lnTo>
                  <a:lnTo>
                    <a:pt x="998" y="28"/>
                  </a:lnTo>
                  <a:lnTo>
                    <a:pt x="957" y="36"/>
                  </a:lnTo>
                  <a:lnTo>
                    <a:pt x="917" y="42"/>
                  </a:lnTo>
                  <a:lnTo>
                    <a:pt x="875" y="51"/>
                  </a:lnTo>
                  <a:lnTo>
                    <a:pt x="835" y="60"/>
                  </a:lnTo>
                  <a:lnTo>
                    <a:pt x="794" y="68"/>
                  </a:lnTo>
                  <a:lnTo>
                    <a:pt x="755" y="79"/>
                  </a:lnTo>
                  <a:lnTo>
                    <a:pt x="715" y="90"/>
                  </a:lnTo>
                  <a:lnTo>
                    <a:pt x="675" y="101"/>
                  </a:lnTo>
                  <a:lnTo>
                    <a:pt x="635" y="114"/>
                  </a:lnTo>
                  <a:lnTo>
                    <a:pt x="596" y="127"/>
                  </a:lnTo>
                  <a:lnTo>
                    <a:pt x="556" y="139"/>
                  </a:lnTo>
                  <a:lnTo>
                    <a:pt x="517" y="153"/>
                  </a:lnTo>
                  <a:lnTo>
                    <a:pt x="479" y="168"/>
                  </a:lnTo>
                  <a:lnTo>
                    <a:pt x="440" y="183"/>
                  </a:lnTo>
                  <a:lnTo>
                    <a:pt x="402" y="199"/>
                  </a:lnTo>
                  <a:lnTo>
                    <a:pt x="364" y="215"/>
                  </a:lnTo>
                  <a:lnTo>
                    <a:pt x="326" y="231"/>
                  </a:lnTo>
                  <a:lnTo>
                    <a:pt x="288" y="249"/>
                  </a:lnTo>
                  <a:lnTo>
                    <a:pt x="250" y="267"/>
                  </a:lnTo>
                  <a:lnTo>
                    <a:pt x="214" y="286"/>
                  </a:lnTo>
                  <a:lnTo>
                    <a:pt x="177" y="305"/>
                  </a:lnTo>
                  <a:lnTo>
                    <a:pt x="142" y="324"/>
                  </a:lnTo>
                  <a:lnTo>
                    <a:pt x="105" y="344"/>
                  </a:lnTo>
                  <a:lnTo>
                    <a:pt x="70" y="364"/>
                  </a:lnTo>
                  <a:lnTo>
                    <a:pt x="34" y="385"/>
                  </a:lnTo>
                  <a:lnTo>
                    <a:pt x="0" y="407"/>
                  </a:lnTo>
                  <a:lnTo>
                    <a:pt x="32" y="389"/>
                  </a:lnTo>
                  <a:lnTo>
                    <a:pt x="65" y="373"/>
                  </a:lnTo>
                  <a:lnTo>
                    <a:pt x="96" y="356"/>
                  </a:lnTo>
                  <a:lnTo>
                    <a:pt x="129" y="340"/>
                  </a:lnTo>
                  <a:lnTo>
                    <a:pt x="162" y="324"/>
                  </a:lnTo>
                  <a:lnTo>
                    <a:pt x="196" y="308"/>
                  </a:lnTo>
                  <a:lnTo>
                    <a:pt x="229" y="293"/>
                  </a:lnTo>
                  <a:lnTo>
                    <a:pt x="263" y="279"/>
                  </a:lnTo>
                  <a:lnTo>
                    <a:pt x="297" y="264"/>
                  </a:lnTo>
                  <a:lnTo>
                    <a:pt x="331" y="252"/>
                  </a:lnTo>
                  <a:lnTo>
                    <a:pt x="365" y="238"/>
                  </a:lnTo>
                  <a:lnTo>
                    <a:pt x="399" y="225"/>
                  </a:lnTo>
                  <a:lnTo>
                    <a:pt x="435" y="212"/>
                  </a:lnTo>
                  <a:lnTo>
                    <a:pt x="470" y="201"/>
                  </a:lnTo>
                  <a:lnTo>
                    <a:pt x="504" y="190"/>
                  </a:lnTo>
                  <a:lnTo>
                    <a:pt x="539" y="180"/>
                  </a:lnTo>
                  <a:lnTo>
                    <a:pt x="575" y="168"/>
                  </a:lnTo>
                  <a:lnTo>
                    <a:pt x="610" y="159"/>
                  </a:lnTo>
                  <a:lnTo>
                    <a:pt x="647" y="149"/>
                  </a:lnTo>
                  <a:lnTo>
                    <a:pt x="682" y="140"/>
                  </a:lnTo>
                  <a:lnTo>
                    <a:pt x="717" y="133"/>
                  </a:lnTo>
                  <a:lnTo>
                    <a:pt x="754" y="125"/>
                  </a:lnTo>
                  <a:lnTo>
                    <a:pt x="789" y="118"/>
                  </a:lnTo>
                  <a:lnTo>
                    <a:pt x="826" y="111"/>
                  </a:lnTo>
                  <a:lnTo>
                    <a:pt x="861" y="105"/>
                  </a:lnTo>
                  <a:lnTo>
                    <a:pt x="898" y="99"/>
                  </a:lnTo>
                  <a:lnTo>
                    <a:pt x="935" y="94"/>
                  </a:lnTo>
                  <a:lnTo>
                    <a:pt x="970" y="90"/>
                  </a:lnTo>
                  <a:lnTo>
                    <a:pt x="1007" y="86"/>
                  </a:lnTo>
                  <a:lnTo>
                    <a:pt x="1043" y="82"/>
                  </a:lnTo>
                  <a:lnTo>
                    <a:pt x="1079" y="80"/>
                  </a:lnTo>
                  <a:lnTo>
                    <a:pt x="1115" y="77"/>
                  </a:lnTo>
                  <a:lnTo>
                    <a:pt x="1151" y="76"/>
                  </a:lnTo>
                  <a:lnTo>
                    <a:pt x="1185" y="75"/>
                  </a:lnTo>
                  <a:lnTo>
                    <a:pt x="1220" y="75"/>
                  </a:lnTo>
                  <a:lnTo>
                    <a:pt x="1254" y="75"/>
                  </a:lnTo>
                  <a:lnTo>
                    <a:pt x="1287" y="76"/>
                  </a:lnTo>
                  <a:lnTo>
                    <a:pt x="1321" y="77"/>
                  </a:lnTo>
                  <a:lnTo>
                    <a:pt x="1354" y="79"/>
                  </a:lnTo>
                  <a:lnTo>
                    <a:pt x="1386" y="81"/>
                  </a:lnTo>
                  <a:lnTo>
                    <a:pt x="1418" y="84"/>
                  </a:lnTo>
                  <a:lnTo>
                    <a:pt x="1450" y="87"/>
                  </a:lnTo>
                  <a:lnTo>
                    <a:pt x="1482" y="91"/>
                  </a:lnTo>
                  <a:lnTo>
                    <a:pt x="1512" y="96"/>
                  </a:lnTo>
                  <a:lnTo>
                    <a:pt x="1542" y="101"/>
                  </a:lnTo>
                  <a:lnTo>
                    <a:pt x="1572" y="106"/>
                  </a:lnTo>
                  <a:lnTo>
                    <a:pt x="1603" y="113"/>
                  </a:lnTo>
                  <a:lnTo>
                    <a:pt x="1632" y="119"/>
                  </a:lnTo>
                  <a:lnTo>
                    <a:pt x="1661" y="127"/>
                  </a:lnTo>
                  <a:lnTo>
                    <a:pt x="1689" y="134"/>
                  </a:lnTo>
                  <a:lnTo>
                    <a:pt x="1716" y="142"/>
                  </a:lnTo>
                  <a:lnTo>
                    <a:pt x="1744" y="151"/>
                  </a:lnTo>
                  <a:lnTo>
                    <a:pt x="1772" y="159"/>
                  </a:lnTo>
                  <a:lnTo>
                    <a:pt x="1799" y="169"/>
                  </a:lnTo>
                  <a:lnTo>
                    <a:pt x="1825" y="178"/>
                  </a:lnTo>
                  <a:lnTo>
                    <a:pt x="1850" y="190"/>
                  </a:lnTo>
                  <a:lnTo>
                    <a:pt x="1876" y="200"/>
                  </a:lnTo>
                  <a:lnTo>
                    <a:pt x="1900" y="211"/>
                  </a:lnTo>
                  <a:lnTo>
                    <a:pt x="1925" y="223"/>
                  </a:lnTo>
                  <a:lnTo>
                    <a:pt x="1949" y="235"/>
                  </a:lnTo>
                  <a:lnTo>
                    <a:pt x="1972" y="248"/>
                  </a:lnTo>
                  <a:lnTo>
                    <a:pt x="1994" y="260"/>
                  </a:lnTo>
                  <a:lnTo>
                    <a:pt x="2017" y="274"/>
                  </a:lnTo>
                  <a:lnTo>
                    <a:pt x="2038" y="288"/>
                  </a:lnTo>
                  <a:lnTo>
                    <a:pt x="1999" y="267"/>
                  </a:lnTo>
                  <a:lnTo>
                    <a:pt x="1959" y="247"/>
                  </a:lnTo>
                  <a:lnTo>
                    <a:pt x="1917" y="228"/>
                  </a:lnTo>
                  <a:lnTo>
                    <a:pt x="1876" y="210"/>
                  </a:lnTo>
                  <a:lnTo>
                    <a:pt x="1833" y="195"/>
                  </a:lnTo>
                  <a:lnTo>
                    <a:pt x="1788" y="181"/>
                  </a:lnTo>
                  <a:lnTo>
                    <a:pt x="1742" y="168"/>
                  </a:lnTo>
                  <a:lnTo>
                    <a:pt x="1695" y="158"/>
                  </a:lnTo>
                  <a:lnTo>
                    <a:pt x="1647" y="148"/>
                  </a:lnTo>
                  <a:lnTo>
                    <a:pt x="1598" y="142"/>
                  </a:lnTo>
                  <a:lnTo>
                    <a:pt x="1546" y="135"/>
                  </a:lnTo>
                  <a:lnTo>
                    <a:pt x="1494" y="132"/>
                  </a:lnTo>
                  <a:lnTo>
                    <a:pt x="1440" y="128"/>
                  </a:lnTo>
                  <a:lnTo>
                    <a:pt x="1383" y="128"/>
                  </a:lnTo>
                  <a:lnTo>
                    <a:pt x="1326" y="128"/>
                  </a:lnTo>
                  <a:lnTo>
                    <a:pt x="1267" y="130"/>
                  </a:lnTo>
                  <a:lnTo>
                    <a:pt x="1229" y="133"/>
                  </a:lnTo>
                  <a:lnTo>
                    <a:pt x="1191" y="135"/>
                  </a:lnTo>
                  <a:lnTo>
                    <a:pt x="1153" y="139"/>
                  </a:lnTo>
                  <a:lnTo>
                    <a:pt x="1115" y="143"/>
                  </a:lnTo>
                  <a:lnTo>
                    <a:pt x="1077" y="148"/>
                  </a:lnTo>
                  <a:lnTo>
                    <a:pt x="1040" y="154"/>
                  </a:lnTo>
                  <a:lnTo>
                    <a:pt x="1003" y="161"/>
                  </a:lnTo>
                  <a:lnTo>
                    <a:pt x="965" y="167"/>
                  </a:lnTo>
                  <a:lnTo>
                    <a:pt x="927" y="175"/>
                  </a:lnTo>
                  <a:lnTo>
                    <a:pt x="890" y="183"/>
                  </a:lnTo>
                  <a:lnTo>
                    <a:pt x="853" y="192"/>
                  </a:lnTo>
                  <a:lnTo>
                    <a:pt x="816" y="201"/>
                  </a:lnTo>
                  <a:lnTo>
                    <a:pt x="778" y="211"/>
                  </a:lnTo>
                  <a:lnTo>
                    <a:pt x="741" y="221"/>
                  </a:lnTo>
                  <a:lnTo>
                    <a:pt x="705" y="233"/>
                  </a:lnTo>
                  <a:lnTo>
                    <a:pt x="669" y="245"/>
                  </a:lnTo>
                  <a:lnTo>
                    <a:pt x="633" y="257"/>
                  </a:lnTo>
                  <a:lnTo>
                    <a:pt x="596" y="271"/>
                  </a:lnTo>
                  <a:lnTo>
                    <a:pt x="561" y="283"/>
                  </a:lnTo>
                  <a:lnTo>
                    <a:pt x="525" y="297"/>
                  </a:lnTo>
                  <a:lnTo>
                    <a:pt x="490" y="312"/>
                  </a:lnTo>
                  <a:lnTo>
                    <a:pt x="455" y="327"/>
                  </a:lnTo>
                  <a:lnTo>
                    <a:pt x="419" y="343"/>
                  </a:lnTo>
                  <a:lnTo>
                    <a:pt x="385" y="359"/>
                  </a:lnTo>
                  <a:lnTo>
                    <a:pt x="351" y="375"/>
                  </a:lnTo>
                  <a:lnTo>
                    <a:pt x="317" y="392"/>
                  </a:lnTo>
                  <a:lnTo>
                    <a:pt x="283" y="410"/>
                  </a:lnTo>
                  <a:lnTo>
                    <a:pt x="250" y="427"/>
                  </a:lnTo>
                  <a:lnTo>
                    <a:pt x="217" y="446"/>
                  </a:lnTo>
                  <a:lnTo>
                    <a:pt x="184" y="465"/>
                  </a:lnTo>
                  <a:lnTo>
                    <a:pt x="152" y="484"/>
                  </a:lnTo>
                  <a:lnTo>
                    <a:pt x="120" y="504"/>
                  </a:lnTo>
                  <a:lnTo>
                    <a:pt x="149" y="488"/>
                  </a:lnTo>
                  <a:lnTo>
                    <a:pt x="179" y="473"/>
                  </a:lnTo>
                  <a:lnTo>
                    <a:pt x="208" y="458"/>
                  </a:lnTo>
                  <a:lnTo>
                    <a:pt x="239" y="444"/>
                  </a:lnTo>
                  <a:lnTo>
                    <a:pt x="269" y="428"/>
                  </a:lnTo>
                  <a:lnTo>
                    <a:pt x="299" y="415"/>
                  </a:lnTo>
                  <a:lnTo>
                    <a:pt x="330" y="402"/>
                  </a:lnTo>
                  <a:lnTo>
                    <a:pt x="360" y="388"/>
                  </a:lnTo>
                  <a:lnTo>
                    <a:pt x="392" y="375"/>
                  </a:lnTo>
                  <a:lnTo>
                    <a:pt x="423" y="363"/>
                  </a:lnTo>
                  <a:lnTo>
                    <a:pt x="455" y="351"/>
                  </a:lnTo>
                  <a:lnTo>
                    <a:pt x="486" y="340"/>
                  </a:lnTo>
                  <a:lnTo>
                    <a:pt x="518" y="329"/>
                  </a:lnTo>
                  <a:lnTo>
                    <a:pt x="549" y="317"/>
                  </a:lnTo>
                  <a:lnTo>
                    <a:pt x="581" y="307"/>
                  </a:lnTo>
                  <a:lnTo>
                    <a:pt x="614" y="297"/>
                  </a:lnTo>
                  <a:lnTo>
                    <a:pt x="645" y="288"/>
                  </a:lnTo>
                  <a:lnTo>
                    <a:pt x="678" y="279"/>
                  </a:lnTo>
                  <a:lnTo>
                    <a:pt x="710" y="271"/>
                  </a:lnTo>
                  <a:lnTo>
                    <a:pt x="743" y="263"/>
                  </a:lnTo>
                  <a:lnTo>
                    <a:pt x="776" y="255"/>
                  </a:lnTo>
                  <a:lnTo>
                    <a:pt x="808" y="248"/>
                  </a:lnTo>
                  <a:lnTo>
                    <a:pt x="841" y="241"/>
                  </a:lnTo>
                  <a:lnTo>
                    <a:pt x="874" y="235"/>
                  </a:lnTo>
                  <a:lnTo>
                    <a:pt x="907" y="230"/>
                  </a:lnTo>
                  <a:lnTo>
                    <a:pt x="940" y="225"/>
                  </a:lnTo>
                  <a:lnTo>
                    <a:pt x="973" y="220"/>
                  </a:lnTo>
                  <a:lnTo>
                    <a:pt x="1005" y="216"/>
                  </a:lnTo>
                  <a:lnTo>
                    <a:pt x="1040" y="212"/>
                  </a:lnTo>
                  <a:lnTo>
                    <a:pt x="1072" y="210"/>
                  </a:lnTo>
                  <a:lnTo>
                    <a:pt x="1105" y="207"/>
                  </a:lnTo>
                  <a:lnTo>
                    <a:pt x="1138" y="205"/>
                  </a:lnTo>
                  <a:lnTo>
                    <a:pt x="1172" y="204"/>
                  </a:lnTo>
                  <a:lnTo>
                    <a:pt x="1206" y="202"/>
                  </a:lnTo>
                  <a:lnTo>
                    <a:pt x="1239" y="202"/>
                  </a:lnTo>
                  <a:lnTo>
                    <a:pt x="1272" y="202"/>
                  </a:lnTo>
                  <a:lnTo>
                    <a:pt x="1305" y="202"/>
                  </a:lnTo>
                  <a:lnTo>
                    <a:pt x="1336" y="204"/>
                  </a:lnTo>
                  <a:lnTo>
                    <a:pt x="1368" y="206"/>
                  </a:lnTo>
                  <a:lnTo>
                    <a:pt x="1398" y="209"/>
                  </a:lnTo>
                  <a:lnTo>
                    <a:pt x="1428" y="211"/>
                  </a:lnTo>
                  <a:lnTo>
                    <a:pt x="1459" y="215"/>
                  </a:lnTo>
                  <a:lnTo>
                    <a:pt x="1488" y="219"/>
                  </a:lnTo>
                  <a:lnTo>
                    <a:pt x="1517" y="224"/>
                  </a:lnTo>
                  <a:lnTo>
                    <a:pt x="1545" y="229"/>
                  </a:lnTo>
                  <a:lnTo>
                    <a:pt x="1572" y="234"/>
                  </a:lnTo>
                  <a:lnTo>
                    <a:pt x="1600" y="240"/>
                  </a:lnTo>
                  <a:lnTo>
                    <a:pt x="1627" y="247"/>
                  </a:lnTo>
                  <a:lnTo>
                    <a:pt x="1653" y="254"/>
                  </a:lnTo>
                  <a:lnTo>
                    <a:pt x="1679" y="262"/>
                  </a:lnTo>
                  <a:lnTo>
                    <a:pt x="1705" y="269"/>
                  </a:lnTo>
                  <a:lnTo>
                    <a:pt x="1730" y="278"/>
                  </a:lnTo>
                  <a:lnTo>
                    <a:pt x="1754" y="287"/>
                  </a:lnTo>
                  <a:lnTo>
                    <a:pt x="1778" y="297"/>
                  </a:lnTo>
                  <a:lnTo>
                    <a:pt x="1802" y="307"/>
                  </a:lnTo>
                  <a:lnTo>
                    <a:pt x="1826" y="317"/>
                  </a:lnTo>
                  <a:lnTo>
                    <a:pt x="1849" y="329"/>
                  </a:lnTo>
                  <a:lnTo>
                    <a:pt x="1872" y="341"/>
                  </a:lnTo>
                  <a:lnTo>
                    <a:pt x="1893" y="353"/>
                  </a:lnTo>
                  <a:lnTo>
                    <a:pt x="1915" y="365"/>
                  </a:lnTo>
                  <a:lnTo>
                    <a:pt x="1936" y="379"/>
                  </a:lnTo>
                  <a:lnTo>
                    <a:pt x="1958" y="392"/>
                  </a:lnTo>
                  <a:lnTo>
                    <a:pt x="1978" y="406"/>
                  </a:lnTo>
                  <a:lnTo>
                    <a:pt x="1998" y="421"/>
                  </a:lnTo>
                  <a:lnTo>
                    <a:pt x="1963" y="398"/>
                  </a:lnTo>
                  <a:lnTo>
                    <a:pt x="1925" y="378"/>
                  </a:lnTo>
                  <a:lnTo>
                    <a:pt x="1886" y="359"/>
                  </a:lnTo>
                  <a:lnTo>
                    <a:pt x="1844" y="341"/>
                  </a:lnTo>
                  <a:lnTo>
                    <a:pt x="1802" y="325"/>
                  </a:lnTo>
                  <a:lnTo>
                    <a:pt x="1758" y="310"/>
                  </a:lnTo>
                  <a:lnTo>
                    <a:pt x="1711" y="297"/>
                  </a:lnTo>
                  <a:lnTo>
                    <a:pt x="1665" y="286"/>
                  </a:lnTo>
                  <a:lnTo>
                    <a:pt x="1617" y="276"/>
                  </a:lnTo>
                  <a:lnTo>
                    <a:pt x="1566" y="268"/>
                  </a:lnTo>
                  <a:lnTo>
                    <a:pt x="1514" y="262"/>
                  </a:lnTo>
                  <a:lnTo>
                    <a:pt x="1461" y="258"/>
                  </a:lnTo>
                  <a:lnTo>
                    <a:pt x="1408" y="255"/>
                  </a:lnTo>
                  <a:lnTo>
                    <a:pt x="1353" y="255"/>
                  </a:lnTo>
                  <a:lnTo>
                    <a:pt x="1296" y="257"/>
                  </a:lnTo>
                  <a:lnTo>
                    <a:pt x="1238" y="260"/>
                  </a:lnTo>
                  <a:lnTo>
                    <a:pt x="1205" y="263"/>
                  </a:lnTo>
                  <a:lnTo>
                    <a:pt x="1171" y="267"/>
                  </a:lnTo>
                  <a:lnTo>
                    <a:pt x="1138" y="271"/>
                  </a:lnTo>
                  <a:lnTo>
                    <a:pt x="1105" y="274"/>
                  </a:lnTo>
                  <a:lnTo>
                    <a:pt x="1071" y="279"/>
                  </a:lnTo>
                  <a:lnTo>
                    <a:pt x="1038" y="286"/>
                  </a:lnTo>
                  <a:lnTo>
                    <a:pt x="1005" y="292"/>
                  </a:lnTo>
                  <a:lnTo>
                    <a:pt x="973" y="298"/>
                  </a:lnTo>
                  <a:lnTo>
                    <a:pt x="940" y="306"/>
                  </a:lnTo>
                  <a:lnTo>
                    <a:pt x="906" y="313"/>
                  </a:lnTo>
                  <a:lnTo>
                    <a:pt x="874" y="322"/>
                  </a:lnTo>
                  <a:lnTo>
                    <a:pt x="841" y="331"/>
                  </a:lnTo>
                  <a:lnTo>
                    <a:pt x="808" y="341"/>
                  </a:lnTo>
                  <a:lnTo>
                    <a:pt x="776" y="351"/>
                  </a:lnTo>
                  <a:lnTo>
                    <a:pt x="744" y="361"/>
                  </a:lnTo>
                  <a:lnTo>
                    <a:pt x="711" y="373"/>
                  </a:lnTo>
                  <a:lnTo>
                    <a:pt x="680" y="384"/>
                  </a:lnTo>
                  <a:lnTo>
                    <a:pt x="648" y="396"/>
                  </a:lnTo>
                  <a:lnTo>
                    <a:pt x="616" y="408"/>
                  </a:lnTo>
                  <a:lnTo>
                    <a:pt x="585" y="421"/>
                  </a:lnTo>
                  <a:lnTo>
                    <a:pt x="553" y="435"/>
                  </a:lnTo>
                  <a:lnTo>
                    <a:pt x="523" y="449"/>
                  </a:lnTo>
                  <a:lnTo>
                    <a:pt x="491" y="463"/>
                  </a:lnTo>
                  <a:lnTo>
                    <a:pt x="461" y="478"/>
                  </a:lnTo>
                  <a:lnTo>
                    <a:pt x="431" y="493"/>
                  </a:lnTo>
                  <a:lnTo>
                    <a:pt x="400" y="508"/>
                  </a:lnTo>
                  <a:lnTo>
                    <a:pt x="371" y="524"/>
                  </a:lnTo>
                  <a:lnTo>
                    <a:pt x="342" y="541"/>
                  </a:lnTo>
                  <a:lnTo>
                    <a:pt x="313" y="557"/>
                  </a:lnTo>
                  <a:lnTo>
                    <a:pt x="284" y="575"/>
                  </a:lnTo>
                  <a:lnTo>
                    <a:pt x="255" y="593"/>
                  </a:lnTo>
                  <a:lnTo>
                    <a:pt x="227" y="610"/>
                  </a:lnTo>
                  <a:lnTo>
                    <a:pt x="253" y="596"/>
                  </a:lnTo>
                  <a:lnTo>
                    <a:pt x="278" y="583"/>
                  </a:lnTo>
                  <a:lnTo>
                    <a:pt x="304" y="570"/>
                  </a:lnTo>
                  <a:lnTo>
                    <a:pt x="330" y="556"/>
                  </a:lnTo>
                  <a:lnTo>
                    <a:pt x="356" y="543"/>
                  </a:lnTo>
                  <a:lnTo>
                    <a:pt x="383" y="531"/>
                  </a:lnTo>
                  <a:lnTo>
                    <a:pt x="409" y="519"/>
                  </a:lnTo>
                  <a:lnTo>
                    <a:pt x="436" y="508"/>
                  </a:lnTo>
                  <a:lnTo>
                    <a:pt x="462" y="497"/>
                  </a:lnTo>
                  <a:lnTo>
                    <a:pt x="490" y="485"/>
                  </a:lnTo>
                  <a:lnTo>
                    <a:pt x="517" y="474"/>
                  </a:lnTo>
                  <a:lnTo>
                    <a:pt x="544" y="464"/>
                  </a:lnTo>
                  <a:lnTo>
                    <a:pt x="571" y="454"/>
                  </a:lnTo>
                  <a:lnTo>
                    <a:pt x="599" y="445"/>
                  </a:lnTo>
                  <a:lnTo>
                    <a:pt x="627" y="435"/>
                  </a:lnTo>
                  <a:lnTo>
                    <a:pt x="654" y="426"/>
                  </a:lnTo>
                  <a:lnTo>
                    <a:pt x="682" y="417"/>
                  </a:lnTo>
                  <a:lnTo>
                    <a:pt x="711" y="410"/>
                  </a:lnTo>
                  <a:lnTo>
                    <a:pt x="739" y="402"/>
                  </a:lnTo>
                  <a:lnTo>
                    <a:pt x="767" y="394"/>
                  </a:lnTo>
                  <a:lnTo>
                    <a:pt x="796" y="387"/>
                  </a:lnTo>
                  <a:lnTo>
                    <a:pt x="824" y="380"/>
                  </a:lnTo>
                  <a:lnTo>
                    <a:pt x="853" y="374"/>
                  </a:lnTo>
                  <a:lnTo>
                    <a:pt x="880" y="369"/>
                  </a:lnTo>
                  <a:lnTo>
                    <a:pt x="909" y="363"/>
                  </a:lnTo>
                  <a:lnTo>
                    <a:pt x="938" y="358"/>
                  </a:lnTo>
                  <a:lnTo>
                    <a:pt x="966" y="354"/>
                  </a:lnTo>
                  <a:lnTo>
                    <a:pt x="995" y="350"/>
                  </a:lnTo>
                  <a:lnTo>
                    <a:pt x="1024" y="346"/>
                  </a:lnTo>
                  <a:lnTo>
                    <a:pt x="1052" y="343"/>
                  </a:lnTo>
                  <a:lnTo>
                    <a:pt x="1081" y="340"/>
                  </a:lnTo>
                  <a:lnTo>
                    <a:pt x="1110" y="337"/>
                  </a:lnTo>
                  <a:lnTo>
                    <a:pt x="1168" y="334"/>
                  </a:lnTo>
                  <a:lnTo>
                    <a:pt x="1226" y="332"/>
                  </a:lnTo>
                  <a:lnTo>
                    <a:pt x="1282" y="334"/>
                  </a:lnTo>
                  <a:lnTo>
                    <a:pt x="1338" y="336"/>
                  </a:lnTo>
                  <a:lnTo>
                    <a:pt x="1391" y="341"/>
                  </a:lnTo>
                  <a:lnTo>
                    <a:pt x="1444" y="348"/>
                  </a:lnTo>
                  <a:lnTo>
                    <a:pt x="1494" y="355"/>
                  </a:lnTo>
                  <a:lnTo>
                    <a:pt x="1543" y="365"/>
                  </a:lnTo>
                  <a:lnTo>
                    <a:pt x="1591" y="378"/>
                  </a:lnTo>
                  <a:lnTo>
                    <a:pt x="1637" y="391"/>
                  </a:lnTo>
                  <a:lnTo>
                    <a:pt x="1682" y="406"/>
                  </a:lnTo>
                  <a:lnTo>
                    <a:pt x="1725" y="422"/>
                  </a:lnTo>
                  <a:lnTo>
                    <a:pt x="1766" y="441"/>
                  </a:lnTo>
                  <a:lnTo>
                    <a:pt x="1806" y="461"/>
                  </a:lnTo>
                  <a:lnTo>
                    <a:pt x="1844" y="483"/>
                  </a:lnTo>
                  <a:lnTo>
                    <a:pt x="1879" y="506"/>
                  </a:lnTo>
                  <a:lnTo>
                    <a:pt x="1848" y="488"/>
                  </a:lnTo>
                  <a:lnTo>
                    <a:pt x="1816" y="471"/>
                  </a:lnTo>
                  <a:lnTo>
                    <a:pt x="1782" y="456"/>
                  </a:lnTo>
                  <a:lnTo>
                    <a:pt x="1747" y="442"/>
                  </a:lnTo>
                  <a:lnTo>
                    <a:pt x="1710" y="431"/>
                  </a:lnTo>
                  <a:lnTo>
                    <a:pt x="1672" y="420"/>
                  </a:lnTo>
                  <a:lnTo>
                    <a:pt x="1633" y="410"/>
                  </a:lnTo>
                  <a:lnTo>
                    <a:pt x="1593" y="402"/>
                  </a:lnTo>
                  <a:lnTo>
                    <a:pt x="1551" y="394"/>
                  </a:lnTo>
                  <a:lnTo>
                    <a:pt x="1508" y="389"/>
                  </a:lnTo>
                  <a:lnTo>
                    <a:pt x="1464" y="385"/>
                  </a:lnTo>
                  <a:lnTo>
                    <a:pt x="1418" y="384"/>
                  </a:lnTo>
                  <a:lnTo>
                    <a:pt x="1373" y="383"/>
                  </a:lnTo>
                  <a:lnTo>
                    <a:pt x="1325" y="384"/>
                  </a:lnTo>
                  <a:lnTo>
                    <a:pt x="1277" y="387"/>
                  </a:lnTo>
                  <a:lnTo>
                    <a:pt x="1228" y="391"/>
                  </a:lnTo>
                  <a:lnTo>
                    <a:pt x="1199" y="393"/>
                  </a:lnTo>
                  <a:lnTo>
                    <a:pt x="1168" y="397"/>
                  </a:lnTo>
                  <a:lnTo>
                    <a:pt x="1139" y="402"/>
                  </a:lnTo>
                  <a:lnTo>
                    <a:pt x="1110" y="406"/>
                  </a:lnTo>
                  <a:lnTo>
                    <a:pt x="1081" y="411"/>
                  </a:lnTo>
                  <a:lnTo>
                    <a:pt x="1052" y="417"/>
                  </a:lnTo>
                  <a:lnTo>
                    <a:pt x="1023" y="423"/>
                  </a:lnTo>
                  <a:lnTo>
                    <a:pt x="994" y="430"/>
                  </a:lnTo>
                  <a:lnTo>
                    <a:pt x="964" y="437"/>
                  </a:lnTo>
                  <a:lnTo>
                    <a:pt x="936" y="445"/>
                  </a:lnTo>
                  <a:lnTo>
                    <a:pt x="907" y="452"/>
                  </a:lnTo>
                  <a:lnTo>
                    <a:pt x="878" y="461"/>
                  </a:lnTo>
                  <a:lnTo>
                    <a:pt x="849" y="470"/>
                  </a:lnTo>
                  <a:lnTo>
                    <a:pt x="821" y="480"/>
                  </a:lnTo>
                  <a:lnTo>
                    <a:pt x="792" y="490"/>
                  </a:lnTo>
                  <a:lnTo>
                    <a:pt x="764" y="500"/>
                  </a:lnTo>
                  <a:lnTo>
                    <a:pt x="736" y="511"/>
                  </a:lnTo>
                  <a:lnTo>
                    <a:pt x="707" y="522"/>
                  </a:lnTo>
                  <a:lnTo>
                    <a:pt x="680" y="533"/>
                  </a:lnTo>
                  <a:lnTo>
                    <a:pt x="653" y="546"/>
                  </a:lnTo>
                  <a:lnTo>
                    <a:pt x="625" y="559"/>
                  </a:lnTo>
                  <a:lnTo>
                    <a:pt x="597" y="571"/>
                  </a:lnTo>
                  <a:lnTo>
                    <a:pt x="571" y="584"/>
                  </a:lnTo>
                  <a:lnTo>
                    <a:pt x="544" y="598"/>
                  </a:lnTo>
                  <a:lnTo>
                    <a:pt x="518" y="612"/>
                  </a:lnTo>
                  <a:lnTo>
                    <a:pt x="491" y="626"/>
                  </a:lnTo>
                  <a:lnTo>
                    <a:pt x="466" y="641"/>
                  </a:lnTo>
                  <a:lnTo>
                    <a:pt x="440" y="656"/>
                  </a:lnTo>
                  <a:lnTo>
                    <a:pt x="414" y="671"/>
                  </a:lnTo>
                  <a:lnTo>
                    <a:pt x="389" y="686"/>
                  </a:lnTo>
                  <a:lnTo>
                    <a:pt x="364" y="703"/>
                  </a:lnTo>
                  <a:lnTo>
                    <a:pt x="340" y="719"/>
                  </a:lnTo>
                  <a:lnTo>
                    <a:pt x="384" y="695"/>
                  </a:lnTo>
                  <a:lnTo>
                    <a:pt x="428" y="672"/>
                  </a:lnTo>
                  <a:lnTo>
                    <a:pt x="474" y="650"/>
                  </a:lnTo>
                  <a:lnTo>
                    <a:pt x="519" y="628"/>
                  </a:lnTo>
                  <a:lnTo>
                    <a:pt x="566" y="608"/>
                  </a:lnTo>
                  <a:lnTo>
                    <a:pt x="613" y="590"/>
                  </a:lnTo>
                  <a:lnTo>
                    <a:pt x="661" y="572"/>
                  </a:lnTo>
                  <a:lnTo>
                    <a:pt x="709" y="555"/>
                  </a:lnTo>
                  <a:lnTo>
                    <a:pt x="757" y="540"/>
                  </a:lnTo>
                  <a:lnTo>
                    <a:pt x="805" y="526"/>
                  </a:lnTo>
                  <a:lnTo>
                    <a:pt x="854" y="513"/>
                  </a:lnTo>
                  <a:lnTo>
                    <a:pt x="902" y="502"/>
                  </a:lnTo>
                  <a:lnTo>
                    <a:pt x="951" y="493"/>
                  </a:lnTo>
                  <a:lnTo>
                    <a:pt x="1000" y="484"/>
                  </a:lnTo>
                  <a:lnTo>
                    <a:pt x="1050" y="476"/>
                  </a:lnTo>
                  <a:lnTo>
                    <a:pt x="1099" y="471"/>
                  </a:lnTo>
                  <a:lnTo>
                    <a:pt x="1166" y="466"/>
                  </a:lnTo>
                  <a:lnTo>
                    <a:pt x="1231" y="464"/>
                  </a:lnTo>
                  <a:lnTo>
                    <a:pt x="1295" y="465"/>
                  </a:lnTo>
                  <a:lnTo>
                    <a:pt x="1355" y="469"/>
                  </a:lnTo>
                  <a:lnTo>
                    <a:pt x="1415" y="475"/>
                  </a:lnTo>
                  <a:lnTo>
                    <a:pt x="1470" y="484"/>
                  </a:lnTo>
                  <a:lnTo>
                    <a:pt x="1523" y="497"/>
                  </a:lnTo>
                  <a:lnTo>
                    <a:pt x="1574" y="511"/>
                  </a:lnTo>
                  <a:lnTo>
                    <a:pt x="1622" y="528"/>
                  </a:lnTo>
                  <a:lnTo>
                    <a:pt x="1667" y="547"/>
                  </a:lnTo>
                  <a:lnTo>
                    <a:pt x="1709" y="570"/>
                  </a:lnTo>
                  <a:lnTo>
                    <a:pt x="1747" y="594"/>
                  </a:lnTo>
                  <a:lnTo>
                    <a:pt x="1782" y="620"/>
                  </a:lnTo>
                  <a:lnTo>
                    <a:pt x="1814" y="650"/>
                  </a:lnTo>
                  <a:lnTo>
                    <a:pt x="1843" y="681"/>
                  </a:lnTo>
                  <a:lnTo>
                    <a:pt x="1867" y="714"/>
                  </a:lnTo>
                  <a:lnTo>
                    <a:pt x="2296" y="313"/>
                  </a:lnTo>
                  <a:lnTo>
                    <a:pt x="2273" y="293"/>
                  </a:lnTo>
                  <a:lnTo>
                    <a:pt x="2251" y="274"/>
                  </a:lnTo>
                  <a:lnTo>
                    <a:pt x="2227" y="255"/>
                  </a:lnTo>
                  <a:lnTo>
                    <a:pt x="2203" y="238"/>
                  </a:lnTo>
                  <a:lnTo>
                    <a:pt x="2177" y="220"/>
                  </a:lnTo>
                  <a:lnTo>
                    <a:pt x="2151" y="204"/>
                  </a:lnTo>
                  <a:lnTo>
                    <a:pt x="2124" y="187"/>
                  </a:lnTo>
                  <a:lnTo>
                    <a:pt x="2097" y="171"/>
                  </a:lnTo>
                  <a:lnTo>
                    <a:pt x="2069" y="156"/>
                  </a:lnTo>
                  <a:lnTo>
                    <a:pt x="2040" y="142"/>
                  </a:lnTo>
                  <a:lnTo>
                    <a:pt x="2011" y="128"/>
                  </a:lnTo>
                  <a:lnTo>
                    <a:pt x="1980" y="114"/>
                  </a:lnTo>
                  <a:lnTo>
                    <a:pt x="1949" y="103"/>
                  </a:lnTo>
                  <a:lnTo>
                    <a:pt x="1917" y="90"/>
                  </a:lnTo>
                  <a:lnTo>
                    <a:pt x="1884" y="79"/>
                  </a:lnTo>
                  <a:lnTo>
                    <a:pt x="1852" y="68"/>
                  </a:lnTo>
                  <a:lnTo>
                    <a:pt x="1819" y="58"/>
                  </a:lnTo>
                  <a:lnTo>
                    <a:pt x="1785" y="49"/>
                  </a:lnTo>
                  <a:lnTo>
                    <a:pt x="1749" y="42"/>
                  </a:lnTo>
                  <a:lnTo>
                    <a:pt x="1714" y="34"/>
                  </a:lnTo>
                  <a:lnTo>
                    <a:pt x="1677" y="27"/>
                  </a:lnTo>
                  <a:lnTo>
                    <a:pt x="1641" y="20"/>
                  </a:lnTo>
                  <a:lnTo>
                    <a:pt x="1604" y="15"/>
                  </a:lnTo>
                  <a:lnTo>
                    <a:pt x="1566" y="12"/>
                  </a:lnTo>
                  <a:lnTo>
                    <a:pt x="1528" y="7"/>
                  </a:lnTo>
                  <a:lnTo>
                    <a:pt x="1489" y="4"/>
                  </a:lnTo>
                  <a:lnTo>
                    <a:pt x="1449" y="1"/>
                  </a:lnTo>
                  <a:lnTo>
                    <a:pt x="1410" y="0"/>
                  </a:lnTo>
                  <a:lnTo>
                    <a:pt x="1369" y="0"/>
                  </a:lnTo>
                  <a:lnTo>
                    <a:pt x="1327" y="0"/>
                  </a:lnTo>
                  <a:lnTo>
                    <a:pt x="1286" y="1"/>
                  </a:lnTo>
                  <a:lnTo>
                    <a:pt x="1244" y="3"/>
                  </a:lnTo>
                  <a:close/>
                </a:path>
              </a:pathLst>
            </a:custGeom>
            <a:solidFill>
              <a:srgbClr val="FFFA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71" name="Text Box 24"/>
          <p:cNvSpPr txBox="1">
            <a:spLocks noChangeArrowheads="1"/>
          </p:cNvSpPr>
          <p:nvPr/>
        </p:nvSpPr>
        <p:spPr bwMode="auto">
          <a:xfrm>
            <a:off x="2229644" y="5219908"/>
            <a:ext cx="1096774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515,5 k€</a:t>
            </a:r>
            <a:endParaRPr lang="fr-FR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72" name="Text Box 26"/>
          <p:cNvSpPr txBox="1">
            <a:spLocks noChangeArrowheads="1"/>
          </p:cNvSpPr>
          <p:nvPr/>
        </p:nvSpPr>
        <p:spPr bwMode="auto">
          <a:xfrm>
            <a:off x="4641282" y="5219908"/>
            <a:ext cx="1192955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-197,7 k€</a:t>
            </a:r>
            <a:endParaRPr lang="fr-FR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73" name="Rectangle 8"/>
          <p:cNvSpPr>
            <a:spLocks noChangeArrowheads="1"/>
          </p:cNvSpPr>
          <p:nvPr/>
        </p:nvSpPr>
        <p:spPr bwMode="auto">
          <a:xfrm>
            <a:off x="3353133" y="2310646"/>
            <a:ext cx="1008000" cy="496887"/>
          </a:xfrm>
          <a:prstGeom prst="rect">
            <a:avLst/>
          </a:prstGeom>
          <a:solidFill>
            <a:srgbClr val="9DFBF2"/>
          </a:solidFill>
          <a:ln w="12700" algn="ctr">
            <a:solidFill>
              <a:srgbClr val="004B00"/>
            </a:solidFill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r"/>
            <a:r>
              <a:rPr lang="fr-FR" b="1" dirty="0" smtClean="0">
                <a:solidFill>
                  <a:srgbClr val="004B00"/>
                </a:solidFill>
                <a:latin typeface="Century Gothic" pitchFamily="34" charset="0"/>
              </a:rPr>
              <a:t>24,1 k€</a:t>
            </a:r>
            <a:endParaRPr lang="fr-FR" b="1" dirty="0">
              <a:solidFill>
                <a:srgbClr val="004B00"/>
              </a:solidFill>
              <a:latin typeface="Century Gothic" pitchFamily="34" charset="0"/>
            </a:endParaRPr>
          </a:p>
        </p:txBody>
      </p:sp>
      <p:sp>
        <p:nvSpPr>
          <p:cNvPr id="74" name="Rectangle 12"/>
          <p:cNvSpPr>
            <a:spLocks noChangeArrowheads="1"/>
          </p:cNvSpPr>
          <p:nvPr/>
        </p:nvSpPr>
        <p:spPr bwMode="auto">
          <a:xfrm>
            <a:off x="3354720" y="2875796"/>
            <a:ext cx="1008000" cy="496887"/>
          </a:xfrm>
          <a:prstGeom prst="rect">
            <a:avLst/>
          </a:prstGeom>
          <a:solidFill>
            <a:srgbClr val="07A596"/>
          </a:solidFill>
          <a:ln w="12700" algn="ctr">
            <a:solidFill>
              <a:srgbClr val="004B00"/>
            </a:solidFill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r"/>
            <a:r>
              <a:rPr lang="fr-FR" b="1" dirty="0" smtClean="0">
                <a:solidFill>
                  <a:srgbClr val="EFDE94"/>
                </a:solidFill>
                <a:latin typeface="Century Gothic" pitchFamily="34" charset="0"/>
              </a:rPr>
              <a:t>497,9 k€</a:t>
            </a:r>
            <a:endParaRPr lang="fr-FR" b="1" dirty="0">
              <a:solidFill>
                <a:srgbClr val="EFDE94"/>
              </a:solidFill>
              <a:latin typeface="Century Gothic" pitchFamily="34" charset="0"/>
            </a:endParaRPr>
          </a:p>
        </p:txBody>
      </p:sp>
      <p:sp>
        <p:nvSpPr>
          <p:cNvPr id="75" name="Rectangle 15"/>
          <p:cNvSpPr>
            <a:spLocks noChangeArrowheads="1"/>
          </p:cNvSpPr>
          <p:nvPr/>
        </p:nvSpPr>
        <p:spPr bwMode="auto">
          <a:xfrm>
            <a:off x="3353133" y="3917196"/>
            <a:ext cx="1008000" cy="496887"/>
          </a:xfrm>
          <a:prstGeom prst="rect">
            <a:avLst/>
          </a:prstGeom>
          <a:solidFill>
            <a:srgbClr val="9DFBF2"/>
          </a:solidFill>
          <a:ln w="12700" algn="ctr">
            <a:solidFill>
              <a:srgbClr val="004B00"/>
            </a:solidFill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r"/>
            <a:r>
              <a:rPr lang="fr-FR" b="1" dirty="0" smtClean="0">
                <a:solidFill>
                  <a:srgbClr val="004B00"/>
                </a:solidFill>
                <a:latin typeface="Century Gothic" pitchFamily="34" charset="0"/>
              </a:rPr>
              <a:t>3,5 k€</a:t>
            </a:r>
            <a:endParaRPr lang="fr-FR" b="1" dirty="0">
              <a:solidFill>
                <a:srgbClr val="004B00"/>
              </a:solidFill>
              <a:latin typeface="Century Gothic" pitchFamily="34" charset="0"/>
            </a:endParaRPr>
          </a:p>
        </p:txBody>
      </p:sp>
      <p:sp>
        <p:nvSpPr>
          <p:cNvPr id="76" name="Rectangle 16"/>
          <p:cNvSpPr>
            <a:spLocks noChangeArrowheads="1"/>
          </p:cNvSpPr>
          <p:nvPr/>
        </p:nvSpPr>
        <p:spPr bwMode="auto">
          <a:xfrm>
            <a:off x="3354720" y="4482346"/>
            <a:ext cx="1008000" cy="496887"/>
          </a:xfrm>
          <a:prstGeom prst="rect">
            <a:avLst/>
          </a:prstGeom>
          <a:solidFill>
            <a:srgbClr val="07A596"/>
          </a:solidFill>
          <a:ln w="12700" algn="ctr">
            <a:solidFill>
              <a:srgbClr val="004B00"/>
            </a:solidFill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r"/>
            <a:r>
              <a:rPr lang="fr-FR" b="1" dirty="0" smtClean="0">
                <a:solidFill>
                  <a:srgbClr val="EFDE94"/>
                </a:solidFill>
                <a:latin typeface="Century Gothic" pitchFamily="34" charset="0"/>
              </a:rPr>
              <a:t>0,0 k€</a:t>
            </a:r>
            <a:endParaRPr lang="fr-FR" b="1" dirty="0">
              <a:solidFill>
                <a:srgbClr val="EFDE94"/>
              </a:solidFill>
              <a:latin typeface="Century Gothic" pitchFamily="34" charset="0"/>
            </a:endParaRPr>
          </a:p>
        </p:txBody>
      </p:sp>
      <p:sp>
        <p:nvSpPr>
          <p:cNvPr id="80" name="Rectangle 19"/>
          <p:cNvSpPr>
            <a:spLocks noChangeArrowheads="1"/>
          </p:cNvSpPr>
          <p:nvPr/>
        </p:nvSpPr>
        <p:spPr bwMode="auto">
          <a:xfrm>
            <a:off x="5884143" y="2564904"/>
            <a:ext cx="1136650" cy="496887"/>
          </a:xfrm>
          <a:prstGeom prst="rect">
            <a:avLst/>
          </a:prstGeom>
          <a:solidFill>
            <a:srgbClr val="E79275"/>
          </a:solidFill>
          <a:ln w="12700" algn="ctr">
            <a:solidFill>
              <a:srgbClr val="004B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b="1" dirty="0" smtClean="0">
                <a:solidFill>
                  <a:srgbClr val="004B00"/>
                </a:solidFill>
                <a:latin typeface="Century Gothic" pitchFamily="34" charset="0"/>
              </a:rPr>
              <a:t>-118,7 k€</a:t>
            </a:r>
            <a:endParaRPr lang="fr-FR" b="1" dirty="0">
              <a:solidFill>
                <a:srgbClr val="004B00"/>
              </a:solidFill>
              <a:latin typeface="Century Gothic" pitchFamily="34" charset="0"/>
            </a:endParaRPr>
          </a:p>
        </p:txBody>
      </p:sp>
      <p:sp>
        <p:nvSpPr>
          <p:cNvPr id="81" name="Rectangle 20"/>
          <p:cNvSpPr>
            <a:spLocks noChangeArrowheads="1"/>
          </p:cNvSpPr>
          <p:nvPr/>
        </p:nvSpPr>
        <p:spPr bwMode="auto">
          <a:xfrm>
            <a:off x="5884143" y="4169866"/>
            <a:ext cx="1136650" cy="496888"/>
          </a:xfrm>
          <a:prstGeom prst="rect">
            <a:avLst/>
          </a:prstGeom>
          <a:solidFill>
            <a:srgbClr val="E79275"/>
          </a:solidFill>
          <a:ln w="12700" algn="ctr">
            <a:solidFill>
              <a:srgbClr val="004B00"/>
            </a:solidFill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r"/>
            <a:r>
              <a:rPr lang="fr-FR" b="1" dirty="0" smtClean="0">
                <a:solidFill>
                  <a:srgbClr val="004B00"/>
                </a:solidFill>
                <a:latin typeface="Century Gothic" pitchFamily="34" charset="0"/>
              </a:rPr>
              <a:t>+15,2 k€</a:t>
            </a:r>
            <a:endParaRPr lang="fr-FR" b="1" dirty="0">
              <a:solidFill>
                <a:srgbClr val="004B00"/>
              </a:solidFill>
              <a:latin typeface="Century Gothic" pitchFamily="34" charset="0"/>
            </a:endParaRPr>
          </a:p>
        </p:txBody>
      </p:sp>
      <p:sp>
        <p:nvSpPr>
          <p:cNvPr id="88088" name="Text Box 24"/>
          <p:cNvSpPr txBox="1">
            <a:spLocks noChangeArrowheads="1"/>
          </p:cNvSpPr>
          <p:nvPr/>
        </p:nvSpPr>
        <p:spPr bwMode="auto">
          <a:xfrm>
            <a:off x="3319289" y="5219908"/>
            <a:ext cx="1096774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525,5 k€</a:t>
            </a:r>
            <a:endParaRPr lang="fr-FR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88090" name="Text Box 26"/>
          <p:cNvSpPr txBox="1">
            <a:spLocks noChangeArrowheads="1"/>
          </p:cNvSpPr>
          <p:nvPr/>
        </p:nvSpPr>
        <p:spPr bwMode="auto">
          <a:xfrm>
            <a:off x="5868144" y="5219908"/>
            <a:ext cx="1192954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-103,5 k€</a:t>
            </a:r>
            <a:endParaRPr lang="fr-FR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2311177" y="1839913"/>
            <a:ext cx="872355" cy="2616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05796E"/>
                </a:solidFill>
                <a:latin typeface="Century Gothic" pitchFamily="34" charset="0"/>
              </a:rPr>
              <a:t>2009-2010</a:t>
            </a:r>
            <a:endParaRPr lang="fr-FR" sz="11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70" name="Text Box 24"/>
          <p:cNvSpPr txBox="1">
            <a:spLocks noChangeArrowheads="1"/>
          </p:cNvSpPr>
          <p:nvPr/>
        </p:nvSpPr>
        <p:spPr bwMode="auto">
          <a:xfrm>
            <a:off x="4644008" y="1839913"/>
            <a:ext cx="872355" cy="2616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05796E"/>
                </a:solidFill>
                <a:latin typeface="Century Gothic" pitchFamily="34" charset="0"/>
              </a:rPr>
              <a:t>2009-2010</a:t>
            </a:r>
            <a:endParaRPr lang="fr-FR" sz="11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5931893" y="1839913"/>
            <a:ext cx="872355" cy="2616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05796E"/>
                </a:solidFill>
                <a:latin typeface="Century Gothic" pitchFamily="34" charset="0"/>
              </a:rPr>
              <a:t>2008-2009</a:t>
            </a:r>
            <a:endParaRPr lang="fr-FR" sz="11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78" name="Text Box 24"/>
          <p:cNvSpPr txBox="1">
            <a:spLocks noChangeArrowheads="1"/>
          </p:cNvSpPr>
          <p:nvPr/>
        </p:nvSpPr>
        <p:spPr bwMode="auto">
          <a:xfrm>
            <a:off x="3419872" y="1839913"/>
            <a:ext cx="872355" cy="2616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05796E"/>
                </a:solidFill>
                <a:latin typeface="Century Gothic" pitchFamily="34" charset="0"/>
              </a:rPr>
              <a:t>2008-2009</a:t>
            </a:r>
            <a:endParaRPr lang="fr-FR" sz="11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313956" y="1773238"/>
            <a:ext cx="1224136" cy="3888010"/>
          </a:xfrm>
          <a:prstGeom prst="rect">
            <a:avLst/>
          </a:prstGeom>
          <a:solidFill>
            <a:srgbClr val="FFFFFF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5834236" y="1773238"/>
            <a:ext cx="1224136" cy="3960018"/>
          </a:xfrm>
          <a:prstGeom prst="rect">
            <a:avLst/>
          </a:prstGeom>
          <a:solidFill>
            <a:srgbClr val="FFFFFF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5" grpId="0" animBg="1"/>
      <p:bldP spid="76" grpId="0" animBg="1"/>
      <p:bldP spid="80" grpId="0" animBg="1"/>
      <p:bldP spid="81" grpId="0" animBg="1"/>
      <p:bldP spid="88088" grpId="0"/>
      <p:bldP spid="88090" grpId="0"/>
      <p:bldP spid="77" grpId="0"/>
      <p:bldP spid="7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2005462"/>
            <a:ext cx="4010425" cy="4764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77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55613" y="474663"/>
            <a:ext cx="8231187" cy="576262"/>
          </a:xfrm>
          <a:noFill/>
        </p:spPr>
        <p:txBody>
          <a:bodyPr/>
          <a:lstStyle/>
          <a:p>
            <a:pPr eaLnBrk="1" hangingPunct="1"/>
            <a:r>
              <a:rPr lang="fr-FR" dirty="0" smtClean="0"/>
              <a:t>Question 1</a:t>
            </a:r>
            <a:endParaRPr lang="fr-FR" sz="3200" dirty="0" smtClean="0"/>
          </a:p>
        </p:txBody>
      </p:sp>
      <p:grpSp>
        <p:nvGrpSpPr>
          <p:cNvPr id="2" name="Groupe 98"/>
          <p:cNvGrpSpPr/>
          <p:nvPr/>
        </p:nvGrpSpPr>
        <p:grpSpPr>
          <a:xfrm>
            <a:off x="6643702" y="3429000"/>
            <a:ext cx="1170970" cy="1920073"/>
            <a:chOff x="6286512" y="3786190"/>
            <a:chExt cx="1170970" cy="1920073"/>
          </a:xfrm>
        </p:grpSpPr>
        <p:sp>
          <p:nvSpPr>
            <p:cNvPr id="84" name="Rectangle 83"/>
            <p:cNvSpPr/>
            <p:nvPr/>
          </p:nvSpPr>
          <p:spPr>
            <a:xfrm>
              <a:off x="6286512" y="5460606"/>
              <a:ext cx="195280" cy="214314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286512" y="5049839"/>
              <a:ext cx="195280" cy="214314"/>
            </a:xfrm>
            <a:prstGeom prst="rect">
              <a:avLst/>
            </a:prstGeom>
            <a:solidFill>
              <a:srgbClr val="D7E4B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286512" y="4639070"/>
              <a:ext cx="195280" cy="214314"/>
            </a:xfrm>
            <a:prstGeom prst="rect">
              <a:avLst/>
            </a:prstGeom>
            <a:solidFill>
              <a:srgbClr val="77933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286512" y="4228301"/>
              <a:ext cx="195280" cy="214314"/>
            </a:xfrm>
            <a:prstGeom prst="rect">
              <a:avLst/>
            </a:prstGeom>
            <a:solidFill>
              <a:srgbClr val="E6B9B8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286512" y="3817532"/>
              <a:ext cx="195280" cy="2143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6495359" y="3786190"/>
              <a:ext cx="6126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5796E"/>
                  </a:solidFill>
                </a:rPr>
                <a:t>EGEE</a:t>
              </a:r>
              <a:endParaRPr lang="fr-FR" sz="1200" dirty="0">
                <a:solidFill>
                  <a:srgbClr val="05796E"/>
                </a:solidFill>
              </a:endParaRP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6495359" y="4196958"/>
              <a:ext cx="8976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5796E"/>
                  </a:solidFill>
                </a:rPr>
                <a:t>AVOCATS</a:t>
              </a:r>
              <a:endParaRPr lang="fr-FR" sz="1200" dirty="0">
                <a:solidFill>
                  <a:srgbClr val="05796E"/>
                </a:solidFill>
              </a:endParaRP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6495359" y="4607727"/>
              <a:ext cx="9621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5796E"/>
                  </a:solidFill>
                </a:rPr>
                <a:t>COGEREC</a:t>
              </a:r>
              <a:endParaRPr lang="fr-FR" sz="1200" dirty="0">
                <a:solidFill>
                  <a:srgbClr val="05796E"/>
                </a:solidFill>
              </a:endParaRP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6495359" y="5018496"/>
              <a:ext cx="7232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5796E"/>
                  </a:solidFill>
                </a:rPr>
                <a:t>SOVEC</a:t>
              </a:r>
              <a:endParaRPr lang="fr-FR" sz="1200" dirty="0">
                <a:solidFill>
                  <a:srgbClr val="05796E"/>
                </a:solidFill>
              </a:endParaRP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6495359" y="5429264"/>
              <a:ext cx="7665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5796E"/>
                  </a:solidFill>
                </a:rPr>
                <a:t>PML/FM</a:t>
              </a:r>
              <a:endParaRPr lang="fr-FR" sz="1200" dirty="0">
                <a:solidFill>
                  <a:srgbClr val="05796E"/>
                </a:solidFill>
              </a:endParaRPr>
            </a:p>
          </p:txBody>
        </p:sp>
      </p:grpSp>
      <p:sp>
        <p:nvSpPr>
          <p:cNvPr id="95" name="ZoneTexte 94"/>
          <p:cNvSpPr txBox="1"/>
          <p:nvPr/>
        </p:nvSpPr>
        <p:spPr>
          <a:xfrm>
            <a:off x="2716876" y="6581001"/>
            <a:ext cx="91563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05796E"/>
                </a:solidFill>
              </a:rPr>
              <a:t>2008-2009</a:t>
            </a:r>
            <a:endParaRPr lang="fr-FR" sz="1200" dirty="0">
              <a:solidFill>
                <a:srgbClr val="05796E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4370745" y="6581001"/>
            <a:ext cx="91563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05796E"/>
                </a:solidFill>
              </a:rPr>
              <a:t>2009-2010</a:t>
            </a:r>
            <a:endParaRPr lang="fr-FR" sz="1200" dirty="0">
              <a:solidFill>
                <a:srgbClr val="05796E"/>
              </a:solidFill>
            </a:endParaRPr>
          </a:p>
        </p:txBody>
      </p:sp>
      <p:sp>
        <p:nvSpPr>
          <p:cNvPr id="18" name="Espace réservé du contenu 10"/>
          <p:cNvSpPr txBox="1">
            <a:spLocks/>
          </p:cNvSpPr>
          <p:nvPr/>
        </p:nvSpPr>
        <p:spPr bwMode="auto">
          <a:xfrm>
            <a:off x="1476053" y="1412875"/>
            <a:ext cx="7128197" cy="587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Evolution du poste « Prestation extérieures et honoraires 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55613" y="474663"/>
            <a:ext cx="8231187" cy="576262"/>
          </a:xfrm>
          <a:noFill/>
        </p:spPr>
        <p:txBody>
          <a:bodyPr/>
          <a:lstStyle/>
          <a:p>
            <a:pPr eaLnBrk="1" hangingPunct="1"/>
            <a:r>
              <a:rPr lang="fr-FR" dirty="0" smtClean="0"/>
              <a:t>Question 2</a:t>
            </a:r>
            <a:endParaRPr lang="fr-FR" sz="3200" dirty="0" smtClean="0"/>
          </a:p>
        </p:txBody>
      </p:sp>
      <p:grpSp>
        <p:nvGrpSpPr>
          <p:cNvPr id="99" name="Groupe 98"/>
          <p:cNvGrpSpPr/>
          <p:nvPr/>
        </p:nvGrpSpPr>
        <p:grpSpPr>
          <a:xfrm>
            <a:off x="6643702" y="3679033"/>
            <a:ext cx="1653923" cy="1098536"/>
            <a:chOff x="6286512" y="4607727"/>
            <a:chExt cx="1653923" cy="1098536"/>
          </a:xfrm>
        </p:grpSpPr>
        <p:sp>
          <p:nvSpPr>
            <p:cNvPr id="84" name="Rectangle 83"/>
            <p:cNvSpPr/>
            <p:nvPr/>
          </p:nvSpPr>
          <p:spPr>
            <a:xfrm>
              <a:off x="6286512" y="5460606"/>
              <a:ext cx="195280" cy="214314"/>
            </a:xfrm>
            <a:prstGeom prst="rect">
              <a:avLst/>
            </a:prstGeom>
            <a:solidFill>
              <a:srgbClr val="215968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286512" y="5049839"/>
              <a:ext cx="195280" cy="214314"/>
            </a:xfrm>
            <a:prstGeom prst="rect">
              <a:avLst/>
            </a:prstGeom>
            <a:solidFill>
              <a:srgbClr val="E46C0A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286512" y="4639070"/>
              <a:ext cx="195280" cy="214314"/>
            </a:xfrm>
            <a:prstGeom prst="rect">
              <a:avLst/>
            </a:prstGeom>
            <a:solidFill>
              <a:srgbClr val="77933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6495359" y="4607727"/>
              <a:ext cx="14450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5796E"/>
                  </a:solidFill>
                </a:rPr>
                <a:t>Affranchissements</a:t>
              </a:r>
              <a:endParaRPr lang="fr-FR" sz="1200" dirty="0">
                <a:solidFill>
                  <a:srgbClr val="05796E"/>
                </a:solidFill>
              </a:endParaRP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6495359" y="5018496"/>
              <a:ext cx="705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5796E"/>
                  </a:solidFill>
                </a:rPr>
                <a:t>Internet</a:t>
              </a:r>
              <a:endParaRPr lang="fr-FR" sz="1200" dirty="0">
                <a:solidFill>
                  <a:srgbClr val="05796E"/>
                </a:solidFill>
              </a:endParaRP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6495359" y="5429264"/>
              <a:ext cx="9076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5796E"/>
                  </a:solidFill>
                </a:rPr>
                <a:t>Téléphone</a:t>
              </a:r>
              <a:endParaRPr lang="fr-FR" sz="1200" dirty="0">
                <a:solidFill>
                  <a:srgbClr val="05796E"/>
                </a:solidFill>
              </a:endParaRPr>
            </a:p>
          </p:txBody>
        </p:sp>
      </p:grp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2000240"/>
            <a:ext cx="4501238" cy="3284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5" name="ZoneTexte 94"/>
          <p:cNvSpPr txBox="1"/>
          <p:nvPr/>
        </p:nvSpPr>
        <p:spPr>
          <a:xfrm>
            <a:off x="3000364" y="4949836"/>
            <a:ext cx="91563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05796E"/>
                </a:solidFill>
              </a:rPr>
              <a:t>2008-2009</a:t>
            </a:r>
            <a:endParaRPr lang="fr-FR" sz="1200" dirty="0">
              <a:solidFill>
                <a:srgbClr val="05796E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4767266" y="4949836"/>
            <a:ext cx="91563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05796E"/>
                </a:solidFill>
              </a:rPr>
              <a:t>2009-2010</a:t>
            </a:r>
            <a:endParaRPr lang="fr-FR" sz="1200" dirty="0">
              <a:solidFill>
                <a:srgbClr val="05796E"/>
              </a:solidFill>
            </a:endParaRPr>
          </a:p>
        </p:txBody>
      </p:sp>
      <p:sp>
        <p:nvSpPr>
          <p:cNvPr id="101" name="Espace réservé du contenu 10"/>
          <p:cNvSpPr txBox="1">
            <a:spLocks/>
          </p:cNvSpPr>
          <p:nvPr/>
        </p:nvSpPr>
        <p:spPr bwMode="auto">
          <a:xfrm>
            <a:off x="1476053" y="1412875"/>
            <a:ext cx="7128197" cy="587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Evolution du poste « Téléphone</a:t>
            </a:r>
            <a:r>
              <a:rPr lang="fr-FR" kern="0" dirty="0" smtClean="0">
                <a:solidFill>
                  <a:srgbClr val="05796E"/>
                </a:solidFill>
                <a:latin typeface="+mj-lt"/>
                <a:cs typeface="+mn-cs"/>
              </a:rPr>
              <a:t>, Internet frais postaux</a:t>
            </a: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 »</a:t>
            </a:r>
          </a:p>
        </p:txBody>
      </p:sp>
      <p:sp>
        <p:nvSpPr>
          <p:cNvPr id="102" name="ZoneTexte 101"/>
          <p:cNvSpPr txBox="1"/>
          <p:nvPr/>
        </p:nvSpPr>
        <p:spPr>
          <a:xfrm>
            <a:off x="1692275" y="5500702"/>
            <a:ext cx="45834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dirty="0" smtClean="0">
                <a:solidFill>
                  <a:srgbClr val="05796E"/>
                </a:solidFill>
              </a:rPr>
              <a:t> Routage Feuilles de points (6 200 €)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>
                <a:solidFill>
                  <a:srgbClr val="05796E"/>
                </a:solidFill>
              </a:rPr>
              <a:t> PML Affranchissement Agenda (4 000 €)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>
                <a:solidFill>
                  <a:srgbClr val="05796E"/>
                </a:solidFill>
              </a:rPr>
              <a:t> Colissimo, Chronopost…</a:t>
            </a:r>
            <a:endParaRPr lang="fr-FR" dirty="0">
              <a:solidFill>
                <a:srgbClr val="05796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55613" y="474663"/>
            <a:ext cx="8231187" cy="576262"/>
          </a:xfrm>
          <a:noFill/>
        </p:spPr>
        <p:txBody>
          <a:bodyPr/>
          <a:lstStyle/>
          <a:p>
            <a:pPr eaLnBrk="1" hangingPunct="1"/>
            <a:r>
              <a:rPr lang="fr-FR" dirty="0" smtClean="0"/>
              <a:t>Question 3</a:t>
            </a:r>
            <a:endParaRPr lang="fr-FR" sz="3200" dirty="0" smtClean="0"/>
          </a:p>
        </p:txBody>
      </p:sp>
      <p:sp>
        <p:nvSpPr>
          <p:cNvPr id="101" name="Espace réservé du contenu 10"/>
          <p:cNvSpPr txBox="1">
            <a:spLocks/>
          </p:cNvSpPr>
          <p:nvPr/>
        </p:nvSpPr>
        <p:spPr bwMode="auto">
          <a:xfrm>
            <a:off x="1476053" y="1412875"/>
            <a:ext cx="7128197" cy="587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Frais de personnel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103843" y="2108192"/>
            <a:ext cx="2614818" cy="3739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600"/>
              </a:spcAft>
              <a:buFont typeface="Wingdings" pitchFamily="2" charset="2"/>
              <a:buChar char="q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Rémunération</a:t>
            </a:r>
          </a:p>
          <a:p>
            <a:pPr>
              <a:spcAft>
                <a:spcPts val="6600"/>
              </a:spcAft>
              <a:buFont typeface="Wingdings" pitchFamily="2" charset="2"/>
              <a:buChar char="q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Cotisations sociales</a:t>
            </a:r>
          </a:p>
          <a:p>
            <a:pPr>
              <a:spcAft>
                <a:spcPts val="6600"/>
              </a:spcAft>
              <a:buFont typeface="Wingdings" pitchFamily="2" charset="2"/>
              <a:buChar char="q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Autres charges</a:t>
            </a:r>
          </a:p>
          <a:p>
            <a:pPr>
              <a:spcAft>
                <a:spcPts val="6600"/>
              </a:spcAft>
              <a:buFont typeface="Wingdings" pitchFamily="2" charset="2"/>
              <a:buChar char="q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Chèques déjeuner</a:t>
            </a:r>
            <a:endParaRPr lang="fr-FR" dirty="0">
              <a:solidFill>
                <a:srgbClr val="05796E"/>
              </a:solidFill>
              <a:latin typeface="+mj-lt"/>
            </a:endParaRPr>
          </a:p>
        </p:txBody>
      </p:sp>
      <p:grpSp>
        <p:nvGrpSpPr>
          <p:cNvPr id="20" name="Groupe 19"/>
          <p:cNvGrpSpPr/>
          <p:nvPr/>
        </p:nvGrpSpPr>
        <p:grpSpPr>
          <a:xfrm>
            <a:off x="6096269" y="2108192"/>
            <a:ext cx="761747" cy="3714218"/>
            <a:chOff x="4714876" y="2108192"/>
            <a:chExt cx="761747" cy="3714218"/>
          </a:xfrm>
        </p:grpSpPr>
        <p:sp>
          <p:nvSpPr>
            <p:cNvPr id="16" name="ZoneTexte 15"/>
            <p:cNvSpPr txBox="1"/>
            <p:nvPr/>
          </p:nvSpPr>
          <p:spPr>
            <a:xfrm>
              <a:off x="4714876" y="2108192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200,0</a:t>
              </a:r>
              <a:endParaRPr lang="fr-FR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4843116" y="3223154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60,0</a:t>
              </a:r>
              <a:endParaRPr lang="fr-FR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4971356" y="4338116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3,0</a:t>
              </a:r>
              <a:endParaRPr lang="fr-FR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4971356" y="5453078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6,0</a:t>
              </a:r>
              <a:endParaRPr lang="fr-FR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7239277" y="2108192"/>
            <a:ext cx="761747" cy="3714218"/>
            <a:chOff x="5986124" y="2108192"/>
            <a:chExt cx="761747" cy="3714218"/>
          </a:xfrm>
        </p:grpSpPr>
        <p:sp>
          <p:nvSpPr>
            <p:cNvPr id="22" name="ZoneTexte 21"/>
            <p:cNvSpPr txBox="1"/>
            <p:nvPr/>
          </p:nvSpPr>
          <p:spPr>
            <a:xfrm>
              <a:off x="5986124" y="2108192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5796E"/>
                  </a:solidFill>
                  <a:latin typeface="+mj-lt"/>
                </a:rPr>
                <a:t>248,5</a:t>
              </a:r>
              <a:endParaRPr lang="fr-FR" dirty="0">
                <a:solidFill>
                  <a:srgbClr val="05796E"/>
                </a:solidFill>
                <a:latin typeface="+mj-lt"/>
              </a:endParaRP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5986124" y="3223154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5796E"/>
                  </a:solidFill>
                  <a:latin typeface="+mj-lt"/>
                </a:rPr>
                <a:t>107,2</a:t>
              </a:r>
              <a:endParaRPr lang="fr-FR" dirty="0">
                <a:solidFill>
                  <a:srgbClr val="05796E"/>
                </a:solidFill>
                <a:latin typeface="+mj-lt"/>
              </a:endParaRP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6242604" y="4338116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5796E"/>
                  </a:solidFill>
                  <a:latin typeface="+mj-lt"/>
                </a:rPr>
                <a:t>2,6</a:t>
              </a:r>
              <a:endParaRPr lang="fr-FR" dirty="0">
                <a:solidFill>
                  <a:srgbClr val="05796E"/>
                </a:solidFill>
                <a:latin typeface="+mj-lt"/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6242604" y="5453078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5796E"/>
                  </a:solidFill>
                  <a:latin typeface="+mj-lt"/>
                </a:rPr>
                <a:t>6,1</a:t>
              </a:r>
              <a:endParaRPr lang="fr-FR" dirty="0">
                <a:solidFill>
                  <a:srgbClr val="05796E"/>
                </a:solidFill>
                <a:latin typeface="+mj-lt"/>
              </a:endParaRPr>
            </a:p>
          </p:txBody>
        </p:sp>
      </p:grpSp>
      <p:sp>
        <p:nvSpPr>
          <p:cNvPr id="27" name="ZoneTexte 26"/>
          <p:cNvSpPr txBox="1"/>
          <p:nvPr/>
        </p:nvSpPr>
        <p:spPr>
          <a:xfrm>
            <a:off x="2631613" y="2428868"/>
            <a:ext cx="3017173" cy="830997"/>
          </a:xfrm>
          <a:prstGeom prst="rect">
            <a:avLst/>
          </a:prstGeom>
          <a:solidFill>
            <a:srgbClr val="EFDE94"/>
          </a:solidFill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05796E"/>
                </a:solidFill>
                <a:latin typeface="+mj-lt"/>
              </a:rPr>
              <a:t>Charge « congés payés » x 3</a:t>
            </a:r>
          </a:p>
          <a:p>
            <a:r>
              <a:rPr lang="fr-FR" sz="1600" dirty="0" smtClean="0">
                <a:solidFill>
                  <a:srgbClr val="05796E"/>
                </a:solidFill>
                <a:latin typeface="+mj-lt"/>
              </a:rPr>
              <a:t>Arrivée de A. DERVELOY</a:t>
            </a:r>
          </a:p>
          <a:p>
            <a:r>
              <a:rPr lang="fr-FR" sz="1600" dirty="0" smtClean="0">
                <a:solidFill>
                  <a:srgbClr val="05796E"/>
                </a:solidFill>
                <a:latin typeface="+mj-lt"/>
              </a:rPr>
              <a:t>Primes « Montpellier »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2631613" y="3668714"/>
            <a:ext cx="3961341" cy="584775"/>
          </a:xfrm>
          <a:prstGeom prst="rect">
            <a:avLst/>
          </a:prstGeom>
          <a:solidFill>
            <a:srgbClr val="EFDE94"/>
          </a:solidFill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05796E"/>
                </a:solidFill>
                <a:latin typeface="+mj-lt"/>
              </a:rPr>
              <a:t>Report des cotisations juillet-août 2009</a:t>
            </a:r>
          </a:p>
          <a:p>
            <a:r>
              <a:rPr lang="fr-FR" sz="1600" dirty="0" smtClean="0">
                <a:solidFill>
                  <a:srgbClr val="05796E"/>
                </a:solidFill>
                <a:latin typeface="+mj-lt"/>
              </a:rPr>
              <a:t>Impact des « congés payés »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6215074" y="1412875"/>
            <a:ext cx="46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B</a:t>
            </a:r>
            <a:endParaRPr lang="fr-FR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397556" y="1403906"/>
            <a:ext cx="46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5796E"/>
                </a:solidFill>
                <a:latin typeface="+mj-lt"/>
              </a:rPr>
              <a:t>R</a:t>
            </a:r>
            <a:endParaRPr lang="fr-FR" dirty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 animBg="1"/>
      <p:bldP spid="28" grpId="0" animBg="1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6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576263"/>
          </a:xfrm>
          <a:noFill/>
        </p:spPr>
        <p:txBody>
          <a:bodyPr/>
          <a:lstStyle/>
          <a:p>
            <a:pPr eaLnBrk="1" hangingPunct="1"/>
            <a:r>
              <a:rPr lang="fr-FR" dirty="0" smtClean="0"/>
              <a:t>Les fondamentaux…</a:t>
            </a:r>
          </a:p>
        </p:txBody>
      </p:sp>
      <p:sp>
        <p:nvSpPr>
          <p:cNvPr id="24580" name="AutoShape 38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1835794" y="3233465"/>
            <a:ext cx="792163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1</a:t>
            </a:r>
          </a:p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Capitaux</a:t>
            </a:r>
          </a:p>
        </p:txBody>
      </p:sp>
      <p:sp>
        <p:nvSpPr>
          <p:cNvPr id="24581" name="AutoShape 39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2794644" y="3233465"/>
            <a:ext cx="792163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2</a:t>
            </a:r>
          </a:p>
          <a:p>
            <a:pPr algn="ctr"/>
            <a:r>
              <a:rPr lang="fr-FR" sz="1200" b="1" dirty="0" err="1">
                <a:solidFill>
                  <a:srgbClr val="EFDE94"/>
                </a:solidFill>
                <a:latin typeface="Century Gothic" pitchFamily="34" charset="0"/>
              </a:rPr>
              <a:t>Immob</a:t>
            </a:r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.</a:t>
            </a:r>
          </a:p>
        </p:txBody>
      </p:sp>
      <p:sp>
        <p:nvSpPr>
          <p:cNvPr id="24582" name="AutoShape 40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755082" y="3233465"/>
            <a:ext cx="792162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3</a:t>
            </a:r>
          </a:p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Stocks</a:t>
            </a:r>
          </a:p>
        </p:txBody>
      </p:sp>
      <p:sp>
        <p:nvSpPr>
          <p:cNvPr id="24583" name="AutoShape 41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715519" y="3233465"/>
            <a:ext cx="792163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>
                <a:solidFill>
                  <a:srgbClr val="EFDE94"/>
                </a:solidFill>
                <a:latin typeface="Century Gothic" pitchFamily="34" charset="0"/>
              </a:rPr>
              <a:t>4</a:t>
            </a:r>
          </a:p>
          <a:p>
            <a:pPr algn="ctr"/>
            <a:r>
              <a:rPr lang="fr-FR" sz="1200" b="1">
                <a:solidFill>
                  <a:srgbClr val="EFDE94"/>
                </a:solidFill>
                <a:latin typeface="Century Gothic" pitchFamily="34" charset="0"/>
              </a:rPr>
              <a:t>Tiers</a:t>
            </a:r>
          </a:p>
        </p:txBody>
      </p:sp>
      <p:sp>
        <p:nvSpPr>
          <p:cNvPr id="24584" name="AutoShape 42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5675957" y="3233465"/>
            <a:ext cx="792162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>
                <a:solidFill>
                  <a:srgbClr val="EFDE94"/>
                </a:solidFill>
                <a:latin typeface="Century Gothic" pitchFamily="34" charset="0"/>
              </a:rPr>
              <a:t>5</a:t>
            </a:r>
          </a:p>
          <a:p>
            <a:pPr algn="ctr"/>
            <a:r>
              <a:rPr lang="fr-FR" sz="1200" b="1">
                <a:solidFill>
                  <a:srgbClr val="EFDE94"/>
                </a:solidFill>
                <a:latin typeface="Century Gothic" pitchFamily="34" charset="0"/>
              </a:rPr>
              <a:t>Financiers</a:t>
            </a:r>
          </a:p>
        </p:txBody>
      </p:sp>
      <p:sp>
        <p:nvSpPr>
          <p:cNvPr id="7211" name="AutoShape 43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6636394" y="3233465"/>
            <a:ext cx="792163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6</a:t>
            </a:r>
          </a:p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Charges</a:t>
            </a:r>
          </a:p>
        </p:txBody>
      </p:sp>
      <p:sp>
        <p:nvSpPr>
          <p:cNvPr id="7212" name="AutoShape 44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7596832" y="3233465"/>
            <a:ext cx="792162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>
                <a:solidFill>
                  <a:srgbClr val="EFDE94"/>
                </a:solidFill>
                <a:latin typeface="Century Gothic" pitchFamily="34" charset="0"/>
              </a:rPr>
              <a:t>7</a:t>
            </a:r>
          </a:p>
          <a:p>
            <a:pPr algn="ctr"/>
            <a:r>
              <a:rPr lang="fr-FR" sz="1200" b="1">
                <a:solidFill>
                  <a:srgbClr val="EFDE94"/>
                </a:solidFill>
                <a:latin typeface="Century Gothic" pitchFamily="34" charset="0"/>
              </a:rPr>
              <a:t>Produits</a:t>
            </a:r>
          </a:p>
        </p:txBody>
      </p:sp>
      <p:sp>
        <p:nvSpPr>
          <p:cNvPr id="24587" name="AutoShape 45"/>
          <p:cNvSpPr>
            <a:spLocks noChangeAspect="1" noChangeArrowheads="1"/>
          </p:cNvSpPr>
          <p:nvPr/>
        </p:nvSpPr>
        <p:spPr bwMode="auto">
          <a:xfrm rot="5400000">
            <a:off x="1799851" y="4040932"/>
            <a:ext cx="864049" cy="360363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88" name="AutoShape 46"/>
          <p:cNvSpPr>
            <a:spLocks noChangeAspect="1" noChangeArrowheads="1"/>
          </p:cNvSpPr>
          <p:nvPr/>
        </p:nvSpPr>
        <p:spPr bwMode="auto">
          <a:xfrm rot="5400000">
            <a:off x="2758701" y="4040932"/>
            <a:ext cx="864049" cy="360363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89" name="AutoShape 47"/>
          <p:cNvSpPr>
            <a:spLocks noChangeAspect="1" noChangeArrowheads="1"/>
          </p:cNvSpPr>
          <p:nvPr/>
        </p:nvSpPr>
        <p:spPr bwMode="auto">
          <a:xfrm rot="5400000">
            <a:off x="3719139" y="4040932"/>
            <a:ext cx="864047" cy="360362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90" name="AutoShape 48"/>
          <p:cNvSpPr>
            <a:spLocks noChangeAspect="1" noChangeArrowheads="1"/>
          </p:cNvSpPr>
          <p:nvPr/>
        </p:nvSpPr>
        <p:spPr bwMode="auto">
          <a:xfrm rot="5400000">
            <a:off x="4679577" y="4040932"/>
            <a:ext cx="864048" cy="360363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91" name="AutoShape 49"/>
          <p:cNvSpPr>
            <a:spLocks noChangeAspect="1" noChangeArrowheads="1"/>
          </p:cNvSpPr>
          <p:nvPr/>
        </p:nvSpPr>
        <p:spPr bwMode="auto">
          <a:xfrm rot="5400000">
            <a:off x="5640014" y="4040932"/>
            <a:ext cx="864047" cy="360362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92" name="AutoShape 50"/>
          <p:cNvSpPr>
            <a:spLocks noChangeAspect="1" noChangeArrowheads="1"/>
          </p:cNvSpPr>
          <p:nvPr/>
        </p:nvSpPr>
        <p:spPr bwMode="auto">
          <a:xfrm rot="5400000">
            <a:off x="6600451" y="4040932"/>
            <a:ext cx="864049" cy="360363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93" name="AutoShape 51"/>
          <p:cNvSpPr>
            <a:spLocks noChangeAspect="1" noChangeArrowheads="1"/>
          </p:cNvSpPr>
          <p:nvPr/>
        </p:nvSpPr>
        <p:spPr bwMode="auto">
          <a:xfrm rot="5400000">
            <a:off x="7560889" y="4040932"/>
            <a:ext cx="864047" cy="360362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20" name="AutoShape 52"/>
          <p:cNvSpPr>
            <a:spLocks noChangeArrowheads="1"/>
          </p:cNvSpPr>
          <p:nvPr/>
        </p:nvSpPr>
        <p:spPr bwMode="auto">
          <a:xfrm>
            <a:off x="6588769" y="3141390"/>
            <a:ext cx="1871663" cy="1368425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05796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400" b="1">
              <a:solidFill>
                <a:srgbClr val="05796E"/>
              </a:solidFill>
              <a:latin typeface="Century Gothic" pitchFamily="34" charset="0"/>
            </a:endParaRPr>
          </a:p>
          <a:p>
            <a:pPr algn="ctr"/>
            <a:endParaRPr lang="fr-FR" sz="1400" b="1">
              <a:solidFill>
                <a:srgbClr val="05796E"/>
              </a:solidFill>
              <a:latin typeface="Century Gothic" pitchFamily="34" charset="0"/>
            </a:endParaRPr>
          </a:p>
          <a:p>
            <a:pPr algn="ctr"/>
            <a:r>
              <a:rPr lang="fr-FR" sz="1400">
                <a:solidFill>
                  <a:srgbClr val="05796E"/>
                </a:solidFill>
                <a:latin typeface="Century Gothic" pitchFamily="34" charset="0"/>
              </a:rPr>
              <a:t>Comptes de résultat</a:t>
            </a:r>
          </a:p>
        </p:txBody>
      </p:sp>
      <p:sp>
        <p:nvSpPr>
          <p:cNvPr id="7221" name="AutoShape 53"/>
          <p:cNvSpPr>
            <a:spLocks noChangeArrowheads="1"/>
          </p:cNvSpPr>
          <p:nvPr/>
        </p:nvSpPr>
        <p:spPr bwMode="auto">
          <a:xfrm>
            <a:off x="1764357" y="4707171"/>
            <a:ext cx="6696075" cy="287337"/>
          </a:xfrm>
          <a:prstGeom prst="roundRect">
            <a:avLst>
              <a:gd name="adj" fmla="val 16667"/>
            </a:avLst>
          </a:prstGeom>
          <a:solidFill>
            <a:srgbClr val="EFDE94"/>
          </a:solidFill>
          <a:ln w="12700">
            <a:solidFill>
              <a:srgbClr val="05796E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2000">
                <a:solidFill>
                  <a:srgbClr val="05796E"/>
                </a:solidFill>
                <a:latin typeface="Century Gothic" pitchFamily="34" charset="0"/>
              </a:rPr>
              <a:t>FFSc</a:t>
            </a:r>
          </a:p>
        </p:txBody>
      </p:sp>
      <p:sp>
        <p:nvSpPr>
          <p:cNvPr id="7222" name="AutoShape 54"/>
          <p:cNvSpPr>
            <a:spLocks noChangeArrowheads="1"/>
          </p:cNvSpPr>
          <p:nvPr/>
        </p:nvSpPr>
        <p:spPr bwMode="auto">
          <a:xfrm>
            <a:off x="1764357" y="4707171"/>
            <a:ext cx="6696075" cy="287337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05796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600" dirty="0">
                <a:solidFill>
                  <a:srgbClr val="05796E"/>
                </a:solidFill>
                <a:latin typeface="Century Gothic" pitchFamily="34" charset="0"/>
              </a:rPr>
              <a:t>Bilan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660232" y="270892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5796E"/>
                </a:solidFill>
                <a:latin typeface="+mj-lt"/>
              </a:rPr>
              <a:t>Exercice</a:t>
            </a:r>
            <a:endParaRPr lang="fr-FR" sz="2000" b="1" dirty="0">
              <a:solidFill>
                <a:srgbClr val="05796E"/>
              </a:solidFill>
              <a:latin typeface="+mj-lt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339752" y="270892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5796E"/>
                </a:solidFill>
                <a:latin typeface="+mj-lt"/>
              </a:rPr>
              <a:t>Travaux</a:t>
            </a:r>
            <a:endParaRPr lang="fr-FR" sz="2000" b="1" dirty="0">
              <a:solidFill>
                <a:srgbClr val="05796E"/>
              </a:solidFill>
              <a:latin typeface="+mj-lt"/>
            </a:endParaRPr>
          </a:p>
        </p:txBody>
      </p:sp>
      <p:sp>
        <p:nvSpPr>
          <p:cNvPr id="23" name="Flèche courbée vers le bas 22"/>
          <p:cNvSpPr/>
          <p:nvPr/>
        </p:nvSpPr>
        <p:spPr>
          <a:xfrm flipV="1">
            <a:off x="3131840" y="3789040"/>
            <a:ext cx="4104456" cy="648072"/>
          </a:xfrm>
          <a:prstGeom prst="curvedDownArrow">
            <a:avLst>
              <a:gd name="adj1" fmla="val 36574"/>
              <a:gd name="adj2" fmla="val 95038"/>
              <a:gd name="adj3" fmla="val 34406"/>
            </a:avLst>
          </a:prstGeom>
          <a:solidFill>
            <a:srgbClr val="E79275"/>
          </a:solidFill>
          <a:ln>
            <a:solidFill>
              <a:srgbClr val="E792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166956" y="270892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5796E"/>
                </a:solidFill>
                <a:latin typeface="+mj-lt"/>
              </a:rPr>
              <a:t>+ Value</a:t>
            </a:r>
            <a:endParaRPr lang="fr-FR" sz="2000" b="1" dirty="0">
              <a:solidFill>
                <a:srgbClr val="05796E"/>
              </a:solidFill>
              <a:latin typeface="+mj-lt"/>
            </a:endParaRPr>
          </a:p>
        </p:txBody>
      </p:sp>
      <p:sp>
        <p:nvSpPr>
          <p:cNvPr id="25" name="Flèche courbée vers le bas 24"/>
          <p:cNvSpPr/>
          <p:nvPr/>
        </p:nvSpPr>
        <p:spPr>
          <a:xfrm flipV="1">
            <a:off x="5940152" y="3789040"/>
            <a:ext cx="2377232" cy="648072"/>
          </a:xfrm>
          <a:prstGeom prst="curvedDownArrow">
            <a:avLst>
              <a:gd name="adj1" fmla="val 36574"/>
              <a:gd name="adj2" fmla="val 95038"/>
              <a:gd name="adj3" fmla="val 34406"/>
            </a:avLst>
          </a:prstGeom>
          <a:solidFill>
            <a:srgbClr val="E79275"/>
          </a:solidFill>
          <a:ln>
            <a:solidFill>
              <a:srgbClr val="E792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7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7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7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7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7" grpId="0" animBg="1"/>
      <p:bldP spid="24588" grpId="0" animBg="1"/>
      <p:bldP spid="24589" grpId="0" animBg="1"/>
      <p:bldP spid="24590" grpId="0" animBg="1"/>
      <p:bldP spid="24591" grpId="0" animBg="1"/>
      <p:bldP spid="24592" grpId="0" animBg="1"/>
      <p:bldP spid="24593" grpId="0" animBg="1"/>
      <p:bldP spid="7220" grpId="0" animBg="1"/>
      <p:bldP spid="7221" grpId="0" animBg="1"/>
      <p:bldP spid="7222" grpId="1" animBg="1"/>
      <p:bldP spid="20" grpId="0"/>
      <p:bldP spid="20" grpId="1"/>
      <p:bldP spid="20" grpId="2"/>
      <p:bldP spid="21" grpId="1"/>
      <p:bldP spid="21" grpId="2"/>
      <p:bldP spid="23" grpId="1" animBg="1"/>
      <p:bldP spid="23" grpId="2" animBg="1"/>
      <p:bldP spid="24" grpId="1"/>
      <p:bldP spid="24" grpId="2"/>
      <p:bldP spid="25" grpId="0" animBg="1"/>
      <p:bldP spid="25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55613" y="474663"/>
            <a:ext cx="8231187" cy="576262"/>
          </a:xfrm>
          <a:noFill/>
        </p:spPr>
        <p:txBody>
          <a:bodyPr/>
          <a:lstStyle/>
          <a:p>
            <a:pPr eaLnBrk="1" hangingPunct="1"/>
            <a:r>
              <a:rPr lang="fr-FR" dirty="0" smtClean="0"/>
              <a:t>Question 4</a:t>
            </a:r>
            <a:endParaRPr lang="fr-FR" sz="3200" dirty="0" smtClean="0"/>
          </a:p>
        </p:txBody>
      </p:sp>
      <p:sp>
        <p:nvSpPr>
          <p:cNvPr id="101" name="Espace réservé du contenu 10"/>
          <p:cNvSpPr txBox="1">
            <a:spLocks/>
          </p:cNvSpPr>
          <p:nvPr/>
        </p:nvSpPr>
        <p:spPr bwMode="auto">
          <a:xfrm>
            <a:off x="1476053" y="1412875"/>
            <a:ext cx="7128197" cy="587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Epreuves internationales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389326" y="264318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45,0</a:t>
            </a:r>
            <a:endParaRPr lang="fr-FR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928794" y="2643182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5796E"/>
                </a:solidFill>
                <a:latin typeface="+mj-lt"/>
              </a:rPr>
              <a:t>Charges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5246582" y="2643182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5796E"/>
                </a:solidFill>
                <a:latin typeface="+mj-lt"/>
              </a:rPr>
              <a:t>220,3</a:t>
            </a:r>
            <a:endParaRPr lang="fr-FR" dirty="0">
              <a:solidFill>
                <a:srgbClr val="05796E"/>
              </a:solidFill>
              <a:latin typeface="+mj-lt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389326" y="34290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30,0</a:t>
            </a:r>
            <a:endParaRPr lang="fr-FR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928794" y="3429000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5796E"/>
                </a:solidFill>
                <a:latin typeface="+mj-lt"/>
              </a:rPr>
              <a:t>Produits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5246582" y="34290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5796E"/>
                </a:solidFill>
                <a:latin typeface="+mj-lt"/>
              </a:rPr>
              <a:t>164,3</a:t>
            </a:r>
            <a:endParaRPr lang="fr-FR" dirty="0">
              <a:solidFill>
                <a:srgbClr val="05796E"/>
              </a:solidFill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254500" y="2357430"/>
            <a:ext cx="863604" cy="17859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55613" y="474663"/>
            <a:ext cx="8231187" cy="576262"/>
          </a:xfrm>
          <a:noFill/>
        </p:spPr>
        <p:txBody>
          <a:bodyPr/>
          <a:lstStyle/>
          <a:p>
            <a:pPr eaLnBrk="1" hangingPunct="1"/>
            <a:endParaRPr lang="fr-FR" sz="3200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3276600" y="2924944"/>
            <a:ext cx="2823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5796E"/>
                </a:solidFill>
                <a:latin typeface="+mj-lt"/>
              </a:rPr>
              <a:t>Questions…</a:t>
            </a:r>
            <a:endParaRPr lang="fr-FR" sz="3600" dirty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55613" y="474663"/>
            <a:ext cx="8231187" cy="576262"/>
          </a:xfrm>
          <a:noFill/>
        </p:spPr>
        <p:txBody>
          <a:bodyPr/>
          <a:lstStyle/>
          <a:p>
            <a:pPr eaLnBrk="1" hangingPunct="1"/>
            <a:endParaRPr lang="fr-FR" sz="3200" dirty="0" smtClean="0"/>
          </a:p>
        </p:txBody>
      </p:sp>
      <p:sp>
        <p:nvSpPr>
          <p:cNvPr id="33795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18745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pic>
        <p:nvPicPr>
          <p:cNvPr id="92168" name="Picture 8" descr="HI_AND~1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92613" y="3844925"/>
            <a:ext cx="684212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1692275" y="2827338"/>
            <a:ext cx="6911975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>
                <a:solidFill>
                  <a:srgbClr val="FF8214"/>
                </a:solidFill>
                <a:latin typeface="Courier New" pitchFamily="49" charset="0"/>
              </a:rPr>
              <a:t>Merci de votre attention…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 rot="-696459">
            <a:off x="7732713" y="6024563"/>
            <a:ext cx="1169987" cy="5794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3200">
                <a:solidFill>
                  <a:srgbClr val="05796E"/>
                </a:solidFill>
                <a:latin typeface="Brush Script MT" pitchFamily="66" charset="0"/>
              </a:rPr>
              <a:t>Thierry</a:t>
            </a:r>
          </a:p>
        </p:txBody>
      </p:sp>
      <p:sp>
        <p:nvSpPr>
          <p:cNvPr id="92171" name="Freeform 11"/>
          <p:cNvSpPr>
            <a:spLocks/>
          </p:cNvSpPr>
          <p:nvPr/>
        </p:nvSpPr>
        <p:spPr bwMode="auto">
          <a:xfrm>
            <a:off x="8008938" y="6372225"/>
            <a:ext cx="1044575" cy="307975"/>
          </a:xfrm>
          <a:custGeom>
            <a:avLst/>
            <a:gdLst>
              <a:gd name="T0" fmla="*/ 0 w 870"/>
              <a:gd name="T1" fmla="*/ 2147483647 h 194"/>
              <a:gd name="T2" fmla="*/ 2147483647 w 870"/>
              <a:gd name="T3" fmla="*/ 2147483647 h 194"/>
              <a:gd name="T4" fmla="*/ 2147483647 w 870"/>
              <a:gd name="T5" fmla="*/ 2147483647 h 194"/>
              <a:gd name="T6" fmla="*/ 2147483647 w 870"/>
              <a:gd name="T7" fmla="*/ 2147483647 h 194"/>
              <a:gd name="T8" fmla="*/ 2147483647 w 870"/>
              <a:gd name="T9" fmla="*/ 0 h 1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0"/>
              <a:gd name="T16" fmla="*/ 0 h 194"/>
              <a:gd name="T17" fmla="*/ 870 w 870"/>
              <a:gd name="T18" fmla="*/ 194 h 19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0" h="194">
                <a:moveTo>
                  <a:pt x="0" y="156"/>
                </a:moveTo>
                <a:cubicBezTo>
                  <a:pt x="57" y="173"/>
                  <a:pt x="114" y="190"/>
                  <a:pt x="180" y="192"/>
                </a:cubicBezTo>
                <a:cubicBezTo>
                  <a:pt x="246" y="194"/>
                  <a:pt x="322" y="183"/>
                  <a:pt x="396" y="168"/>
                </a:cubicBezTo>
                <a:cubicBezTo>
                  <a:pt x="470" y="153"/>
                  <a:pt x="545" y="130"/>
                  <a:pt x="624" y="102"/>
                </a:cubicBezTo>
                <a:cubicBezTo>
                  <a:pt x="703" y="74"/>
                  <a:pt x="786" y="37"/>
                  <a:pt x="870" y="0"/>
                </a:cubicBezTo>
              </a:path>
            </a:pathLst>
          </a:custGeom>
          <a:noFill/>
          <a:ln w="28575">
            <a:solidFill>
              <a:srgbClr val="05796E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9" name="Rectangle 8">
            <a:hlinkClick r:id="rId7" action="ppaction://hlinkpres?slideindex=2&amp;slidetitle=Sommaire"/>
          </p:cNvPr>
          <p:cNvSpPr/>
          <p:nvPr/>
        </p:nvSpPr>
        <p:spPr>
          <a:xfrm>
            <a:off x="1692275" y="1412875"/>
            <a:ext cx="7451725" cy="54451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700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8214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8214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700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700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11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11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400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8214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8214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400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400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71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9" grpId="0"/>
      <p:bldP spid="92170" grpId="0"/>
      <p:bldP spid="921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6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576263"/>
          </a:xfrm>
          <a:noFill/>
        </p:spPr>
        <p:txBody>
          <a:bodyPr/>
          <a:lstStyle/>
          <a:p>
            <a:pPr eaLnBrk="1" hangingPunct="1"/>
            <a:r>
              <a:rPr lang="fr-FR" dirty="0" smtClean="0"/>
              <a:t>Les fondamentaux…</a:t>
            </a:r>
          </a:p>
        </p:txBody>
      </p:sp>
      <p:sp>
        <p:nvSpPr>
          <p:cNvPr id="7205" name="AutoShape 37"/>
          <p:cNvSpPr>
            <a:spLocks noChangeArrowheads="1"/>
          </p:cNvSpPr>
          <p:nvPr/>
        </p:nvSpPr>
        <p:spPr bwMode="auto">
          <a:xfrm>
            <a:off x="1692275" y="1989138"/>
            <a:ext cx="6840538" cy="4464050"/>
          </a:xfrm>
          <a:prstGeom prst="roundRect">
            <a:avLst>
              <a:gd name="adj" fmla="val 4301"/>
            </a:avLst>
          </a:prstGeom>
          <a:solidFill>
            <a:srgbClr val="EFDE94">
              <a:alpha val="25098"/>
            </a:srgbClr>
          </a:solidFill>
          <a:ln w="12700">
            <a:solidFill>
              <a:srgbClr val="05796E"/>
            </a:solidFill>
            <a:round/>
            <a:headEnd/>
            <a:tailEnd/>
          </a:ln>
        </p:spPr>
        <p:txBody>
          <a:bodyPr wrap="none" anchor="b"/>
          <a:lstStyle/>
          <a:p>
            <a:pPr algn="ctr"/>
            <a:r>
              <a:rPr lang="fr-FR" sz="2400">
                <a:solidFill>
                  <a:srgbClr val="05796E"/>
                </a:solidFill>
                <a:latin typeface="Century Gothic" pitchFamily="34" charset="0"/>
              </a:rPr>
              <a:t>Bilan consolidé FFSc</a:t>
            </a:r>
          </a:p>
        </p:txBody>
      </p:sp>
      <p:sp>
        <p:nvSpPr>
          <p:cNvPr id="24580" name="AutoShape 38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1835150" y="2154238"/>
            <a:ext cx="792163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>
                <a:solidFill>
                  <a:srgbClr val="EFDE94"/>
                </a:solidFill>
                <a:latin typeface="Century Gothic" pitchFamily="34" charset="0"/>
              </a:rPr>
              <a:t>1</a:t>
            </a:r>
          </a:p>
          <a:p>
            <a:pPr algn="ctr"/>
            <a:r>
              <a:rPr lang="fr-FR" sz="1200" b="1">
                <a:solidFill>
                  <a:srgbClr val="EFDE94"/>
                </a:solidFill>
                <a:latin typeface="Century Gothic" pitchFamily="34" charset="0"/>
              </a:rPr>
              <a:t>Capitaux</a:t>
            </a:r>
          </a:p>
        </p:txBody>
      </p:sp>
      <p:sp>
        <p:nvSpPr>
          <p:cNvPr id="24581" name="AutoShape 39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2794000" y="2154238"/>
            <a:ext cx="792163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2</a:t>
            </a:r>
          </a:p>
          <a:p>
            <a:pPr algn="ctr"/>
            <a:r>
              <a:rPr lang="fr-FR" sz="1200" b="1" dirty="0" err="1">
                <a:solidFill>
                  <a:srgbClr val="EFDE94"/>
                </a:solidFill>
                <a:latin typeface="Century Gothic" pitchFamily="34" charset="0"/>
              </a:rPr>
              <a:t>Immob</a:t>
            </a:r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.</a:t>
            </a:r>
          </a:p>
        </p:txBody>
      </p:sp>
      <p:sp>
        <p:nvSpPr>
          <p:cNvPr id="24582" name="AutoShape 40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754438" y="2154238"/>
            <a:ext cx="792162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3</a:t>
            </a:r>
          </a:p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Stocks</a:t>
            </a:r>
          </a:p>
        </p:txBody>
      </p:sp>
      <p:sp>
        <p:nvSpPr>
          <p:cNvPr id="24583" name="AutoShape 41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714875" y="2154238"/>
            <a:ext cx="792163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4</a:t>
            </a:r>
          </a:p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Tiers</a:t>
            </a:r>
          </a:p>
        </p:txBody>
      </p:sp>
      <p:sp>
        <p:nvSpPr>
          <p:cNvPr id="24584" name="AutoShape 42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5675313" y="2154238"/>
            <a:ext cx="792162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5</a:t>
            </a:r>
          </a:p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Financiers</a:t>
            </a:r>
          </a:p>
        </p:txBody>
      </p:sp>
      <p:sp>
        <p:nvSpPr>
          <p:cNvPr id="7211" name="AutoShape 43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6635750" y="2154238"/>
            <a:ext cx="792163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6</a:t>
            </a:r>
          </a:p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Charges</a:t>
            </a:r>
          </a:p>
        </p:txBody>
      </p:sp>
      <p:sp>
        <p:nvSpPr>
          <p:cNvPr id="7212" name="AutoShape 44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7596188" y="2154238"/>
            <a:ext cx="792162" cy="484187"/>
          </a:xfrm>
          <a:prstGeom prst="roundRect">
            <a:avLst>
              <a:gd name="adj" fmla="val 16667"/>
            </a:avLst>
          </a:prstGeom>
          <a:solidFill>
            <a:srgbClr val="05796E"/>
          </a:solidFill>
          <a:ln w="12700" algn="ctr">
            <a:solidFill>
              <a:srgbClr val="07A5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7</a:t>
            </a:r>
          </a:p>
          <a:p>
            <a:pPr algn="ctr"/>
            <a:r>
              <a:rPr lang="fr-FR" sz="1200" b="1" dirty="0">
                <a:solidFill>
                  <a:srgbClr val="EFDE94"/>
                </a:solidFill>
                <a:latin typeface="Century Gothic" pitchFamily="34" charset="0"/>
              </a:rPr>
              <a:t>Produits</a:t>
            </a:r>
          </a:p>
        </p:txBody>
      </p:sp>
      <p:sp>
        <p:nvSpPr>
          <p:cNvPr id="24587" name="AutoShape 45"/>
          <p:cNvSpPr>
            <a:spLocks noChangeAspect="1" noChangeArrowheads="1"/>
          </p:cNvSpPr>
          <p:nvPr/>
        </p:nvSpPr>
        <p:spPr bwMode="auto">
          <a:xfrm rot="5400000">
            <a:off x="1907382" y="2853531"/>
            <a:ext cx="647700" cy="360363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88" name="AutoShape 46"/>
          <p:cNvSpPr>
            <a:spLocks noChangeAspect="1" noChangeArrowheads="1"/>
          </p:cNvSpPr>
          <p:nvPr/>
        </p:nvSpPr>
        <p:spPr bwMode="auto">
          <a:xfrm rot="5400000">
            <a:off x="2866232" y="2853531"/>
            <a:ext cx="647700" cy="360363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89" name="AutoShape 47"/>
          <p:cNvSpPr>
            <a:spLocks noChangeAspect="1" noChangeArrowheads="1"/>
          </p:cNvSpPr>
          <p:nvPr/>
        </p:nvSpPr>
        <p:spPr bwMode="auto">
          <a:xfrm rot="5400000">
            <a:off x="3826669" y="2853532"/>
            <a:ext cx="647700" cy="360362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90" name="AutoShape 48"/>
          <p:cNvSpPr>
            <a:spLocks noChangeAspect="1" noChangeArrowheads="1"/>
          </p:cNvSpPr>
          <p:nvPr/>
        </p:nvSpPr>
        <p:spPr bwMode="auto">
          <a:xfrm rot="5400000">
            <a:off x="4787107" y="2853531"/>
            <a:ext cx="647700" cy="360363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91" name="AutoShape 49"/>
          <p:cNvSpPr>
            <a:spLocks noChangeAspect="1" noChangeArrowheads="1"/>
          </p:cNvSpPr>
          <p:nvPr/>
        </p:nvSpPr>
        <p:spPr bwMode="auto">
          <a:xfrm rot="5400000">
            <a:off x="5747544" y="2853532"/>
            <a:ext cx="647700" cy="360362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92" name="AutoShape 50"/>
          <p:cNvSpPr>
            <a:spLocks noChangeAspect="1" noChangeArrowheads="1"/>
          </p:cNvSpPr>
          <p:nvPr/>
        </p:nvSpPr>
        <p:spPr bwMode="auto">
          <a:xfrm rot="5400000">
            <a:off x="6707982" y="2853531"/>
            <a:ext cx="647700" cy="360363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93" name="AutoShape 51"/>
          <p:cNvSpPr>
            <a:spLocks noChangeAspect="1" noChangeArrowheads="1"/>
          </p:cNvSpPr>
          <p:nvPr/>
        </p:nvSpPr>
        <p:spPr bwMode="auto">
          <a:xfrm rot="5400000">
            <a:off x="7668419" y="2853532"/>
            <a:ext cx="647700" cy="360362"/>
          </a:xfrm>
          <a:prstGeom prst="homePlate">
            <a:avLst>
              <a:gd name="adj" fmla="val 39209"/>
            </a:avLst>
          </a:prstGeom>
          <a:solidFill>
            <a:srgbClr val="E79275"/>
          </a:solidFill>
          <a:ln w="12700" algn="ctr">
            <a:solidFill>
              <a:srgbClr val="E79275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20" name="AutoShape 52"/>
          <p:cNvSpPr>
            <a:spLocks noChangeArrowheads="1"/>
          </p:cNvSpPr>
          <p:nvPr/>
        </p:nvSpPr>
        <p:spPr bwMode="auto">
          <a:xfrm>
            <a:off x="6588125" y="2062163"/>
            <a:ext cx="1871663" cy="1368425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05796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400" b="1">
              <a:solidFill>
                <a:srgbClr val="05796E"/>
              </a:solidFill>
              <a:latin typeface="Century Gothic" pitchFamily="34" charset="0"/>
            </a:endParaRPr>
          </a:p>
          <a:p>
            <a:pPr algn="ctr"/>
            <a:endParaRPr lang="fr-FR" sz="1400" b="1">
              <a:solidFill>
                <a:srgbClr val="05796E"/>
              </a:solidFill>
              <a:latin typeface="Century Gothic" pitchFamily="34" charset="0"/>
            </a:endParaRPr>
          </a:p>
          <a:p>
            <a:pPr algn="ctr"/>
            <a:r>
              <a:rPr lang="fr-FR" sz="1400">
                <a:solidFill>
                  <a:srgbClr val="05796E"/>
                </a:solidFill>
                <a:latin typeface="Century Gothic" pitchFamily="34" charset="0"/>
              </a:rPr>
              <a:t>Comptes de résultat</a:t>
            </a:r>
          </a:p>
        </p:txBody>
      </p:sp>
      <p:sp>
        <p:nvSpPr>
          <p:cNvPr id="7221" name="AutoShape 53"/>
          <p:cNvSpPr>
            <a:spLocks noChangeArrowheads="1"/>
          </p:cNvSpPr>
          <p:nvPr/>
        </p:nvSpPr>
        <p:spPr bwMode="auto">
          <a:xfrm>
            <a:off x="1763713" y="3430588"/>
            <a:ext cx="6696075" cy="287337"/>
          </a:xfrm>
          <a:prstGeom prst="roundRect">
            <a:avLst>
              <a:gd name="adj" fmla="val 16667"/>
            </a:avLst>
          </a:prstGeom>
          <a:solidFill>
            <a:srgbClr val="EFDE94"/>
          </a:solidFill>
          <a:ln w="12700">
            <a:solidFill>
              <a:srgbClr val="05796E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2000">
                <a:solidFill>
                  <a:srgbClr val="05796E"/>
                </a:solidFill>
                <a:latin typeface="Century Gothic" pitchFamily="34" charset="0"/>
              </a:rPr>
              <a:t>FFSc</a:t>
            </a:r>
          </a:p>
        </p:txBody>
      </p:sp>
      <p:sp>
        <p:nvSpPr>
          <p:cNvPr id="7222" name="AutoShape 54"/>
          <p:cNvSpPr>
            <a:spLocks noChangeArrowheads="1"/>
          </p:cNvSpPr>
          <p:nvPr/>
        </p:nvSpPr>
        <p:spPr bwMode="auto">
          <a:xfrm>
            <a:off x="1763713" y="3430588"/>
            <a:ext cx="6696075" cy="287337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05796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600">
                <a:solidFill>
                  <a:srgbClr val="05796E"/>
                </a:solidFill>
                <a:latin typeface="Century Gothic" pitchFamily="34" charset="0"/>
              </a:rPr>
              <a:t>Bilan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763713" y="4149725"/>
            <a:ext cx="6696075" cy="1655763"/>
            <a:chOff x="1247" y="1253"/>
            <a:chExt cx="4218" cy="1043"/>
          </a:xfrm>
        </p:grpSpPr>
        <p:sp>
          <p:nvSpPr>
            <p:cNvPr id="24598" name="AutoShape 56">
              <a:hlinkClick r:id="rId3" action="ppaction://hlinksldjump"/>
            </p:cNvPr>
            <p:cNvSpPr>
              <a:spLocks noChangeAspect="1" noChangeArrowheads="1"/>
            </p:cNvSpPr>
            <p:nvPr/>
          </p:nvSpPr>
          <p:spPr bwMode="auto">
            <a:xfrm>
              <a:off x="1292" y="1311"/>
              <a:ext cx="499" cy="305"/>
            </a:xfrm>
            <a:prstGeom prst="roundRect">
              <a:avLst>
                <a:gd name="adj" fmla="val 16667"/>
              </a:avLst>
            </a:prstGeom>
            <a:solidFill>
              <a:srgbClr val="05796E"/>
            </a:solidFill>
            <a:ln w="12700" algn="ctr">
              <a:solidFill>
                <a:srgbClr val="07A5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 dirty="0">
                  <a:solidFill>
                    <a:srgbClr val="EFDE94"/>
                  </a:solidFill>
                  <a:latin typeface="Century Gothic" pitchFamily="34" charset="0"/>
                </a:rPr>
                <a:t>1</a:t>
              </a:r>
            </a:p>
            <a:p>
              <a:pPr algn="ctr"/>
              <a:r>
                <a:rPr lang="fr-FR" sz="1200" b="1" dirty="0">
                  <a:solidFill>
                    <a:srgbClr val="EFDE94"/>
                  </a:solidFill>
                  <a:latin typeface="Century Gothic" pitchFamily="34" charset="0"/>
                </a:rPr>
                <a:t>Capitaux</a:t>
              </a:r>
            </a:p>
          </p:txBody>
        </p:sp>
        <p:sp>
          <p:nvSpPr>
            <p:cNvPr id="24599" name="AutoShape 57">
              <a:hlinkClick r:id="rId3" action="ppaction://hlinksldjump"/>
            </p:cNvPr>
            <p:cNvSpPr>
              <a:spLocks noChangeAspect="1" noChangeArrowheads="1"/>
            </p:cNvSpPr>
            <p:nvPr/>
          </p:nvSpPr>
          <p:spPr bwMode="auto">
            <a:xfrm>
              <a:off x="1896" y="1311"/>
              <a:ext cx="499" cy="305"/>
            </a:xfrm>
            <a:prstGeom prst="roundRect">
              <a:avLst>
                <a:gd name="adj" fmla="val 16667"/>
              </a:avLst>
            </a:prstGeom>
            <a:solidFill>
              <a:srgbClr val="05796E"/>
            </a:solidFill>
            <a:ln w="12700" algn="ctr">
              <a:solidFill>
                <a:srgbClr val="07A5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>
                  <a:solidFill>
                    <a:srgbClr val="EFDE94"/>
                  </a:solidFill>
                  <a:latin typeface="Century Gothic" pitchFamily="34" charset="0"/>
                </a:rPr>
                <a:t>2</a:t>
              </a:r>
            </a:p>
            <a:p>
              <a:pPr algn="ctr"/>
              <a:r>
                <a:rPr lang="fr-FR" sz="1200" b="1">
                  <a:solidFill>
                    <a:srgbClr val="EFDE94"/>
                  </a:solidFill>
                  <a:latin typeface="Century Gothic" pitchFamily="34" charset="0"/>
                </a:rPr>
                <a:t>Immob.</a:t>
              </a:r>
            </a:p>
          </p:txBody>
        </p:sp>
        <p:sp>
          <p:nvSpPr>
            <p:cNvPr id="24600" name="AutoShape 58">
              <a:hlinkClick r:id="rId3" action="ppaction://hlinksldjump"/>
            </p:cNvPr>
            <p:cNvSpPr>
              <a:spLocks noChangeAspect="1" noChangeArrowheads="1"/>
            </p:cNvSpPr>
            <p:nvPr/>
          </p:nvSpPr>
          <p:spPr bwMode="auto">
            <a:xfrm>
              <a:off x="2501" y="1311"/>
              <a:ext cx="499" cy="305"/>
            </a:xfrm>
            <a:prstGeom prst="roundRect">
              <a:avLst>
                <a:gd name="adj" fmla="val 16667"/>
              </a:avLst>
            </a:prstGeom>
            <a:solidFill>
              <a:srgbClr val="05796E"/>
            </a:solidFill>
            <a:ln w="12700" algn="ctr">
              <a:solidFill>
                <a:srgbClr val="07A5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>
                  <a:solidFill>
                    <a:srgbClr val="EFDE94"/>
                  </a:solidFill>
                  <a:latin typeface="Century Gothic" pitchFamily="34" charset="0"/>
                </a:rPr>
                <a:t>3</a:t>
              </a:r>
            </a:p>
            <a:p>
              <a:pPr algn="ctr"/>
              <a:r>
                <a:rPr lang="fr-FR" sz="1200" b="1">
                  <a:solidFill>
                    <a:srgbClr val="EFDE94"/>
                  </a:solidFill>
                  <a:latin typeface="Century Gothic" pitchFamily="34" charset="0"/>
                </a:rPr>
                <a:t>Stocks</a:t>
              </a:r>
            </a:p>
          </p:txBody>
        </p:sp>
        <p:sp>
          <p:nvSpPr>
            <p:cNvPr id="24601" name="AutoShape 59">
              <a:hlinkClick r:id="rId3" action="ppaction://hlinksldjump"/>
            </p:cNvPr>
            <p:cNvSpPr>
              <a:spLocks noChangeAspect="1" noChangeArrowheads="1"/>
            </p:cNvSpPr>
            <p:nvPr/>
          </p:nvSpPr>
          <p:spPr bwMode="auto">
            <a:xfrm>
              <a:off x="3106" y="1311"/>
              <a:ext cx="499" cy="305"/>
            </a:xfrm>
            <a:prstGeom prst="roundRect">
              <a:avLst>
                <a:gd name="adj" fmla="val 16667"/>
              </a:avLst>
            </a:prstGeom>
            <a:solidFill>
              <a:srgbClr val="05796E"/>
            </a:solidFill>
            <a:ln w="12700" algn="ctr">
              <a:solidFill>
                <a:srgbClr val="07A5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>
                  <a:solidFill>
                    <a:srgbClr val="EFDE94"/>
                  </a:solidFill>
                  <a:latin typeface="Century Gothic" pitchFamily="34" charset="0"/>
                </a:rPr>
                <a:t>4</a:t>
              </a:r>
            </a:p>
            <a:p>
              <a:pPr algn="ctr"/>
              <a:r>
                <a:rPr lang="fr-FR" sz="1200" b="1">
                  <a:solidFill>
                    <a:srgbClr val="EFDE94"/>
                  </a:solidFill>
                  <a:latin typeface="Century Gothic" pitchFamily="34" charset="0"/>
                </a:rPr>
                <a:t>Tiers</a:t>
              </a:r>
            </a:p>
          </p:txBody>
        </p:sp>
        <p:sp>
          <p:nvSpPr>
            <p:cNvPr id="24602" name="AutoShape 60">
              <a:hlinkClick r:id="rId3" action="ppaction://hlinksldjump"/>
            </p:cNvPr>
            <p:cNvSpPr>
              <a:spLocks noChangeAspect="1" noChangeArrowheads="1"/>
            </p:cNvSpPr>
            <p:nvPr/>
          </p:nvSpPr>
          <p:spPr bwMode="auto">
            <a:xfrm>
              <a:off x="3711" y="1311"/>
              <a:ext cx="499" cy="305"/>
            </a:xfrm>
            <a:prstGeom prst="roundRect">
              <a:avLst>
                <a:gd name="adj" fmla="val 16667"/>
              </a:avLst>
            </a:prstGeom>
            <a:solidFill>
              <a:srgbClr val="05796E"/>
            </a:solidFill>
            <a:ln w="12700" algn="ctr">
              <a:solidFill>
                <a:srgbClr val="07A5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 dirty="0">
                  <a:solidFill>
                    <a:srgbClr val="EFDE94"/>
                  </a:solidFill>
                  <a:latin typeface="Century Gothic" pitchFamily="34" charset="0"/>
                </a:rPr>
                <a:t>5</a:t>
              </a:r>
            </a:p>
            <a:p>
              <a:pPr algn="ctr"/>
              <a:r>
                <a:rPr lang="fr-FR" sz="1200" b="1" dirty="0">
                  <a:solidFill>
                    <a:srgbClr val="EFDE94"/>
                  </a:solidFill>
                  <a:latin typeface="Century Gothic" pitchFamily="34" charset="0"/>
                </a:rPr>
                <a:t>Financiers</a:t>
              </a:r>
            </a:p>
          </p:txBody>
        </p:sp>
        <p:sp>
          <p:nvSpPr>
            <p:cNvPr id="24603" name="AutoShape 61">
              <a:hlinkClick r:id="rId3" action="ppaction://hlinksldjump"/>
            </p:cNvPr>
            <p:cNvSpPr>
              <a:spLocks noChangeAspect="1" noChangeArrowheads="1"/>
            </p:cNvSpPr>
            <p:nvPr/>
          </p:nvSpPr>
          <p:spPr bwMode="auto">
            <a:xfrm>
              <a:off x="4316" y="1311"/>
              <a:ext cx="499" cy="305"/>
            </a:xfrm>
            <a:prstGeom prst="roundRect">
              <a:avLst>
                <a:gd name="adj" fmla="val 16667"/>
              </a:avLst>
            </a:prstGeom>
            <a:solidFill>
              <a:srgbClr val="05796E"/>
            </a:solidFill>
            <a:ln w="12700" algn="ctr">
              <a:solidFill>
                <a:srgbClr val="07A5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 dirty="0">
                  <a:solidFill>
                    <a:srgbClr val="EFDE94"/>
                  </a:solidFill>
                  <a:latin typeface="Century Gothic" pitchFamily="34" charset="0"/>
                </a:rPr>
                <a:t>6</a:t>
              </a:r>
            </a:p>
            <a:p>
              <a:pPr algn="ctr"/>
              <a:r>
                <a:rPr lang="fr-FR" sz="1200" b="1" dirty="0">
                  <a:solidFill>
                    <a:srgbClr val="EFDE94"/>
                  </a:solidFill>
                  <a:latin typeface="Century Gothic" pitchFamily="34" charset="0"/>
                </a:rPr>
                <a:t>Charges</a:t>
              </a:r>
            </a:p>
          </p:txBody>
        </p:sp>
        <p:sp>
          <p:nvSpPr>
            <p:cNvPr id="24604" name="AutoShape 62">
              <a:hlinkClick r:id="rId3" action="ppaction://hlinksldjump"/>
            </p:cNvPr>
            <p:cNvSpPr>
              <a:spLocks noChangeAspect="1" noChangeArrowheads="1"/>
            </p:cNvSpPr>
            <p:nvPr/>
          </p:nvSpPr>
          <p:spPr bwMode="auto">
            <a:xfrm>
              <a:off x="4921" y="1311"/>
              <a:ext cx="499" cy="305"/>
            </a:xfrm>
            <a:prstGeom prst="roundRect">
              <a:avLst>
                <a:gd name="adj" fmla="val 16667"/>
              </a:avLst>
            </a:prstGeom>
            <a:solidFill>
              <a:srgbClr val="05796E"/>
            </a:solidFill>
            <a:ln w="12700" algn="ctr">
              <a:solidFill>
                <a:srgbClr val="07A5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 dirty="0">
                  <a:solidFill>
                    <a:srgbClr val="EFDE94"/>
                  </a:solidFill>
                  <a:latin typeface="Century Gothic" pitchFamily="34" charset="0"/>
                </a:rPr>
                <a:t>7</a:t>
              </a:r>
            </a:p>
            <a:p>
              <a:pPr algn="ctr"/>
              <a:r>
                <a:rPr lang="fr-FR" sz="1200" b="1" dirty="0">
                  <a:solidFill>
                    <a:srgbClr val="EFDE94"/>
                  </a:solidFill>
                  <a:latin typeface="Century Gothic" pitchFamily="34" charset="0"/>
                </a:rPr>
                <a:t>Produits</a:t>
              </a:r>
            </a:p>
          </p:txBody>
        </p:sp>
        <p:sp>
          <p:nvSpPr>
            <p:cNvPr id="24605" name="AutoShape 63"/>
            <p:cNvSpPr>
              <a:spLocks noChangeAspect="1" noChangeArrowheads="1"/>
            </p:cNvSpPr>
            <p:nvPr/>
          </p:nvSpPr>
          <p:spPr bwMode="auto">
            <a:xfrm rot="5400000">
              <a:off x="1338" y="1751"/>
              <a:ext cx="408" cy="227"/>
            </a:xfrm>
            <a:prstGeom prst="homePlate">
              <a:avLst>
                <a:gd name="adj" fmla="val 39209"/>
              </a:avLst>
            </a:prstGeom>
            <a:solidFill>
              <a:srgbClr val="E79275"/>
            </a:solidFill>
            <a:ln w="12700" algn="ctr">
              <a:solidFill>
                <a:srgbClr val="E79275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06" name="AutoShape 64"/>
            <p:cNvSpPr>
              <a:spLocks noChangeAspect="1" noChangeArrowheads="1"/>
            </p:cNvSpPr>
            <p:nvPr/>
          </p:nvSpPr>
          <p:spPr bwMode="auto">
            <a:xfrm rot="5400000">
              <a:off x="1942" y="1751"/>
              <a:ext cx="408" cy="227"/>
            </a:xfrm>
            <a:prstGeom prst="homePlate">
              <a:avLst>
                <a:gd name="adj" fmla="val 39209"/>
              </a:avLst>
            </a:prstGeom>
            <a:solidFill>
              <a:srgbClr val="E79275"/>
            </a:solidFill>
            <a:ln w="12700" algn="ctr">
              <a:solidFill>
                <a:srgbClr val="E79275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07" name="AutoShape 65"/>
            <p:cNvSpPr>
              <a:spLocks noChangeAspect="1" noChangeArrowheads="1"/>
            </p:cNvSpPr>
            <p:nvPr/>
          </p:nvSpPr>
          <p:spPr bwMode="auto">
            <a:xfrm rot="5400000">
              <a:off x="2547" y="1751"/>
              <a:ext cx="408" cy="227"/>
            </a:xfrm>
            <a:prstGeom prst="homePlate">
              <a:avLst>
                <a:gd name="adj" fmla="val 39209"/>
              </a:avLst>
            </a:prstGeom>
            <a:solidFill>
              <a:srgbClr val="E79275"/>
            </a:solidFill>
            <a:ln w="12700" algn="ctr">
              <a:solidFill>
                <a:srgbClr val="E79275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08" name="AutoShape 66"/>
            <p:cNvSpPr>
              <a:spLocks noChangeAspect="1" noChangeArrowheads="1"/>
            </p:cNvSpPr>
            <p:nvPr/>
          </p:nvSpPr>
          <p:spPr bwMode="auto">
            <a:xfrm rot="5400000">
              <a:off x="3152" y="1751"/>
              <a:ext cx="408" cy="227"/>
            </a:xfrm>
            <a:prstGeom prst="homePlate">
              <a:avLst>
                <a:gd name="adj" fmla="val 39209"/>
              </a:avLst>
            </a:prstGeom>
            <a:solidFill>
              <a:srgbClr val="E79275"/>
            </a:solidFill>
            <a:ln w="12700" algn="ctr">
              <a:solidFill>
                <a:srgbClr val="E79275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09" name="AutoShape 67"/>
            <p:cNvSpPr>
              <a:spLocks noChangeAspect="1" noChangeArrowheads="1"/>
            </p:cNvSpPr>
            <p:nvPr/>
          </p:nvSpPr>
          <p:spPr bwMode="auto">
            <a:xfrm rot="5400000">
              <a:off x="3757" y="1751"/>
              <a:ext cx="408" cy="227"/>
            </a:xfrm>
            <a:prstGeom prst="homePlate">
              <a:avLst>
                <a:gd name="adj" fmla="val 39209"/>
              </a:avLst>
            </a:prstGeom>
            <a:solidFill>
              <a:srgbClr val="E79275"/>
            </a:solidFill>
            <a:ln w="12700" algn="ctr">
              <a:solidFill>
                <a:srgbClr val="E79275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10" name="AutoShape 68"/>
            <p:cNvSpPr>
              <a:spLocks noChangeAspect="1" noChangeArrowheads="1"/>
            </p:cNvSpPr>
            <p:nvPr/>
          </p:nvSpPr>
          <p:spPr bwMode="auto">
            <a:xfrm rot="5400000">
              <a:off x="4362" y="1751"/>
              <a:ext cx="408" cy="227"/>
            </a:xfrm>
            <a:prstGeom prst="homePlate">
              <a:avLst>
                <a:gd name="adj" fmla="val 39209"/>
              </a:avLst>
            </a:prstGeom>
            <a:solidFill>
              <a:srgbClr val="E79275"/>
            </a:solidFill>
            <a:ln w="12700" algn="ctr">
              <a:solidFill>
                <a:srgbClr val="E79275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11" name="AutoShape 69"/>
            <p:cNvSpPr>
              <a:spLocks noChangeAspect="1" noChangeArrowheads="1"/>
            </p:cNvSpPr>
            <p:nvPr/>
          </p:nvSpPr>
          <p:spPr bwMode="auto">
            <a:xfrm rot="5400000">
              <a:off x="4967" y="1751"/>
              <a:ext cx="408" cy="227"/>
            </a:xfrm>
            <a:prstGeom prst="homePlate">
              <a:avLst>
                <a:gd name="adj" fmla="val 39209"/>
              </a:avLst>
            </a:prstGeom>
            <a:solidFill>
              <a:srgbClr val="E79275"/>
            </a:solidFill>
            <a:ln w="12700" algn="ctr">
              <a:solidFill>
                <a:srgbClr val="E79275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12" name="AutoShape 70"/>
            <p:cNvSpPr>
              <a:spLocks noChangeArrowheads="1"/>
            </p:cNvSpPr>
            <p:nvPr/>
          </p:nvSpPr>
          <p:spPr bwMode="auto">
            <a:xfrm>
              <a:off x="4286" y="1253"/>
              <a:ext cx="1179" cy="862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5796E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fr-FR" sz="1400" b="1">
                <a:solidFill>
                  <a:srgbClr val="05796E"/>
                </a:solidFill>
                <a:latin typeface="Century Gothic" pitchFamily="34" charset="0"/>
              </a:endParaRPr>
            </a:p>
            <a:p>
              <a:pPr algn="ctr"/>
              <a:endParaRPr lang="fr-FR" sz="1400" b="1">
                <a:solidFill>
                  <a:srgbClr val="05796E"/>
                </a:solidFill>
                <a:latin typeface="Century Gothic" pitchFamily="34" charset="0"/>
              </a:endParaRPr>
            </a:p>
            <a:p>
              <a:pPr algn="ctr"/>
              <a:r>
                <a:rPr lang="fr-FR" sz="1400">
                  <a:solidFill>
                    <a:srgbClr val="05796E"/>
                  </a:solidFill>
                  <a:latin typeface="Century Gothic" pitchFamily="34" charset="0"/>
                </a:rPr>
                <a:t>Comptes de résultat</a:t>
              </a:r>
            </a:p>
          </p:txBody>
        </p:sp>
        <p:sp>
          <p:nvSpPr>
            <p:cNvPr id="24613" name="AutoShape 71"/>
            <p:cNvSpPr>
              <a:spLocks noChangeArrowheads="1"/>
            </p:cNvSpPr>
            <p:nvPr/>
          </p:nvSpPr>
          <p:spPr bwMode="auto">
            <a:xfrm>
              <a:off x="1247" y="2115"/>
              <a:ext cx="4218" cy="181"/>
            </a:xfrm>
            <a:prstGeom prst="roundRect">
              <a:avLst>
                <a:gd name="adj" fmla="val 16667"/>
              </a:avLst>
            </a:prstGeom>
            <a:solidFill>
              <a:srgbClr val="EFDE94"/>
            </a:solidFill>
            <a:ln w="12700">
              <a:solidFill>
                <a:srgbClr val="05796E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fr-FR" sz="2000">
                  <a:solidFill>
                    <a:srgbClr val="05796E"/>
                  </a:solidFill>
                  <a:latin typeface="Century Gothic" pitchFamily="34" charset="0"/>
                </a:rPr>
                <a:t>Promolettres</a:t>
              </a:r>
            </a:p>
          </p:txBody>
        </p:sp>
        <p:sp>
          <p:nvSpPr>
            <p:cNvPr id="24614" name="AutoShape 72"/>
            <p:cNvSpPr>
              <a:spLocks noChangeArrowheads="1"/>
            </p:cNvSpPr>
            <p:nvPr/>
          </p:nvSpPr>
          <p:spPr bwMode="auto">
            <a:xfrm>
              <a:off x="1247" y="2115"/>
              <a:ext cx="4218" cy="181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7A5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solidFill>
                    <a:srgbClr val="05796E"/>
                  </a:solidFill>
                  <a:latin typeface="Century Gothic" pitchFamily="34" charset="0"/>
                </a:rPr>
                <a:t>Bilan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sz="4400" dirty="0" smtClean="0"/>
              <a:t>Bilan financier PML</a:t>
            </a:r>
          </a:p>
          <a:p>
            <a:pPr algn="ctr">
              <a:buNone/>
            </a:pPr>
            <a:r>
              <a:rPr lang="fr-FR" dirty="0" smtClean="0"/>
              <a:t>Présentation de Jacques LIBERT</a:t>
            </a:r>
          </a:p>
          <a:p>
            <a:pPr algn="ctr">
              <a:buNone/>
            </a:pPr>
            <a:r>
              <a:rPr lang="fr-FR" dirty="0" smtClean="0"/>
              <a:t>Gérant de </a:t>
            </a:r>
            <a:r>
              <a:rPr lang="fr-FR" dirty="0" err="1" smtClean="0"/>
              <a:t>Promolettres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Plan de l’intervention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idx="4294967295"/>
          </p:nvPr>
        </p:nvSpPr>
        <p:spPr>
          <a:xfrm>
            <a:off x="1692275" y="1773238"/>
            <a:ext cx="7451725" cy="4751387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400" dirty="0" smtClean="0">
                <a:solidFill>
                  <a:srgbClr val="05796E"/>
                </a:solidFill>
                <a:latin typeface="+mj-lt"/>
              </a:rPr>
              <a:t>Présentation de J.L. (civilité et expérience)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400" dirty="0" smtClean="0">
                <a:solidFill>
                  <a:srgbClr val="05796E"/>
                </a:solidFill>
                <a:latin typeface="+mj-lt"/>
              </a:rPr>
              <a:t>La feuille de route de la gérance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400" dirty="0" smtClean="0">
                <a:solidFill>
                  <a:srgbClr val="05796E"/>
                </a:solidFill>
                <a:latin typeface="+mj-lt"/>
              </a:rPr>
              <a:t>Le plan d’action des trois prochains mois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400" dirty="0" smtClean="0">
                <a:solidFill>
                  <a:srgbClr val="05796E"/>
                </a:solidFill>
                <a:latin typeface="+mj-lt"/>
              </a:rPr>
              <a:t>L’exercice 2009/2010 </a:t>
            </a:r>
            <a:r>
              <a:rPr lang="fr-FR" sz="2400" dirty="0" err="1" smtClean="0">
                <a:solidFill>
                  <a:srgbClr val="05796E"/>
                </a:solidFill>
                <a:latin typeface="+mj-lt"/>
              </a:rPr>
              <a:t>Promolettres</a:t>
            </a:r>
            <a:endParaRPr lang="fr-FR" sz="2400" dirty="0" smtClean="0">
              <a:solidFill>
                <a:srgbClr val="05796E"/>
              </a:solidFill>
              <a:latin typeface="+mj-lt"/>
            </a:endParaRP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Résultats comparés « Réel, Budget, Précédent »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 Finances comparées « Réel, Budget »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400" dirty="0" smtClean="0">
                <a:solidFill>
                  <a:srgbClr val="05796E"/>
                </a:solidFill>
                <a:latin typeface="+mj-lt"/>
              </a:rPr>
              <a:t>Hypothèses majeures du budget 2010/2011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400" dirty="0" smtClean="0">
                <a:solidFill>
                  <a:srgbClr val="05796E"/>
                </a:solidFill>
                <a:latin typeface="+mj-lt"/>
              </a:rPr>
              <a:t>Questions </a:t>
            </a:r>
          </a:p>
          <a:p>
            <a:pPr algn="ctr">
              <a:buNone/>
            </a:pPr>
            <a:endParaRPr lang="fr-FR" sz="2400" dirty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Jacques LIBERT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idx="4294967295"/>
          </p:nvPr>
        </p:nvSpPr>
        <p:spPr>
          <a:xfrm>
            <a:off x="1692275" y="1773238"/>
            <a:ext cx="7451725" cy="4751387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fr-FR" sz="2000" b="1" i="1" dirty="0" smtClean="0">
                <a:solidFill>
                  <a:srgbClr val="05796E"/>
                </a:solidFill>
                <a:latin typeface="+mj-lt"/>
              </a:rPr>
              <a:t>Civilité </a:t>
            </a:r>
            <a:r>
              <a:rPr lang="fr-FR" sz="2400" b="1" i="1" dirty="0" smtClean="0">
                <a:solidFill>
                  <a:srgbClr val="05796E"/>
                </a:solidFill>
                <a:latin typeface="+mj-lt"/>
              </a:rPr>
              <a:t>:</a:t>
            </a:r>
          </a:p>
          <a:p>
            <a:pPr lvl="1" eaLnBrk="1" hangingPunct="1">
              <a:buFont typeface="Arial" charset="0"/>
              <a:buNone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Nom : LIBERT   - Prénom : Jacques       Né à Lille, en 1943</a:t>
            </a:r>
          </a:p>
          <a:p>
            <a:pPr lvl="1" eaLnBrk="1" hangingPunct="1">
              <a:buFont typeface="Arial" charset="0"/>
              <a:buNone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Retraité   -   Marié, deux enfants, quatre petits enfants </a:t>
            </a:r>
          </a:p>
          <a:p>
            <a:pPr lvl="1" eaLnBrk="1" hangingPunct="1">
              <a:buFont typeface="Arial" charset="0"/>
              <a:buNone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E- Mail: </a:t>
            </a:r>
            <a:r>
              <a:rPr lang="fr-FR" sz="1800" dirty="0" smtClean="0">
                <a:solidFill>
                  <a:srgbClr val="05796E"/>
                </a:solidFill>
                <a:latin typeface="+mj-lt"/>
                <a:hlinkClick r:id="rId3"/>
              </a:rPr>
              <a:t>libert.jac@orange.fr</a:t>
            </a: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 </a:t>
            </a:r>
          </a:p>
          <a:p>
            <a:pPr lvl="1" eaLnBrk="1" hangingPunct="1">
              <a:buFont typeface="Arial" charset="0"/>
              <a:buNone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Mobile : 06 65 30 02 43   Fixe : 01 43 28 13 59</a:t>
            </a:r>
          </a:p>
          <a:p>
            <a:pPr lvl="1" eaLnBrk="1" hangingPunct="1">
              <a:buFont typeface="Arial" charset="0"/>
              <a:buNone/>
            </a:pPr>
            <a:endParaRPr lang="fr-FR" sz="1050" dirty="0" smtClean="0">
              <a:solidFill>
                <a:srgbClr val="05796E"/>
              </a:solidFill>
              <a:latin typeface="+mj-lt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fr-FR" sz="2000" b="1" i="1" dirty="0" smtClean="0">
                <a:solidFill>
                  <a:srgbClr val="05796E"/>
                </a:solidFill>
                <a:latin typeface="+mj-lt"/>
              </a:rPr>
              <a:t>Formation </a:t>
            </a:r>
            <a:r>
              <a:rPr lang="fr-FR" sz="2000" b="1" dirty="0" smtClean="0">
                <a:solidFill>
                  <a:srgbClr val="05796E"/>
                </a:solidFill>
                <a:latin typeface="+mj-lt"/>
              </a:rPr>
              <a:t>: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Sup de Co - Lille ( ESC ) ; Sciences Po ( Paris )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Licence en droit privé et D.E.C.S.</a:t>
            </a:r>
          </a:p>
          <a:p>
            <a:pPr lvl="1" eaLnBrk="1" hangingPunct="1"/>
            <a:endParaRPr lang="fr-FR" sz="1050" dirty="0" smtClean="0">
              <a:solidFill>
                <a:srgbClr val="05796E"/>
              </a:solidFill>
              <a:latin typeface="+mj-lt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fr-FR" sz="2000" b="1" i="1" dirty="0" smtClean="0">
                <a:solidFill>
                  <a:srgbClr val="05796E"/>
                </a:solidFill>
                <a:latin typeface="+mj-lt"/>
              </a:rPr>
              <a:t>Expérience </a:t>
            </a:r>
            <a:r>
              <a:rPr lang="fr-FR" sz="2000" b="1" dirty="0" smtClean="0">
                <a:solidFill>
                  <a:srgbClr val="05796E"/>
                </a:solidFill>
                <a:latin typeface="+mj-lt"/>
              </a:rPr>
              <a:t>: </a:t>
            </a: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Gestion, Finances, Industrie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Contrôle  de gestion : General Mills, Hutchinson 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DAF : Camping Gaz International, </a:t>
            </a:r>
            <a:r>
              <a:rPr lang="fr-FR" sz="1800" dirty="0" err="1" smtClean="0">
                <a:solidFill>
                  <a:srgbClr val="05796E"/>
                </a:solidFill>
                <a:latin typeface="+mj-lt"/>
              </a:rPr>
              <a:t>Sidel</a:t>
            </a: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 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VP Financement Trésorerie (groupe </a:t>
            </a:r>
            <a:r>
              <a:rPr lang="fr-FR" sz="1800" dirty="0" err="1" smtClean="0">
                <a:solidFill>
                  <a:srgbClr val="05796E"/>
                </a:solidFill>
                <a:latin typeface="+mj-lt"/>
              </a:rPr>
              <a:t>Tetra</a:t>
            </a: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 Laval). </a:t>
            </a:r>
          </a:p>
          <a:p>
            <a:pPr algn="ctr">
              <a:buNone/>
            </a:pPr>
            <a:endParaRPr lang="fr-FR" sz="1200" dirty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Feuille de route du gérant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idx="4294967295"/>
          </p:nvPr>
        </p:nvSpPr>
        <p:spPr>
          <a:xfrm>
            <a:off x="1692275" y="1773238"/>
            <a:ext cx="7272213" cy="4751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Les dispositions clés du protocole d’accord.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Ce protocole vise à assurer la meilleure collaboration possible entre deux structures juridiques au service d’un projet associatif unique ;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Le gérant est nommé par le Président de La FFSC, auquel il rend compte et est révocable « ad nutum » ;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Il met en œuvre une politique de gestion dans le cadre des orientations définies par ce président ;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Des limites sont fixées en matière d’engagement et de paiement ;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Une concertation sur les politiques salariales est prévue ;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Le gérant est rémunéré en tant que mandataire social ;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800" dirty="0" err="1" smtClean="0">
                <a:solidFill>
                  <a:srgbClr val="05796E"/>
                </a:solidFill>
                <a:latin typeface="+mj-lt"/>
              </a:rPr>
              <a:t>Promolettres</a:t>
            </a: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 est assuré de l’appui financier de la </a:t>
            </a:r>
            <a:r>
              <a:rPr lang="fr-FR" sz="1800" dirty="0" err="1" smtClean="0">
                <a:solidFill>
                  <a:srgbClr val="05796E"/>
                </a:solidFill>
                <a:latin typeface="+mj-lt"/>
              </a:rPr>
              <a:t>FFSc</a:t>
            </a: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 ;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1800" dirty="0" smtClean="0">
                <a:solidFill>
                  <a:srgbClr val="05796E"/>
                </a:solidFill>
                <a:latin typeface="+mj-lt"/>
              </a:rPr>
              <a:t>La politique de gestion.</a:t>
            </a:r>
            <a:endParaRPr lang="fr-FR" sz="1050" dirty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Modèle par défaut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Century Gothic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rgbClr val="05796E"/>
            </a:solidFill>
            <a:latin typeface="+mj-lt"/>
          </a:defRPr>
        </a:defPPr>
      </a:lstStyle>
    </a:txDef>
  </a:objectDefaults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Modèle par défaut">
  <a:themeElements>
    <a:clrScheme name="2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Modèle par défaut">
      <a:majorFont>
        <a:latin typeface="Century Gothic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2309</TotalTime>
  <Words>1664</Words>
  <Application>Microsoft Office PowerPoint</Application>
  <PresentationFormat>Affichage à l'écran (4:3)</PresentationFormat>
  <Paragraphs>687</Paragraphs>
  <Slides>42</Slides>
  <Notes>42</Notes>
  <HiddenSlides>0</HiddenSlides>
  <MMClips>0</MMClips>
  <ScaleCrop>false</ScaleCrop>
  <HeadingPairs>
    <vt:vector size="6" baseType="variant">
      <vt:variant>
        <vt:lpstr>Thème</vt:lpstr>
      </vt:variant>
      <vt:variant>
        <vt:i4>2</vt:i4>
      </vt:variant>
      <vt:variant>
        <vt:lpstr>Liaisons</vt:lpstr>
      </vt:variant>
      <vt:variant>
        <vt:i4>3</vt:i4>
      </vt:variant>
      <vt:variant>
        <vt:lpstr>Titres des diapositives</vt:lpstr>
      </vt:variant>
      <vt:variant>
        <vt:i4>42</vt:i4>
      </vt:variant>
    </vt:vector>
  </HeadingPairs>
  <TitlesOfParts>
    <vt:vector size="47" baseType="lpstr">
      <vt:lpstr>1_Modèle par défaut</vt:lpstr>
      <vt:lpstr>2_Modèle par défaut</vt:lpstr>
      <vt:lpstr>F:\Scrabble\FFSc\Comptabilité\Présentations\AG\03 AG 1er novembre 2010\Scofin.xlsm!AG!L3C5:L10C6</vt:lpstr>
      <vt:lpstr>F:\Scrabble\FFSc\Comptabilité\Présentations\AG\03 AG 1er novembre 2010\Scofin.xlsm!AG!L3C2:L10C3</vt:lpstr>
      <vt:lpstr>F:\Scrabble\FFSc\Comptabilité\Présentations\AG\03 AG 1er novembre 2010\Scofin.xlsm!AG!L13C2:L13C6</vt:lpstr>
      <vt:lpstr>Diapositive 1</vt:lpstr>
      <vt:lpstr>Sommaire</vt:lpstr>
      <vt:lpstr>Diapositive 3</vt:lpstr>
      <vt:lpstr>Les fondamentaux…</vt:lpstr>
      <vt:lpstr>Les fondamentaux…</vt:lpstr>
      <vt:lpstr>Diapositive 6</vt:lpstr>
      <vt:lpstr>Plan de l’intervention</vt:lpstr>
      <vt:lpstr>Jacques LIBERT</vt:lpstr>
      <vt:lpstr>Feuille de route du gérant</vt:lpstr>
      <vt:lpstr>Plan d’actions du 4ème T 2010</vt:lpstr>
      <vt:lpstr>Résultats 2009/2010</vt:lpstr>
      <vt:lpstr>Résultats 2009/2010</vt:lpstr>
      <vt:lpstr>Résultats analytiques comparés</vt:lpstr>
      <vt:lpstr>Finances 2009-2010</vt:lpstr>
      <vt:lpstr>Evolution Trésorerie et Bilan</vt:lpstr>
      <vt:lpstr>Evolution Trésorerie et Bilan</vt:lpstr>
      <vt:lpstr>Budget 2010-2011</vt:lpstr>
      <vt:lpstr>Budget 2010-2011</vt:lpstr>
      <vt:lpstr>Budget 2010-2011</vt:lpstr>
      <vt:lpstr>Budget 2010-2011</vt:lpstr>
      <vt:lpstr>Budget 2010-2011</vt:lpstr>
      <vt:lpstr>Diapositive 22</vt:lpstr>
      <vt:lpstr>Diapositive 23</vt:lpstr>
      <vt:lpstr>Diapositive 24</vt:lpstr>
      <vt:lpstr>Plan de l’intervention</vt:lpstr>
      <vt:lpstr>Comptes de résultat</vt:lpstr>
      <vt:lpstr>Evolution des Charges et Produits</vt:lpstr>
      <vt:lpstr>Evolution des Charges</vt:lpstr>
      <vt:lpstr>Evolution des Produits</vt:lpstr>
      <vt:lpstr>Zoom Liaisons FFSc - PML</vt:lpstr>
      <vt:lpstr>Zoom Travaux siège</vt:lpstr>
      <vt:lpstr>Zoom festivals fédéraux</vt:lpstr>
      <vt:lpstr>Zoom CdM Montpellier</vt:lpstr>
      <vt:lpstr>Trésorerie</vt:lpstr>
      <vt:lpstr>Bilan FFSc au 31/08/2010</vt:lpstr>
      <vt:lpstr>Bilan consolidé</vt:lpstr>
      <vt:lpstr>Question 1</vt:lpstr>
      <vt:lpstr>Question 2</vt:lpstr>
      <vt:lpstr>Question 3</vt:lpstr>
      <vt:lpstr>Question 4</vt:lpstr>
      <vt:lpstr>Diapositive 41</vt:lpstr>
      <vt:lpstr>Diapositive 42</vt:lpstr>
    </vt:vector>
  </TitlesOfParts>
  <Company>FFSC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/>
  <cp:lastModifiedBy>Trésorier</cp:lastModifiedBy>
  <cp:revision>168</cp:revision>
  <dcterms:created xsi:type="dcterms:W3CDTF">2009-08-04T13:29:24Z</dcterms:created>
  <dcterms:modified xsi:type="dcterms:W3CDTF">2010-10-31T18:17:53Z</dcterms:modified>
</cp:coreProperties>
</file>