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8" r:id="rId3"/>
    <p:sldId id="292" r:id="rId4"/>
    <p:sldId id="294" r:id="rId5"/>
    <p:sldId id="295" r:id="rId6"/>
    <p:sldId id="296" r:id="rId7"/>
    <p:sldId id="297" r:id="rId8"/>
    <p:sldId id="307" r:id="rId9"/>
    <p:sldId id="308" r:id="rId10"/>
    <p:sldId id="309" r:id="rId11"/>
    <p:sldId id="306" r:id="rId12"/>
    <p:sldId id="319" r:id="rId13"/>
    <p:sldId id="310" r:id="rId14"/>
    <p:sldId id="311" r:id="rId15"/>
    <p:sldId id="312" r:id="rId16"/>
    <p:sldId id="314" r:id="rId17"/>
    <p:sldId id="315" r:id="rId18"/>
    <p:sldId id="316" r:id="rId19"/>
    <p:sldId id="317" r:id="rId20"/>
    <p:sldId id="293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2D1D"/>
    <a:srgbClr val="9DFBF2"/>
    <a:srgbClr val="05796E"/>
    <a:srgbClr val="EFDE94"/>
    <a:srgbClr val="4F6228"/>
    <a:srgbClr val="FFC000"/>
    <a:srgbClr val="E79275"/>
    <a:srgbClr val="A0E9F3"/>
    <a:srgbClr val="1686AE"/>
    <a:srgbClr val="07A5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39" autoAdjust="0"/>
    <p:restoredTop sz="94660"/>
  </p:normalViewPr>
  <p:slideViewPr>
    <p:cSldViewPr showGuides="1">
      <p:cViewPr varScale="1">
        <p:scale>
          <a:sx n="88" d="100"/>
          <a:sy n="88" d="100"/>
        </p:scale>
        <p:origin x="-1578" y="-96"/>
      </p:cViewPr>
      <p:guideLst>
        <p:guide orient="horz" pos="3566"/>
        <p:guide orient="horz" pos="2024"/>
        <p:guide orient="horz" pos="1706"/>
        <p:guide orient="horz" pos="2659"/>
        <p:guide pos="5420"/>
        <p:guide pos="1066"/>
        <p:guide pos="2154"/>
        <p:guide pos="1111"/>
        <p:guide pos="2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396475-CB7B-4F96-BCDE-10FC3FB867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25B2D0-3BAE-4AAF-ADA0-0A33D25F7E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341CD-E892-42F4-B336-8DE014F5A910}" type="slidenum">
              <a:rPr lang="fr-FR" smtClean="0">
                <a:cs typeface="Arial" charset="0"/>
              </a:rPr>
              <a:pPr/>
              <a:t>1</a:t>
            </a:fld>
            <a:endParaRPr lang="fr-FR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20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3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5B2D0-3BAE-4AAF-ADA0-0A33D25F7E6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5796E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F"/>
          <p:cNvPicPr>
            <a:picLocks noChangeAspect="1" noChangeArrowheads="1"/>
          </p:cNvPicPr>
          <p:nvPr userDrawn="1"/>
        </p:nvPicPr>
        <p:blipFill>
          <a:blip r:embed="rId6" cstate="print"/>
          <a:srcRect l="63086" r="13828" b="6929"/>
          <a:stretch>
            <a:fillRect/>
          </a:stretch>
        </p:blipFill>
        <p:spPr bwMode="auto">
          <a:xfrm rot="-528571">
            <a:off x="7385050" y="44450"/>
            <a:ext cx="38893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Lettre_s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 rot="341585">
            <a:off x="8393113" y="1889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F"/>
          <p:cNvPicPr>
            <a:picLocks noChangeAspect="1" noChangeArrowheads="1"/>
          </p:cNvPicPr>
          <p:nvPr userDrawn="1"/>
        </p:nvPicPr>
        <p:blipFill>
          <a:blip r:embed="rId8" cstate="print"/>
          <a:srcRect l="63086" r="13828" b="6929"/>
          <a:stretch>
            <a:fillRect/>
          </a:stretch>
        </p:blipFill>
        <p:spPr bwMode="auto">
          <a:xfrm rot="-528571">
            <a:off x="6376988" y="115888"/>
            <a:ext cx="3508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Lettre_c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CC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Pilote%202010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1"/>
          <p:cNvSpPr txBox="1">
            <a:spLocks noChangeArrowheads="1"/>
          </p:cNvSpPr>
          <p:nvPr/>
        </p:nvSpPr>
        <p:spPr bwMode="auto">
          <a:xfrm>
            <a:off x="3903663" y="2439988"/>
            <a:ext cx="326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1285852" y="2420938"/>
            <a:ext cx="7572429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000" dirty="0" smtClean="0">
                <a:solidFill>
                  <a:srgbClr val="05796E"/>
                </a:solidFill>
                <a:latin typeface="Century Gothic" pitchFamily="34" charset="0"/>
              </a:rPr>
              <a:t>Rapport moral et sportif</a:t>
            </a:r>
            <a:endParaRPr lang="fr-FR" sz="5000" dirty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endParaRPr lang="fr-FR" sz="3000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4800" dirty="0" smtClean="0">
                <a:solidFill>
                  <a:srgbClr val="05796E"/>
                </a:solidFill>
                <a:latin typeface="Century Gothic" pitchFamily="34" charset="0"/>
              </a:rPr>
              <a:t>Aix-les-Bains</a:t>
            </a:r>
          </a:p>
          <a:p>
            <a:pPr algn="ctr">
              <a:spcBef>
                <a:spcPct val="50000"/>
              </a:spcBef>
            </a:pP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1</a:t>
            </a:r>
            <a:r>
              <a:rPr lang="fr-FR" sz="3000" baseline="30000" dirty="0" smtClean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 novembre 2010</a:t>
            </a:r>
            <a:endParaRPr lang="fr-FR" sz="3000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692275" y="1773238"/>
            <a:ext cx="71438" cy="1331912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763713" y="1674217"/>
            <a:ext cx="6696075" cy="15388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Internationaux de France en Parties Originales</a:t>
            </a:r>
          </a:p>
          <a:p>
            <a:pPr marL="342900" indent="-342900"/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Aix-les-Bains, 29-30 octobre 2009 – 994 joueurs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Guy DELORE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Fabien FONTAS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Luc MAURIN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1061" y="4221163"/>
            <a:ext cx="71439" cy="1331912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492500" y="4122142"/>
            <a:ext cx="4967289" cy="15388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Finale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Interclubs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Carpentras</a:t>
            </a:r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, 12 et 13  juin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2010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Saint-Leu-la-Forêt</a:t>
            </a:r>
          </a:p>
          <a:p>
            <a:pPr marL="342900" indent="-342900">
              <a:buFontTx/>
              <a:buAutoNum type="arabicPeriod"/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Le Bouscat</a:t>
            </a:r>
          </a:p>
          <a:p>
            <a:pPr marL="342900" indent="-342900">
              <a:buFontTx/>
              <a:buAutoNum type="arabicPeriod"/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Rouen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692275" y="1773238"/>
            <a:ext cx="71438" cy="1012820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421061" y="4221163"/>
            <a:ext cx="71439" cy="993787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763713" y="1668450"/>
            <a:ext cx="5429288" cy="1231106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Trophée du meilleur joueur de la saison : 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Antonin MICHEL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Jean-François LACHAUD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Thierry CHINCHOLLE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92500" y="4089404"/>
            <a:ext cx="5265761" cy="1231106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GB" sz="2000" b="1" dirty="0">
                <a:solidFill>
                  <a:srgbClr val="05796E"/>
                </a:solidFill>
                <a:latin typeface="Century Gothic" pitchFamily="34" charset="0"/>
              </a:rPr>
              <a:t>Grand Prix </a:t>
            </a:r>
            <a:r>
              <a:rPr lang="en-GB" sz="2000" b="1" dirty="0" err="1">
                <a:solidFill>
                  <a:srgbClr val="05796E"/>
                </a:solidFill>
                <a:latin typeface="Century Gothic" pitchFamily="34" charset="0"/>
              </a:rPr>
              <a:t>saison</a:t>
            </a:r>
            <a:r>
              <a:rPr lang="en-GB" sz="2000" b="1" dirty="0">
                <a:solidFill>
                  <a:srgbClr val="05796E"/>
                </a:solidFill>
                <a:latin typeface="Century Gothic" pitchFamily="34" charset="0"/>
              </a:rPr>
              <a:t> 2009-2010 :</a:t>
            </a:r>
          </a:p>
          <a:p>
            <a:pPr marL="342900" indent="-342900">
              <a:buFontTx/>
              <a:buAutoNum type="arabicPeriod"/>
            </a:pPr>
            <a:r>
              <a:rPr lang="en-GB" dirty="0">
                <a:solidFill>
                  <a:srgbClr val="05796E"/>
                </a:solidFill>
                <a:latin typeface="Century Gothic" pitchFamily="34" charset="0"/>
              </a:rPr>
              <a:t>Thierry CHINCHOLLE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Franck MANIQUANT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dirty="0">
                <a:solidFill>
                  <a:srgbClr val="05796E"/>
                </a:solidFill>
                <a:latin typeface="Century Gothic" pitchFamily="34" charset="0"/>
              </a:rPr>
              <a:t>Guy DELORE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693861" y="2693664"/>
            <a:ext cx="69852" cy="1012820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763713" y="2597547"/>
            <a:ext cx="5429288" cy="1231106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Vermeils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Guy DELORE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Robert SPRINGER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Patrick EPINGARD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597362" y="5655092"/>
            <a:ext cx="6911975" cy="400110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GB" sz="2000" b="1" dirty="0" err="1" smtClean="0">
                <a:solidFill>
                  <a:srgbClr val="05796E"/>
                </a:solidFill>
                <a:latin typeface="Century Gothic" pitchFamily="34" charset="0"/>
              </a:rPr>
              <a:t>Trophée</a:t>
            </a:r>
            <a:r>
              <a:rPr lang="en-GB" sz="2000" b="1" dirty="0" smtClean="0">
                <a:solidFill>
                  <a:srgbClr val="05796E"/>
                </a:solidFill>
                <a:latin typeface="Century Gothic" pitchFamily="34" charset="0"/>
              </a:rPr>
              <a:t> des </a:t>
            </a:r>
            <a:r>
              <a:rPr lang="en-GB" sz="2000" b="1" dirty="0" err="1" smtClean="0">
                <a:solidFill>
                  <a:srgbClr val="05796E"/>
                </a:solidFill>
                <a:latin typeface="Century Gothic" pitchFamily="34" charset="0"/>
              </a:rPr>
              <a:t>Diamants</a:t>
            </a:r>
            <a:r>
              <a:rPr lang="en-GB" sz="2000" b="1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en-GB" sz="2000" b="1" dirty="0" err="1" smtClean="0">
                <a:solidFill>
                  <a:srgbClr val="05796E"/>
                </a:solidFill>
                <a:latin typeface="Century Gothic" pitchFamily="34" charset="0"/>
              </a:rPr>
              <a:t>Verts</a:t>
            </a:r>
            <a:r>
              <a:rPr lang="en-GB" sz="2000" b="1" dirty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en-GB" sz="2000" b="1" dirty="0" smtClean="0">
                <a:solidFill>
                  <a:srgbClr val="05796E"/>
                </a:solidFill>
                <a:latin typeface="Century Gothic" pitchFamily="34" charset="0"/>
              </a:rPr>
              <a:t>: </a:t>
            </a:r>
            <a:r>
              <a:rPr lang="en-GB" dirty="0" err="1" smtClean="0">
                <a:solidFill>
                  <a:srgbClr val="05796E"/>
                </a:solidFill>
                <a:latin typeface="Century Gothic" pitchFamily="34" charset="0"/>
              </a:rPr>
              <a:t>Comité</a:t>
            </a: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en-GB" dirty="0" err="1" smtClean="0">
                <a:solidFill>
                  <a:srgbClr val="05796E"/>
                </a:solidFill>
                <a:latin typeface="Century Gothic" pitchFamily="34" charset="0"/>
              </a:rPr>
              <a:t>Sud-Francilien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9475" y="4221163"/>
            <a:ext cx="73025" cy="993787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492500" y="4097342"/>
            <a:ext cx="5265761" cy="1231106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GB" sz="2000" b="1" dirty="0" err="1" smtClean="0">
                <a:solidFill>
                  <a:srgbClr val="05796E"/>
                </a:solidFill>
                <a:latin typeface="Century Gothic" pitchFamily="34" charset="0"/>
              </a:rPr>
              <a:t>Diamants</a:t>
            </a:r>
            <a:endParaRPr lang="en-GB" sz="2000" b="1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Jean DENOUEL (4)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Bernard GRELLET (12)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dirty="0" err="1" smtClean="0">
                <a:solidFill>
                  <a:srgbClr val="05796E"/>
                </a:solidFill>
                <a:latin typeface="Century Gothic" pitchFamily="34" charset="0"/>
              </a:rPr>
              <a:t>Andrée</a:t>
            </a: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 JANS (16)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589243" y="1571612"/>
            <a:ext cx="5265761" cy="707886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GB" sz="2000" b="1" dirty="0" err="1" smtClean="0">
                <a:solidFill>
                  <a:srgbClr val="05796E"/>
                </a:solidFill>
                <a:latin typeface="Century Gothic" pitchFamily="34" charset="0"/>
              </a:rPr>
              <a:t>Championnat</a:t>
            </a:r>
            <a:r>
              <a:rPr lang="en-GB" sz="2000" b="1" dirty="0" smtClean="0">
                <a:solidFill>
                  <a:srgbClr val="05796E"/>
                </a:solidFill>
                <a:latin typeface="Century Gothic" pitchFamily="34" charset="0"/>
              </a:rPr>
              <a:t> de France Vermeil</a:t>
            </a:r>
          </a:p>
          <a:p>
            <a:pPr marL="342900" indent="-342900"/>
            <a:r>
              <a:rPr lang="en-GB" sz="2000" b="1" dirty="0" smtClean="0">
                <a:solidFill>
                  <a:srgbClr val="05796E"/>
                </a:solidFill>
                <a:latin typeface="Century Gothic" pitchFamily="34" charset="0"/>
              </a:rPr>
              <a:t>Vichy, 10-11 </a:t>
            </a:r>
            <a:r>
              <a:rPr lang="en-GB" sz="2000" b="1" dirty="0" err="1" smtClean="0">
                <a:solidFill>
                  <a:srgbClr val="05796E"/>
                </a:solidFill>
                <a:latin typeface="Century Gothic" pitchFamily="34" charset="0"/>
              </a:rPr>
              <a:t>mai</a:t>
            </a:r>
            <a:r>
              <a:rPr lang="en-GB" sz="2000" b="1" dirty="0" smtClean="0">
                <a:solidFill>
                  <a:srgbClr val="05796E"/>
                </a:solidFill>
                <a:latin typeface="Century Gothic" pitchFamily="34" charset="0"/>
              </a:rPr>
              <a:t> 2010</a:t>
            </a:r>
            <a:endParaRPr lang="en-GB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15" grpId="0"/>
      <p:bldP spid="7" grpId="0" animBg="1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</a:t>
            </a:r>
            <a:r>
              <a:rPr lang="fr-FR" dirty="0" smtClean="0"/>
              <a:t>mondiaux</a:t>
            </a:r>
            <a:endParaRPr lang="fr-FR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62126" y="2708275"/>
            <a:ext cx="2881312" cy="3139321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5796E"/>
                </a:solidFill>
                <a:latin typeface="Century Gothic" pitchFamily="34" charset="0"/>
              </a:rPr>
              <a:t>Seniors</a:t>
            </a:r>
          </a:p>
          <a:p>
            <a:pPr marL="342900" indent="-342900"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1. Antonin MICHEL</a:t>
            </a:r>
          </a:p>
          <a:p>
            <a:pPr marL="342900" indent="-342900"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2. Didier ROQUES</a:t>
            </a:r>
          </a:p>
          <a:p>
            <a:pPr marL="342900" indent="-342900"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3. Etienne BUDRY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b="1" dirty="0">
                <a:solidFill>
                  <a:srgbClr val="05796E"/>
                </a:solidFill>
                <a:latin typeface="Century Gothic" pitchFamily="34" charset="0"/>
              </a:rPr>
              <a:t>Vermeils</a:t>
            </a:r>
          </a:p>
          <a:p>
            <a:pPr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1. Guy DELORE (17)</a:t>
            </a:r>
          </a:p>
          <a:p>
            <a:pPr>
              <a:defRPr/>
            </a:pP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b="1" dirty="0" err="1">
                <a:solidFill>
                  <a:srgbClr val="05796E"/>
                </a:solidFill>
                <a:latin typeface="Century Gothic" pitchFamily="34" charset="0"/>
              </a:rPr>
              <a:t>Diamants</a:t>
            </a:r>
            <a:endParaRPr lang="en-GB" b="1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AutoNum type="arabicPeriod"/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Bernard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GRELLET (87)</a:t>
            </a:r>
          </a:p>
          <a:p>
            <a:pPr marL="342900" indent="-342900">
              <a:defRPr/>
            </a:pP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364163" y="2708275"/>
            <a:ext cx="3779837" cy="2862322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 err="1" smtClean="0">
                <a:solidFill>
                  <a:srgbClr val="05796E"/>
                </a:solidFill>
                <a:latin typeface="Century Gothic" pitchFamily="34" charset="0"/>
              </a:rPr>
              <a:t>Espoirs</a:t>
            </a:r>
            <a:endParaRPr lang="en-GB" b="1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defRPr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1. Romain SANTI (Be) (9)</a:t>
            </a:r>
          </a:p>
          <a:p>
            <a:pPr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3. </a:t>
            </a:r>
            <a:r>
              <a:rPr lang="fr-FR" dirty="0" err="1">
                <a:solidFill>
                  <a:srgbClr val="05796E"/>
                </a:solidFill>
                <a:latin typeface="Century Gothic" pitchFamily="34" charset="0"/>
              </a:rPr>
              <a:t>Mactar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 SYLLA (15)</a:t>
            </a:r>
          </a:p>
          <a:p>
            <a:pPr>
              <a:defRPr/>
            </a:pP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Juniors</a:t>
            </a:r>
          </a:p>
          <a:p>
            <a:pPr marL="342900" indent="-342900">
              <a:defRPr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1. Kevin MENG (</a:t>
            </a:r>
            <a:r>
              <a:rPr lang="fr-FR" dirty="0" err="1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Ch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) (99)</a:t>
            </a:r>
          </a:p>
          <a:p>
            <a:pPr marL="342900" indent="-342900"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2. Simon BARBIER (124)</a:t>
            </a:r>
          </a:p>
          <a:p>
            <a:pPr marL="342900" indent="-342900">
              <a:buFontTx/>
              <a:buAutoNum type="arabicPeriod"/>
              <a:defRPr/>
            </a:pP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defRPr/>
            </a:pP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Cadets</a:t>
            </a:r>
          </a:p>
          <a:p>
            <a:pPr marL="342900" indent="-342900"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1. 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Jean-</a:t>
            </a:r>
            <a:r>
              <a:rPr lang="fr-FR" dirty="0" err="1" smtClean="0">
                <a:solidFill>
                  <a:srgbClr val="05796E"/>
                </a:solidFill>
                <a:latin typeface="Century Gothic" pitchFamily="34" charset="0"/>
              </a:rPr>
              <a:t>Bapt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. DREVETON (136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)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550605" y="178592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Elite - Championnats du Monde (Montpellier)</a:t>
            </a:r>
          </a:p>
        </p:txBody>
      </p:sp>
      <p:sp>
        <p:nvSpPr>
          <p:cNvPr id="6" name="Rectangle 5"/>
          <p:cNvSpPr/>
          <p:nvPr/>
        </p:nvSpPr>
        <p:spPr>
          <a:xfrm>
            <a:off x="1692275" y="2816221"/>
            <a:ext cx="71438" cy="10128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92275" y="4179095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692275" y="5000636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725" y="2797963"/>
            <a:ext cx="71438" cy="75248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292725" y="3896125"/>
            <a:ext cx="71438" cy="74732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292725" y="5000636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</a:t>
            </a:r>
            <a:r>
              <a:rPr lang="fr-FR" dirty="0" smtClean="0"/>
              <a:t>mondiaux</a:t>
            </a:r>
            <a:endParaRPr lang="fr-FR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69548" y="2708275"/>
            <a:ext cx="3379791" cy="2862322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 smtClean="0">
                <a:solidFill>
                  <a:srgbClr val="05796E"/>
                </a:solidFill>
                <a:latin typeface="Century Gothic" pitchFamily="34" charset="0"/>
              </a:rPr>
              <a:t>Seniors </a:t>
            </a:r>
          </a:p>
          <a:p>
            <a:pPr>
              <a:defRPr/>
            </a:pPr>
            <a:r>
              <a:rPr lang="en-GB" b="1" dirty="0" smtClean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1. Hugo DELAFONTAINE (Ch)</a:t>
            </a:r>
          </a:p>
          <a:p>
            <a:pPr>
              <a:defRPr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 2. 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Zouheir ALOULOU (Tu)</a:t>
            </a:r>
            <a:endParaRPr lang="en-GB" dirty="0" smtClean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 3. Marc TREIBER</a:t>
            </a:r>
          </a:p>
          <a:p>
            <a:pPr>
              <a:defRPr/>
            </a:pPr>
            <a:endParaRPr lang="en-GB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b="1" dirty="0" smtClean="0">
                <a:solidFill>
                  <a:srgbClr val="05796E"/>
                </a:solidFill>
                <a:latin typeface="Century Gothic" pitchFamily="34" charset="0"/>
              </a:rPr>
              <a:t>Vermeils</a:t>
            </a:r>
          </a:p>
          <a:p>
            <a:pPr marL="342900" indent="-342900">
              <a:defRPr/>
            </a:pP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1. Robert SPRINGER (56)</a:t>
            </a:r>
          </a:p>
          <a:p>
            <a:pPr marL="342900" indent="-342900">
              <a:defRPr/>
            </a:pPr>
            <a:endParaRPr lang="en-GB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b="1" dirty="0" err="1" smtClean="0">
                <a:solidFill>
                  <a:srgbClr val="05796E"/>
                </a:solidFill>
                <a:latin typeface="Century Gothic" pitchFamily="34" charset="0"/>
              </a:rPr>
              <a:t>Diamants</a:t>
            </a:r>
            <a:endParaRPr lang="en-GB" b="1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1. Bernard GRELLET (113)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364163" y="2708275"/>
            <a:ext cx="3779837" cy="2862322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 err="1" smtClean="0">
                <a:solidFill>
                  <a:srgbClr val="05796E"/>
                </a:solidFill>
                <a:latin typeface="Century Gothic" pitchFamily="34" charset="0"/>
              </a:rPr>
              <a:t>Espoirs</a:t>
            </a:r>
            <a:endParaRPr lang="en-GB" b="1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1. Hugo DELAFONTAINE (</a:t>
            </a:r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Ch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)</a:t>
            </a:r>
          </a:p>
          <a:p>
            <a:pPr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3. Guillaume LECUT (20)</a:t>
            </a:r>
          </a:p>
          <a:p>
            <a:pPr>
              <a:defRPr/>
            </a:pP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Juniors</a:t>
            </a:r>
          </a:p>
          <a:p>
            <a:pPr marL="342900" indent="-342900">
              <a:defRPr/>
            </a:pP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1. Kevin MENG (</a:t>
            </a:r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Ch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) (36)</a:t>
            </a:r>
          </a:p>
          <a:p>
            <a:pPr marL="342900" indent="-342900"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2. Tiphaine BOIRON (53)</a:t>
            </a:r>
          </a:p>
          <a:p>
            <a:pPr marL="342900" indent="-342900">
              <a:buFontTx/>
              <a:buAutoNum type="arabicPeriod"/>
              <a:defRPr/>
            </a:pP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defRPr/>
            </a:pP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Cadets</a:t>
            </a:r>
          </a:p>
          <a:p>
            <a:pPr marL="342900" indent="-342900"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1. Gaston JEAN-BAPTISTE (81)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563484" y="178592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Blitz - Championnats du Monde (Montpellier)</a:t>
            </a:r>
          </a:p>
        </p:txBody>
      </p:sp>
      <p:sp>
        <p:nvSpPr>
          <p:cNvPr id="6" name="Rectangle 5"/>
          <p:cNvSpPr/>
          <p:nvPr/>
        </p:nvSpPr>
        <p:spPr>
          <a:xfrm>
            <a:off x="1692275" y="2816221"/>
            <a:ext cx="71438" cy="10128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92275" y="4179095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692275" y="5000636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92725" y="2797963"/>
            <a:ext cx="71438" cy="75248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292725" y="3896125"/>
            <a:ext cx="71438" cy="74732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292725" y="5000636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</a:t>
            </a:r>
            <a:r>
              <a:rPr lang="fr-FR" dirty="0" smtClean="0"/>
              <a:t>mondiaux</a:t>
            </a:r>
            <a:endParaRPr lang="fr-FR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95306" y="2708275"/>
            <a:ext cx="5737246" cy="2862322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 smtClean="0">
                <a:solidFill>
                  <a:srgbClr val="05796E"/>
                </a:solidFill>
                <a:latin typeface="Century Gothic" pitchFamily="34" charset="0"/>
              </a:rPr>
              <a:t>Seniors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Fabien FONTAS - 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Hugo DELAFONTAINE (</a:t>
            </a:r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Ch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)</a:t>
            </a:r>
            <a:endParaRPr lang="en-GB" dirty="0" smtClean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Etienne BUDRY - </a:t>
            </a:r>
            <a:r>
              <a:rPr lang="en-GB" dirty="0" err="1" smtClean="0">
                <a:solidFill>
                  <a:srgbClr val="05796E"/>
                </a:solidFill>
                <a:latin typeface="Century Gothic" pitchFamily="34" charset="0"/>
              </a:rPr>
              <a:t>Eugénie</a:t>
            </a: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 MICHEL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Thierry CHINCHOLLE - Laurent LOUBIERE</a:t>
            </a:r>
          </a:p>
          <a:p>
            <a:pPr marL="342900" indent="-342900"/>
            <a:endParaRPr lang="en-GB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b="1" dirty="0" smtClean="0">
                <a:solidFill>
                  <a:srgbClr val="05796E"/>
                </a:solidFill>
                <a:latin typeface="Century Gothic" pitchFamily="34" charset="0"/>
              </a:rPr>
              <a:t>Vermeils et </a:t>
            </a:r>
            <a:r>
              <a:rPr lang="en-GB" b="1" dirty="0" err="1" smtClean="0">
                <a:solidFill>
                  <a:srgbClr val="05796E"/>
                </a:solidFill>
                <a:latin typeface="Century Gothic" pitchFamily="34" charset="0"/>
              </a:rPr>
              <a:t>Diamants</a:t>
            </a:r>
            <a:endParaRPr lang="en-GB" b="1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Jacques DELANNOY – Bernard GRELLET (21)</a:t>
            </a:r>
          </a:p>
          <a:p>
            <a:pPr marL="342900" indent="-342900"/>
            <a:endParaRPr lang="en-GB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b="1" dirty="0" smtClean="0">
                <a:solidFill>
                  <a:srgbClr val="05796E"/>
                </a:solidFill>
                <a:latin typeface="Century Gothic" pitchFamily="34" charset="0"/>
              </a:rPr>
              <a:t>Juniors et Cadets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Tiphaine BOIRON</a:t>
            </a:r>
            <a:r>
              <a:rPr lang="en-GB" dirty="0" smtClean="0">
                <a:solidFill>
                  <a:srgbClr val="05796E"/>
                </a:solidFill>
                <a:latin typeface="Century Gothic" pitchFamily="34" charset="0"/>
              </a:rPr>
              <a:t> -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Kevin MENG (Ch) (24)</a:t>
            </a:r>
            <a:endParaRPr lang="fr-FR" dirty="0" smtClean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563484" y="178592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Paires - Championnats du Monde (Montpellier)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2275" y="2816221"/>
            <a:ext cx="71438" cy="10128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692275" y="4179095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692275" y="5000636"/>
            <a:ext cx="71438" cy="464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</a:t>
            </a:r>
            <a:r>
              <a:rPr lang="fr-FR" dirty="0" smtClean="0"/>
              <a:t>scolaires</a:t>
            </a:r>
            <a:endParaRPr lang="fr-FR" dirty="0"/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563484" y="178592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Championnat de France Scolaire (Chatenay-Malabry)</a:t>
            </a: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1793875" y="2428868"/>
            <a:ext cx="7056437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Championnat Individuel (113 joueurs)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Tiphaine BOIRON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Jean-Baptiste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DREVETON 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Simon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BARBIER</a:t>
            </a:r>
          </a:p>
          <a:p>
            <a:endParaRPr lang="fr-FR" sz="400" b="1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	</a:t>
            </a: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Titres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	Juniors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: Tiphaine BOIRON</a:t>
            </a: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	Cadets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: Jean-Baptiste DREVETON</a:t>
            </a:r>
          </a:p>
          <a:p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	Benjamins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: Mélodie RENIÉ</a:t>
            </a: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1782763" y="5072074"/>
            <a:ext cx="670245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Championnat Poussin (59 joueurs)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Erwan BERNARD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Arno GOUDON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Lola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SCHALTENBRAND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2275" y="2494246"/>
            <a:ext cx="71438" cy="1012820"/>
          </a:xfrm>
          <a:prstGeom prst="rect">
            <a:avLst/>
          </a:prstGeom>
          <a:solidFill>
            <a:srgbClr val="9DFB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571736" y="3714753"/>
            <a:ext cx="71438" cy="1012820"/>
          </a:xfrm>
          <a:prstGeom prst="rect">
            <a:avLst/>
          </a:prstGeom>
          <a:solidFill>
            <a:srgbClr val="9DFB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01780" y="5167315"/>
            <a:ext cx="71438" cy="1012820"/>
          </a:xfrm>
          <a:prstGeom prst="rect">
            <a:avLst/>
          </a:prstGeom>
          <a:solidFill>
            <a:srgbClr val="9DFB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</a:t>
            </a:r>
            <a:r>
              <a:rPr lang="fr-FR" dirty="0" smtClean="0"/>
              <a:t>scolaires</a:t>
            </a:r>
            <a:endParaRPr lang="fr-FR" dirty="0"/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576363" y="178592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Championnat de France Scolaire (Chatenay-Malabry)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3875" y="2713058"/>
            <a:ext cx="7343775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Championnat par Paires (113 joueurs)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Simon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BARBIER – Niels LUNDBERG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Loïc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MARCHAND-MAILLET – </a:t>
            </a:r>
            <a:r>
              <a:rPr lang="fr-FR" dirty="0" err="1">
                <a:solidFill>
                  <a:srgbClr val="05796E"/>
                </a:solidFill>
                <a:latin typeface="Century Gothic" pitchFamily="34" charset="0"/>
              </a:rPr>
              <a:t>Meena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 </a:t>
            </a: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MURALI-MOHAN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Jean-Baptiste DREVETON – Amaury DUCOULOMBIER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Titres</a:t>
            </a:r>
          </a:p>
          <a:p>
            <a:pPr>
              <a:defRPr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Cadets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: Jean-Baptiste DREVETON – Amaury DUCOULOMBIER (3)</a:t>
            </a:r>
          </a:p>
          <a:p>
            <a:pPr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Benjamins : Paul RAVEL – Simon VALENTIN (8)</a:t>
            </a: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1806575" y="5661025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Concours des Écoles</a:t>
            </a:r>
          </a:p>
          <a:p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Thomas Caudron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692275" y="2735546"/>
            <a:ext cx="71438" cy="1012820"/>
          </a:xfrm>
          <a:prstGeom prst="rect">
            <a:avLst/>
          </a:prstGeom>
          <a:solidFill>
            <a:srgbClr val="9DFB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92275" y="4180686"/>
            <a:ext cx="71438" cy="765170"/>
          </a:xfrm>
          <a:prstGeom prst="rect">
            <a:avLst/>
          </a:prstGeom>
          <a:solidFill>
            <a:srgbClr val="9DFB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692275" y="5743588"/>
            <a:ext cx="71438" cy="490525"/>
          </a:xfrm>
          <a:prstGeom prst="rect">
            <a:avLst/>
          </a:prstGeom>
          <a:solidFill>
            <a:srgbClr val="9DFB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Classique</a:t>
            </a:r>
            <a:endParaRPr lang="fr-FR" dirty="0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1793875" y="2000240"/>
            <a:ext cx="6911974" cy="646331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Championnat de </a:t>
            </a: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France (Chamalières</a:t>
            </a: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, 20 et 21 mars 2010)</a:t>
            </a:r>
          </a:p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56 joueurs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793875" y="2708275"/>
            <a:ext cx="3271842" cy="1200329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GB" i="1" dirty="0" err="1">
                <a:solidFill>
                  <a:srgbClr val="05796E"/>
                </a:solidFill>
                <a:latin typeface="Century Gothic" pitchFamily="34" charset="0"/>
              </a:rPr>
              <a:t>Vainqueur</a:t>
            </a:r>
            <a:r>
              <a:rPr lang="en-GB" i="1" dirty="0">
                <a:solidFill>
                  <a:srgbClr val="05796E"/>
                </a:solidFill>
                <a:latin typeface="Century Gothic" pitchFamily="34" charset="0"/>
              </a:rPr>
              <a:t>  : </a:t>
            </a:r>
            <a:r>
              <a:rPr lang="fr-FR" i="1" dirty="0">
                <a:solidFill>
                  <a:srgbClr val="05796E"/>
                </a:solidFill>
                <a:latin typeface="Century Gothic" pitchFamily="34" charset="0"/>
              </a:rPr>
              <a:t>Elisée POKA</a:t>
            </a:r>
            <a:endParaRPr lang="en-GB" i="1" dirty="0">
              <a:solidFill>
                <a:srgbClr val="05796E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en-GB" dirty="0">
                <a:solidFill>
                  <a:srgbClr val="05796E"/>
                </a:solidFill>
                <a:latin typeface="Century Gothic" pitchFamily="34" charset="0"/>
              </a:rPr>
              <a:t>1. Benjamin VALOUR</a:t>
            </a:r>
          </a:p>
          <a:p>
            <a:pPr>
              <a:defRPr/>
            </a:pPr>
            <a:r>
              <a:rPr lang="en-GB" dirty="0">
                <a:solidFill>
                  <a:srgbClr val="05796E"/>
                </a:solidFill>
                <a:latin typeface="Century Gothic" pitchFamily="34" charset="0"/>
              </a:rPr>
              <a:t>2.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Olivier FRANCART</a:t>
            </a:r>
          </a:p>
          <a:p>
            <a:pPr>
              <a:defRPr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3. Jean-François CASTANIER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71682" y="4508500"/>
            <a:ext cx="73723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1</a:t>
            </a:r>
            <a:r>
              <a:rPr lang="fr-FR" b="1" baseline="30000" dirty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 Championnat de France </a:t>
            </a: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Interclubs (Montrouge</a:t>
            </a: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, 26 juin </a:t>
            </a: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2010)</a:t>
            </a:r>
          </a:p>
          <a:p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11 équipes</a:t>
            </a:r>
            <a:endParaRPr lang="fr-FR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771683" y="5199360"/>
            <a:ext cx="24495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 err="1">
                <a:solidFill>
                  <a:srgbClr val="05796E"/>
                </a:solidFill>
                <a:latin typeface="Century Gothic" pitchFamily="34" charset="0"/>
              </a:rPr>
              <a:t>Tournefeuille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dirty="0" err="1">
                <a:solidFill>
                  <a:srgbClr val="05796E"/>
                </a:solidFill>
                <a:latin typeface="Century Gothic" pitchFamily="34" charset="0"/>
              </a:rPr>
              <a:t>Bobigny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dirty="0" err="1">
                <a:solidFill>
                  <a:srgbClr val="05796E"/>
                </a:solidFill>
                <a:latin typeface="Century Gothic" pitchFamily="34" charset="0"/>
              </a:rPr>
              <a:t>Montrouge</a:t>
            </a:r>
            <a:endParaRPr lang="en-GB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2275" y="2074865"/>
            <a:ext cx="71438" cy="1744660"/>
          </a:xfrm>
          <a:prstGeom prst="rect">
            <a:avLst/>
          </a:prstGeom>
          <a:solidFill>
            <a:srgbClr val="9E2D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692275" y="4543432"/>
            <a:ext cx="71438" cy="1526374"/>
          </a:xfrm>
          <a:prstGeom prst="rect">
            <a:avLst/>
          </a:prstGeom>
          <a:solidFill>
            <a:srgbClr val="9E2D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4" grpId="0"/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 Classique</a:t>
            </a:r>
            <a:endParaRPr lang="fr-FR" dirty="0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808191" y="2012771"/>
            <a:ext cx="6911975" cy="923330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Championnats du </a:t>
            </a:r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Monde</a:t>
            </a:r>
          </a:p>
          <a:p>
            <a:r>
              <a:rPr lang="fr-FR" b="1" dirty="0" smtClean="0">
                <a:solidFill>
                  <a:srgbClr val="05796E"/>
                </a:solidFill>
                <a:latin typeface="Century Gothic" pitchFamily="34" charset="0"/>
              </a:rPr>
              <a:t>(Montpellier</a:t>
            </a:r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, du 14 au 17 août 2010)</a:t>
            </a:r>
          </a:p>
          <a:p>
            <a:r>
              <a:rPr lang="fr-FR" b="1" dirty="0">
                <a:solidFill>
                  <a:srgbClr val="05796E"/>
                </a:solidFill>
                <a:latin typeface="Century Gothic" pitchFamily="34" charset="0"/>
              </a:rPr>
              <a:t>81 joueurs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808192" y="3213100"/>
            <a:ext cx="2879725" cy="923330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>
                <a:solidFill>
                  <a:srgbClr val="05796E"/>
                </a:solidFill>
                <a:latin typeface="Century Gothic" pitchFamily="34" charset="0"/>
              </a:rPr>
              <a:t>Christian COUSTILLAS</a:t>
            </a:r>
          </a:p>
          <a:p>
            <a:pPr marL="342900" indent="-342900">
              <a:buFontTx/>
              <a:buAutoNum type="arabicPeriod"/>
            </a:pPr>
            <a:r>
              <a:rPr lang="en-GB" dirty="0">
                <a:solidFill>
                  <a:srgbClr val="05796E"/>
                </a:solidFill>
                <a:latin typeface="Century Gothic" pitchFamily="34" charset="0"/>
              </a:rPr>
              <a:t>Gilles SAUZE</a:t>
            </a:r>
          </a:p>
          <a:p>
            <a:pPr marL="342900" indent="-342900">
              <a:buFontTx/>
              <a:buAutoNum type="arabicPeriod"/>
            </a:pPr>
            <a:r>
              <a:rPr lang="en-GB" i="1" dirty="0" err="1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Hugues</a:t>
            </a:r>
            <a:r>
              <a:rPr lang="en-GB" i="1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 DAMRY (Be)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2275" y="2074864"/>
            <a:ext cx="71438" cy="1982785"/>
          </a:xfrm>
          <a:prstGeom prst="rect">
            <a:avLst/>
          </a:prstGeom>
          <a:solidFill>
            <a:srgbClr val="9E2D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Rapport moral</a:t>
            </a:r>
          </a:p>
        </p:txBody>
      </p:sp>
      <p:sp>
        <p:nvSpPr>
          <p:cNvPr id="5" name="Espace réservé du contenu 10">
            <a:hlinkClick r:id="rId3" action="ppaction://hlinkpres?slideindex=1&amp;slidetitle=Sommaire"/>
          </p:cNvPr>
          <p:cNvSpPr txBox="1">
            <a:spLocks/>
          </p:cNvSpPr>
          <p:nvPr/>
        </p:nvSpPr>
        <p:spPr bwMode="auto">
          <a:xfrm>
            <a:off x="1692275" y="2708274"/>
            <a:ext cx="6911976" cy="360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fr-FR" sz="2000" kern="0" dirty="0" smtClean="0">
              <a:solidFill>
                <a:srgbClr val="05796E"/>
              </a:solidFill>
              <a:latin typeface="+mj-lt"/>
              <a:cs typeface="+mn-cs"/>
            </a:endParaRP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Daniel FORT</a:t>
            </a:r>
          </a:p>
          <a:p>
            <a:pPr algn="ctr">
              <a:lnSpc>
                <a:spcPct val="200000"/>
              </a:lnSpc>
              <a:buNone/>
            </a:pPr>
            <a:r>
              <a:rPr lang="fr-FR" sz="2800" dirty="0" smtClean="0">
                <a:solidFill>
                  <a:srgbClr val="05796E"/>
                </a:solidFill>
                <a:latin typeface="+mj-lt"/>
              </a:rPr>
              <a:t>Président de la F.F.Sc.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026" name="Picture 2" descr="F:\P1030668.JPG"/>
          <p:cNvPicPr>
            <a:picLocks noChangeAspect="1" noChangeArrowheads="1"/>
          </p:cNvPicPr>
          <p:nvPr/>
        </p:nvPicPr>
        <p:blipFill>
          <a:blip r:embed="rId4" cstate="print"/>
          <a:srcRect r="24045"/>
          <a:stretch>
            <a:fillRect/>
          </a:stretch>
        </p:blipFill>
        <p:spPr bwMode="auto">
          <a:xfrm>
            <a:off x="1692275" y="2246059"/>
            <a:ext cx="2000264" cy="1975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Rapport moral et sportif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692274" y="1773238"/>
            <a:ext cx="6911976" cy="43529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>
            <a:hlinkClick r:id="rId3" action="ppaction://hlinkpres?slideindex=2&amp;slidetitle=Sommaire"/>
          </p:cNvPr>
          <p:cNvSpPr/>
          <p:nvPr/>
        </p:nvSpPr>
        <p:spPr>
          <a:xfrm>
            <a:off x="1692275" y="1412875"/>
            <a:ext cx="6911975" cy="5256485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rgbClr val="05796E"/>
                </a:solidFill>
                <a:latin typeface="+mj-lt"/>
              </a:rPr>
              <a:t>Fin…</a:t>
            </a:r>
            <a:endParaRPr lang="fr-FR" sz="2000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Sommaire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692274" y="5013176"/>
            <a:ext cx="6911976" cy="720000"/>
          </a:xfrm>
        </p:spPr>
        <p:txBody>
          <a:bodyPr bIns="36000"/>
          <a:lstStyle/>
          <a:p>
            <a:pPr>
              <a:lnSpc>
                <a:spcPct val="150000"/>
              </a:lnSpc>
            </a:pPr>
            <a:r>
              <a:rPr lang="fr-FR" dirty="0" smtClean="0"/>
              <a:t>Zoom sur les palmarès</a:t>
            </a:r>
            <a:endParaRPr lang="fr-FR" dirty="0"/>
          </a:p>
        </p:txBody>
      </p:sp>
      <p:sp>
        <p:nvSpPr>
          <p:cNvPr id="4" name="Espace réservé du contenu 10"/>
          <p:cNvSpPr txBox="1">
            <a:spLocks/>
          </p:cNvSpPr>
          <p:nvPr/>
        </p:nvSpPr>
        <p:spPr bwMode="auto">
          <a:xfrm>
            <a:off x="1692274" y="2853217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3600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Evolutions licenciés et clubs</a:t>
            </a:r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5" y="1773238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Les grands axes du bilan</a:t>
            </a:r>
          </a:p>
        </p:txBody>
      </p:sp>
      <p:sp>
        <p:nvSpPr>
          <p:cNvPr id="6" name="Espace réservé du contenu 10"/>
          <p:cNvSpPr txBox="1">
            <a:spLocks/>
          </p:cNvSpPr>
          <p:nvPr/>
        </p:nvSpPr>
        <p:spPr bwMode="auto">
          <a:xfrm>
            <a:off x="1692275" y="3933196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Participations aux compétitions</a:t>
            </a: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Licenciés</a:t>
            </a:r>
            <a:endParaRPr lang="fr-FR" dirty="0"/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692274" y="601505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Nombre de licenciés : 15553</a:t>
            </a:r>
            <a:r>
              <a:rPr kumimoji="0" lang="fr-FR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(-0,2 %)</a:t>
            </a:r>
            <a:endParaRPr kumimoji="0" lang="fr-FR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773238"/>
            <a:ext cx="6429388" cy="425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e 15"/>
          <p:cNvGrpSpPr/>
          <p:nvPr/>
        </p:nvGrpSpPr>
        <p:grpSpPr>
          <a:xfrm>
            <a:off x="7886723" y="1928802"/>
            <a:ext cx="1143008" cy="642942"/>
            <a:chOff x="7886723" y="1928802"/>
            <a:chExt cx="1143008" cy="642942"/>
          </a:xfrm>
        </p:grpSpPr>
        <p:sp>
          <p:nvSpPr>
            <p:cNvPr id="11" name="Espace réservé du contenu 10"/>
            <p:cNvSpPr txBox="1">
              <a:spLocks/>
            </p:cNvSpPr>
            <p:nvPr/>
          </p:nvSpPr>
          <p:spPr bwMode="auto">
            <a:xfrm>
              <a:off x="8029599" y="2214554"/>
              <a:ext cx="1000132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3600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fr-FR" sz="11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5796E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2009-2010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86723" y="2321711"/>
              <a:ext cx="142876" cy="142876"/>
            </a:xfrm>
            <a:prstGeom prst="rect">
              <a:avLst/>
            </a:prstGeom>
            <a:solidFill>
              <a:srgbClr val="05796E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9870" y="2035959"/>
              <a:ext cx="142876" cy="142876"/>
            </a:xfrm>
            <a:prstGeom prst="rect">
              <a:avLst/>
            </a:prstGeom>
            <a:solidFill>
              <a:srgbClr val="FFC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space réservé du contenu 10"/>
            <p:cNvSpPr txBox="1">
              <a:spLocks/>
            </p:cNvSpPr>
            <p:nvPr/>
          </p:nvSpPr>
          <p:spPr bwMode="auto">
            <a:xfrm>
              <a:off x="8029599" y="1928802"/>
              <a:ext cx="1000132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3600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fr-FR" sz="11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5796E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2008-2009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773238"/>
            <a:ext cx="6604161" cy="435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Clubs civils et scolaires</a:t>
            </a:r>
            <a:endParaRPr lang="fr-FR" dirty="0"/>
          </a:p>
        </p:txBody>
      </p:sp>
      <p:sp>
        <p:nvSpPr>
          <p:cNvPr id="9" name="Espace réservé du contenu 10"/>
          <p:cNvSpPr txBox="1">
            <a:spLocks/>
          </p:cNvSpPr>
          <p:nvPr/>
        </p:nvSpPr>
        <p:spPr bwMode="auto">
          <a:xfrm>
            <a:off x="1692274" y="6015056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Clubs civils : 683</a:t>
            </a:r>
            <a:r>
              <a:rPr kumimoji="0" lang="fr-FR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(+1,2 %)        Clubs scolaires : 197 (+8,2 %)</a:t>
            </a:r>
            <a:endParaRPr kumimoji="0" lang="fr-FR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Espace réservé du contenu 10"/>
          <p:cNvSpPr txBox="1">
            <a:spLocks/>
          </p:cNvSpPr>
          <p:nvPr/>
        </p:nvSpPr>
        <p:spPr bwMode="auto">
          <a:xfrm>
            <a:off x="1692274" y="1412875"/>
            <a:ext cx="6911976" cy="57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Clubs civils et scolaires : 880</a:t>
            </a:r>
            <a:r>
              <a:rPr kumimoji="0" lang="fr-FR" b="1" i="0" u="none" strike="noStrike" kern="0" cap="none" spc="0" normalizeH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(+2,7 %)</a:t>
            </a:r>
            <a:endParaRPr kumimoji="0" lang="fr-FR" b="1" i="0" u="none" strike="noStrike" kern="0" cap="none" spc="0" normalizeH="0" baseline="0" noProof="0" dirty="0" smtClean="0">
              <a:ln>
                <a:noFill/>
              </a:ln>
              <a:solidFill>
                <a:srgbClr val="05796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pSp>
        <p:nvGrpSpPr>
          <p:cNvPr id="3" name="Groupe 15"/>
          <p:cNvGrpSpPr/>
          <p:nvPr/>
        </p:nvGrpSpPr>
        <p:grpSpPr>
          <a:xfrm>
            <a:off x="7886723" y="2131991"/>
            <a:ext cx="1143008" cy="642942"/>
            <a:chOff x="7886723" y="1928802"/>
            <a:chExt cx="1143008" cy="642942"/>
          </a:xfrm>
        </p:grpSpPr>
        <p:sp>
          <p:nvSpPr>
            <p:cNvPr id="11" name="Espace réservé du contenu 10"/>
            <p:cNvSpPr txBox="1">
              <a:spLocks/>
            </p:cNvSpPr>
            <p:nvPr/>
          </p:nvSpPr>
          <p:spPr bwMode="auto">
            <a:xfrm>
              <a:off x="8029599" y="2214554"/>
              <a:ext cx="1000132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3600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fr-FR" sz="11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5796E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Civils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86723" y="2321711"/>
              <a:ext cx="142876" cy="142876"/>
            </a:xfrm>
            <a:prstGeom prst="rect">
              <a:avLst/>
            </a:prstGeom>
            <a:solidFill>
              <a:srgbClr val="05796E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9870" y="2035959"/>
              <a:ext cx="142876" cy="142876"/>
            </a:xfrm>
            <a:prstGeom prst="rect">
              <a:avLst/>
            </a:prstGeom>
            <a:solidFill>
              <a:srgbClr val="FFC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space réservé du contenu 10"/>
            <p:cNvSpPr txBox="1">
              <a:spLocks/>
            </p:cNvSpPr>
            <p:nvPr/>
          </p:nvSpPr>
          <p:spPr bwMode="auto">
            <a:xfrm>
              <a:off x="8029599" y="1928802"/>
              <a:ext cx="1000132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3600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fr-FR" sz="1100" kern="0" dirty="0" smtClean="0">
                  <a:solidFill>
                    <a:srgbClr val="05796E"/>
                  </a:solidFill>
                  <a:latin typeface="+mj-lt"/>
                  <a:cs typeface="+mn-cs"/>
                </a:rPr>
                <a:t>Scolaires</a:t>
              </a:r>
              <a:endParaRPr kumimoji="0" lang="fr-FR" sz="110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Participation aux compétitions</a:t>
            </a:r>
            <a:endParaRPr lang="fr-FR" dirty="0"/>
          </a:p>
        </p:txBody>
      </p:sp>
      <p:graphicFrame>
        <p:nvGraphicFramePr>
          <p:cNvPr id="4" name="Group 119"/>
          <p:cNvGraphicFramePr>
            <a:graphicFrameLocks noGrp="1"/>
          </p:cNvGraphicFramePr>
          <p:nvPr/>
        </p:nvGraphicFramePr>
        <p:xfrm>
          <a:off x="1692275" y="1500175"/>
          <a:ext cx="7166005" cy="5128908"/>
        </p:xfrm>
        <a:graphic>
          <a:graphicData uri="http://schemas.openxmlformats.org/drawingml/2006/table">
            <a:tbl>
              <a:tblPr/>
              <a:tblGrid>
                <a:gridCol w="3808419"/>
                <a:gridCol w="3357586"/>
              </a:tblGrid>
              <a:tr h="514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Tournois Homologués 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(hors Champ. Nat. et </a:t>
                      </a: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Rég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46506 (175 joueurs / tournoi)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Championnat de France individuel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Finale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Phase1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Phase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Phase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  767 (-1,17 %)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4499 (+0,90 %)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3945 (+1,36 %)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2039 (+0,94 %)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Championnat de France vermeil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Finale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Première Session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Deuxième Session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  833 (   -5,70 %)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4238 (  +4,90 %)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3612 (+13,55 %)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Simultanés Internationaux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Blitz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Mondial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Semi-Rapide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2316 (+11,08 %)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4471 ( -24,56 %)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3060 (  +2,92 %)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Championnat de France Interclubs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4789 (-1,8 %)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  836 équipes (-0,8 %)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Simultanés de France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Novembre 2009 (hors Téléthon)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Mars 2010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Juin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5796E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29494 (  -9,26 %)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26991 (-11,64 %)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796E"/>
                          </a:solidFill>
                          <a:effectLst/>
                          <a:latin typeface="Century Gothic" pitchFamily="34" charset="0"/>
                        </a:rPr>
                        <a:t>24700 (  -3,75 %)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93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entury Gothic" pitchFamily="34" charset="0"/>
              </a:rPr>
              <a:t>Simultanés permanents et TSAP</a:t>
            </a:r>
            <a:endParaRPr lang="fr-FR" dirty="0"/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6156325" y="1773238"/>
            <a:ext cx="2447925" cy="708025"/>
          </a:xfrm>
          <a:prstGeom prst="rect">
            <a:avLst/>
          </a:prstGeom>
          <a:solidFill>
            <a:srgbClr val="EFDE94"/>
          </a:solidFill>
          <a:ln w="19050">
            <a:solidFill>
              <a:srgbClr val="05796E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rgbClr val="05796E"/>
                </a:solidFill>
                <a:latin typeface="Century Gothic" pitchFamily="34" charset="0"/>
              </a:rPr>
              <a:t>+ 72,25 % en 4 </a:t>
            </a:r>
            <a:r>
              <a:rPr lang="en-GB" sz="2000" b="1" dirty="0" err="1">
                <a:solidFill>
                  <a:srgbClr val="05796E"/>
                </a:solidFill>
                <a:latin typeface="Century Gothic" pitchFamily="34" charset="0"/>
              </a:rPr>
              <a:t>ans</a:t>
            </a:r>
            <a:endParaRPr lang="en-GB" sz="2000" b="1" dirty="0">
              <a:solidFill>
                <a:srgbClr val="05796E"/>
              </a:solidFill>
              <a:latin typeface="Century Gothic" pitchFamily="34" charset="0"/>
            </a:endParaRPr>
          </a:p>
          <a:p>
            <a:pPr algn="ctr"/>
            <a:r>
              <a:rPr lang="en-GB" sz="2000" b="1" dirty="0">
                <a:solidFill>
                  <a:srgbClr val="05796E"/>
                </a:solidFill>
                <a:latin typeface="Century Gothic" pitchFamily="34" charset="0"/>
              </a:rPr>
              <a:t>+ 7,71% en 1 an</a:t>
            </a:r>
            <a:endParaRPr lang="fr-FR" sz="2000" b="1" dirty="0">
              <a:solidFill>
                <a:srgbClr val="05796E"/>
              </a:solidFill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2857496"/>
            <a:ext cx="6778625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423317">
            <a:off x="1730930" y="1450023"/>
            <a:ext cx="1485900" cy="154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</a:t>
            </a:r>
            <a:endParaRPr lang="fr-FR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763713" y="1674217"/>
            <a:ext cx="4594237" cy="15388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Championnat de France Individuel, Reims, 22-23 mai 2010 – 767 joueurs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Franck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MANIQUANT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Antonin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MICHEL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>
                <a:solidFill>
                  <a:srgbClr val="05796E"/>
                </a:solidFill>
                <a:latin typeface="Century Gothic" pitchFamily="34" charset="0"/>
              </a:rPr>
              <a:t>Thierry 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CHINCHOLLE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492500" y="4114522"/>
            <a:ext cx="4960945" cy="15388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Championnat de France par Paires</a:t>
            </a:r>
          </a:p>
          <a:p>
            <a:pPr marL="342900" indent="-342900"/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Vichy, 14 mai 2010 – 403 paires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Thierry CHINCHOLLE – Antonin MICHEL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Christèle et Marc TREIBER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Fabien FONTAS – Dominique LE FUR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2275" y="1773238"/>
            <a:ext cx="72000" cy="1331912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419475" y="4221163"/>
            <a:ext cx="72000" cy="1331912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les palmarès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692275" y="1773238"/>
            <a:ext cx="72000" cy="1331912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419475" y="4221163"/>
            <a:ext cx="72000" cy="1331912"/>
          </a:xfrm>
          <a:prstGeom prst="rect">
            <a:avLst/>
          </a:prstGeom>
          <a:solidFill>
            <a:srgbClr val="05796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63713" y="1674217"/>
            <a:ext cx="6624638" cy="15388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Championnat des séries 5, 6 et 7</a:t>
            </a:r>
          </a:p>
          <a:p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Vichy, 8-9 mai </a:t>
            </a:r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2010</a:t>
            </a:r>
            <a:endParaRPr lang="fr-FR" dirty="0">
              <a:solidFill>
                <a:srgbClr val="05796E"/>
              </a:solidFill>
              <a:latin typeface="Century Gothic" pitchFamily="34" charset="0"/>
            </a:endParaRPr>
          </a:p>
          <a:p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5</a:t>
            </a:r>
            <a:r>
              <a:rPr lang="fr-FR" baseline="30000" dirty="0">
                <a:solidFill>
                  <a:srgbClr val="05796E"/>
                </a:solidFill>
                <a:latin typeface="Century Gothic" pitchFamily="34" charset="0"/>
              </a:rPr>
              <a:t>e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 série : Françoise GREAU (22)</a:t>
            </a:r>
          </a:p>
          <a:p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6</a:t>
            </a:r>
            <a:r>
              <a:rPr lang="fr-FR" baseline="30000" dirty="0">
                <a:solidFill>
                  <a:srgbClr val="05796E"/>
                </a:solidFill>
                <a:latin typeface="Century Gothic" pitchFamily="34" charset="0"/>
              </a:rPr>
              <a:t>e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 série : Pascal NOAILLES (15)</a:t>
            </a:r>
          </a:p>
          <a:p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7</a:t>
            </a:r>
            <a:r>
              <a:rPr lang="fr-FR" baseline="30000" dirty="0">
                <a:solidFill>
                  <a:srgbClr val="05796E"/>
                </a:solidFill>
                <a:latin typeface="Century Gothic" pitchFamily="34" charset="0"/>
              </a:rPr>
              <a:t>e</a:t>
            </a: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 série : Marc RUBINO (1)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492500" y="4109442"/>
            <a:ext cx="4960944" cy="15388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Championnat de France de Blitz</a:t>
            </a:r>
          </a:p>
          <a:p>
            <a:pPr marL="342900" indent="-342900"/>
            <a:r>
              <a:rPr lang="fr-FR" sz="2000" b="1" dirty="0" smtClean="0">
                <a:solidFill>
                  <a:srgbClr val="05796E"/>
                </a:solidFill>
                <a:latin typeface="Century Gothic" pitchFamily="34" charset="0"/>
              </a:rPr>
              <a:t>Reims, </a:t>
            </a:r>
            <a:r>
              <a:rPr lang="fr-FR" sz="2000" b="1" dirty="0">
                <a:solidFill>
                  <a:srgbClr val="05796E"/>
                </a:solidFill>
                <a:latin typeface="Century Gothic" pitchFamily="34" charset="0"/>
              </a:rPr>
              <a:t>24 mai 2010 – 595 joueurs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Antonin MICHEL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Franck MANIQUANT</a:t>
            </a:r>
          </a:p>
          <a:p>
            <a:pPr marL="342900" indent="-342900">
              <a:buFontTx/>
              <a:buAutoNum type="arabicPeriod"/>
            </a:pPr>
            <a:r>
              <a:rPr lang="fr-FR" dirty="0">
                <a:solidFill>
                  <a:srgbClr val="05796E"/>
                </a:solidFill>
                <a:latin typeface="Century Gothic" pitchFamily="34" charset="0"/>
              </a:rPr>
              <a:t>Jean-François LACHAUD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888</Words>
  <Application>Microsoft Office PowerPoint</Application>
  <PresentationFormat>Affichage à l'écran (4:3)</PresentationFormat>
  <Paragraphs>243</Paragraphs>
  <Slides>20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1_Modèle par défaut</vt:lpstr>
      <vt:lpstr>Diapositive 1</vt:lpstr>
      <vt:lpstr>Rapport moral</vt:lpstr>
      <vt:lpstr>Sommaire</vt:lpstr>
      <vt:lpstr>Licenciés</vt:lpstr>
      <vt:lpstr>Clubs civils et scolaires</vt:lpstr>
      <vt:lpstr>Participation aux compétitions</vt:lpstr>
      <vt:lpstr>Simultanés permanents et TSAP</vt:lpstr>
      <vt:lpstr>Zoom sur les palmarès</vt:lpstr>
      <vt:lpstr>Zoom sur les palmarès</vt:lpstr>
      <vt:lpstr>Zoom sur les palmarès</vt:lpstr>
      <vt:lpstr>Zoom sur les palmarès</vt:lpstr>
      <vt:lpstr>Zoom sur les palmarès</vt:lpstr>
      <vt:lpstr>Zoom sur les palmarès mondiaux</vt:lpstr>
      <vt:lpstr>Zoom sur les palmarès mondiaux</vt:lpstr>
      <vt:lpstr>Zoom sur les palmarès mondiaux</vt:lpstr>
      <vt:lpstr>Zoom sur les palmarès scolaires</vt:lpstr>
      <vt:lpstr>Zoom sur les palmarès scolaires</vt:lpstr>
      <vt:lpstr>Zoom sur les palmarès Classique</vt:lpstr>
      <vt:lpstr>Zoom sur les palmarès Classique</vt:lpstr>
      <vt:lpstr>Rapport moral et sportif</vt:lpstr>
    </vt:vector>
  </TitlesOfParts>
  <Company>FFSC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/>
  <cp:lastModifiedBy>Daniel</cp:lastModifiedBy>
  <cp:revision>167</cp:revision>
  <dcterms:created xsi:type="dcterms:W3CDTF">2009-08-04T13:29:24Z</dcterms:created>
  <dcterms:modified xsi:type="dcterms:W3CDTF">2011-07-30T18:05:36Z</dcterms:modified>
</cp:coreProperties>
</file>