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292" r:id="rId3"/>
    <p:sldId id="298" r:id="rId4"/>
    <p:sldId id="299" r:id="rId5"/>
    <p:sldId id="300" r:id="rId6"/>
    <p:sldId id="301" r:id="rId7"/>
    <p:sldId id="411" r:id="rId8"/>
    <p:sldId id="303" r:id="rId9"/>
    <p:sldId id="304" r:id="rId10"/>
    <p:sldId id="305" r:id="rId11"/>
    <p:sldId id="306" r:id="rId12"/>
    <p:sldId id="412" r:id="rId13"/>
    <p:sldId id="307" r:id="rId14"/>
    <p:sldId id="308" r:id="rId15"/>
    <p:sldId id="309" r:id="rId16"/>
    <p:sldId id="310" r:id="rId17"/>
    <p:sldId id="311" r:id="rId18"/>
    <p:sldId id="315" r:id="rId19"/>
    <p:sldId id="320" r:id="rId20"/>
    <p:sldId id="319" r:id="rId21"/>
    <p:sldId id="321" r:id="rId22"/>
    <p:sldId id="322" r:id="rId23"/>
    <p:sldId id="330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1" r:id="rId32"/>
    <p:sldId id="332" r:id="rId33"/>
    <p:sldId id="333" r:id="rId34"/>
    <p:sldId id="334" r:id="rId35"/>
    <p:sldId id="335" r:id="rId36"/>
    <p:sldId id="336" r:id="rId37"/>
    <p:sldId id="350" r:id="rId38"/>
    <p:sldId id="344" r:id="rId39"/>
    <p:sldId id="345" r:id="rId40"/>
    <p:sldId id="346" r:id="rId41"/>
    <p:sldId id="347" r:id="rId42"/>
    <p:sldId id="348" r:id="rId43"/>
    <p:sldId id="349" r:id="rId44"/>
    <p:sldId id="316" r:id="rId45"/>
    <p:sldId id="381" r:id="rId46"/>
    <p:sldId id="342" r:id="rId47"/>
    <p:sldId id="380" r:id="rId48"/>
    <p:sldId id="382" r:id="rId49"/>
    <p:sldId id="383" r:id="rId50"/>
    <p:sldId id="384" r:id="rId51"/>
    <p:sldId id="385" r:id="rId52"/>
    <p:sldId id="337" r:id="rId53"/>
    <p:sldId id="351" r:id="rId54"/>
    <p:sldId id="343" r:id="rId55"/>
    <p:sldId id="352" r:id="rId56"/>
    <p:sldId id="355" r:id="rId57"/>
    <p:sldId id="356" r:id="rId58"/>
    <p:sldId id="358" r:id="rId59"/>
    <p:sldId id="353" r:id="rId60"/>
    <p:sldId id="338" r:id="rId61"/>
    <p:sldId id="400" r:id="rId62"/>
    <p:sldId id="403" r:id="rId63"/>
    <p:sldId id="404" r:id="rId64"/>
    <p:sldId id="405" r:id="rId65"/>
    <p:sldId id="406" r:id="rId66"/>
    <p:sldId id="407" r:id="rId67"/>
    <p:sldId id="408" r:id="rId68"/>
    <p:sldId id="414" r:id="rId69"/>
    <p:sldId id="396" r:id="rId70"/>
    <p:sldId id="401" r:id="rId71"/>
    <p:sldId id="389" r:id="rId72"/>
    <p:sldId id="397" r:id="rId73"/>
    <p:sldId id="402" r:id="rId74"/>
    <p:sldId id="399" r:id="rId75"/>
    <p:sldId id="416" r:id="rId76"/>
    <p:sldId id="372" r:id="rId77"/>
    <p:sldId id="354" r:id="rId78"/>
    <p:sldId id="359" r:id="rId79"/>
    <p:sldId id="360" r:id="rId80"/>
    <p:sldId id="361" r:id="rId81"/>
    <p:sldId id="362" r:id="rId82"/>
    <p:sldId id="363" r:id="rId83"/>
    <p:sldId id="364" r:id="rId84"/>
    <p:sldId id="365" r:id="rId85"/>
    <p:sldId id="366" r:id="rId86"/>
    <p:sldId id="367" r:id="rId87"/>
    <p:sldId id="398" r:id="rId88"/>
    <p:sldId id="368" r:id="rId89"/>
    <p:sldId id="375" r:id="rId90"/>
    <p:sldId id="374" r:id="rId91"/>
    <p:sldId id="369" r:id="rId92"/>
    <p:sldId id="373" r:id="rId93"/>
    <p:sldId id="376" r:id="rId94"/>
    <p:sldId id="377" r:id="rId95"/>
    <p:sldId id="370" r:id="rId96"/>
    <p:sldId id="387" r:id="rId97"/>
    <p:sldId id="386" r:id="rId98"/>
    <p:sldId id="388" r:id="rId99"/>
    <p:sldId id="378" r:id="rId100"/>
    <p:sldId id="409" r:id="rId101"/>
    <p:sldId id="410" r:id="rId102"/>
    <p:sldId id="415" r:id="rId103"/>
    <p:sldId id="317" r:id="rId104"/>
    <p:sldId id="413" r:id="rId105"/>
    <p:sldId id="395" r:id="rId106"/>
    <p:sldId id="394" r:id="rId107"/>
    <p:sldId id="390" r:id="rId108"/>
    <p:sldId id="391" r:id="rId109"/>
    <p:sldId id="392" r:id="rId110"/>
    <p:sldId id="393" r:id="rId111"/>
    <p:sldId id="417" r:id="rId112"/>
    <p:sldId id="293" r:id="rId1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5796E"/>
    <a:srgbClr val="006666"/>
    <a:srgbClr val="FF3300"/>
    <a:srgbClr val="006600"/>
    <a:srgbClr val="FF6600"/>
    <a:srgbClr val="E0734C"/>
    <a:srgbClr val="E79275"/>
    <a:srgbClr val="AFFFFF"/>
    <a:srgbClr val="9E2D1D"/>
    <a:srgbClr val="EFDE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7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-1524" y="-102"/>
      </p:cViewPr>
      <p:guideLst>
        <p:guide orient="horz" pos="2160"/>
        <p:guide orient="horz" pos="890"/>
        <p:guide orient="horz" pos="1071"/>
        <p:guide orient="horz" pos="3294"/>
        <p:guide pos="5420"/>
        <p:guide pos="10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8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IE-CLAUDE\DNSJS\Budget\budget%20DNSJS%202010%202011_mc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9.6613977272201196E-2"/>
          <c:y val="1.2350454404684481E-3"/>
          <c:w val="0.80288134999130256"/>
          <c:h val="0.503309830571997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5796E"/>
              </a:solidFill>
            </c:spPr>
          </c:dPt>
          <c:dPt>
            <c:idx val="1"/>
            <c:spPr>
              <a:solidFill>
                <a:srgbClr val="EFDE94"/>
              </a:solidFill>
            </c:spPr>
          </c:dPt>
          <c:dPt>
            <c:idx val="2"/>
            <c:spPr>
              <a:solidFill>
                <a:srgbClr val="AFFFFF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9E2D1D"/>
              </a:solidFill>
            </c:spPr>
          </c:dPt>
          <c:cat>
            <c:strRef>
              <c:f>graphique!$E$3:$E$9</c:f>
              <c:strCache>
                <c:ptCount val="7"/>
                <c:pt idx="0">
                  <c:v>Séjour des jeunes Aix</c:v>
                </c:pt>
                <c:pt idx="1">
                  <c:v>Développement</c:v>
                </c:pt>
                <c:pt idx="2">
                  <c:v>CDF Fréjus</c:v>
                </c:pt>
                <c:pt idx="3">
                  <c:v>Réunions</c:v>
                </c:pt>
                <c:pt idx="4">
                  <c:v>Scrabblerama Jeunes</c:v>
                </c:pt>
                <c:pt idx="5">
                  <c:v>Challenge Mattel</c:v>
                </c:pt>
                <c:pt idx="6">
                  <c:v>Formation</c:v>
                </c:pt>
              </c:strCache>
            </c:strRef>
          </c:cat>
          <c:val>
            <c:numRef>
              <c:f>graphique!$F$3:$F$9</c:f>
              <c:numCache>
                <c:formatCode>0</c:formatCode>
                <c:ptCount val="7"/>
                <c:pt idx="0">
                  <c:v>21773.14</c:v>
                </c:pt>
                <c:pt idx="1">
                  <c:v>13681</c:v>
                </c:pt>
                <c:pt idx="2">
                  <c:v>13166.84</c:v>
                </c:pt>
                <c:pt idx="3">
                  <c:v>9881.3699999999371</c:v>
                </c:pt>
                <c:pt idx="4">
                  <c:v>5340.09</c:v>
                </c:pt>
                <c:pt idx="5">
                  <c:v>589.51</c:v>
                </c:pt>
                <c:pt idx="6">
                  <c:v>578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129583372187448"/>
          <c:y val="0.52710687328844585"/>
          <c:w val="0.69570237866129281"/>
          <c:h val="0.46813347899616076"/>
        </c:manualLayout>
      </c:layout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396475-CB7B-4F96-BCDE-10FC3FB867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425B2D0-3BAE-4AAF-ADA0-0A33D25F7E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341CD-E892-42F4-B336-8DE014F5A910}" type="slidenum">
              <a:rPr lang="fr-FR" smtClean="0">
                <a:cs typeface="Arial" charset="0"/>
              </a:rPr>
              <a:pPr/>
              <a:t>1</a:t>
            </a:fld>
            <a:endParaRPr lang="fr-FR" smtClean="0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100</a:t>
            </a:fld>
            <a:endParaRPr lang="fr-F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101</a:t>
            </a:fld>
            <a:endParaRPr lang="fr-F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102</a:t>
            </a:fld>
            <a:endParaRPr lang="fr-F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103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104</a:t>
            </a:fld>
            <a:endParaRPr lang="fr-F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105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106</a:t>
            </a:fld>
            <a:endParaRPr lang="fr-F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107</a:t>
            </a:fld>
            <a:endParaRPr lang="fr-F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108</a:t>
            </a:fld>
            <a:endParaRPr lang="fr-F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109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110</a:t>
            </a:fld>
            <a:endParaRPr lang="fr-F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111</a:t>
            </a:fld>
            <a:endParaRPr lang="fr-F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112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18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341CD-E892-42F4-B336-8DE014F5A910}" type="slidenum">
              <a:rPr lang="fr-FR" smtClean="0">
                <a:cs typeface="Arial" charset="0"/>
              </a:rPr>
              <a:pPr/>
              <a:t>19</a:t>
            </a:fld>
            <a:endParaRPr lang="fr-FR" smtClean="0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2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341CD-E892-42F4-B336-8DE014F5A910}" type="slidenum">
              <a:rPr lang="fr-FR" smtClean="0">
                <a:cs typeface="Arial" charset="0"/>
              </a:rPr>
              <a:pPr/>
              <a:t>3</a:t>
            </a:fld>
            <a:endParaRPr lang="fr-FR" smtClean="0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44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52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60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69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72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74</a:t>
            </a:fld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77</a:t>
            </a:fld>
            <a:endParaRPr 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78</a:t>
            </a:fld>
            <a:endParaRPr 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82</a:t>
            </a:fld>
            <a:endParaRPr 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83</a:t>
            </a:fld>
            <a:endParaRPr 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85</a:t>
            </a:fld>
            <a:endParaRPr 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86</a:t>
            </a:fld>
            <a:endParaRPr 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2F193-0554-4785-B8EB-870080999A84}" type="slidenum">
              <a:rPr lang="fr-FR" smtClean="0">
                <a:cs typeface="Arial" charset="0"/>
              </a:rPr>
              <a:pPr/>
              <a:t>87</a:t>
            </a:fld>
            <a:endParaRPr lang="fr-FR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88</a:t>
            </a:fld>
            <a:endParaRPr 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89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90</a:t>
            </a:fld>
            <a:endParaRPr 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91</a:t>
            </a:fld>
            <a:endParaRPr 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92</a:t>
            </a:fld>
            <a:endParaRPr 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93</a:t>
            </a:fld>
            <a:endParaRPr 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94</a:t>
            </a:fld>
            <a:endParaRPr lang="fr-F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95</a:t>
            </a:fld>
            <a:endParaRPr 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96</a:t>
            </a:fld>
            <a:endParaRPr lang="fr-F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97</a:t>
            </a:fld>
            <a:endParaRPr lang="fr-F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98</a:t>
            </a:fld>
            <a:endParaRPr lang="fr-F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5B2D0-3BAE-4AAF-ADA0-0A33D25F7E6F}" type="slidenum">
              <a:rPr lang="fr-FR" smtClean="0"/>
              <a:pPr>
                <a:defRPr/>
              </a:pPr>
              <a:t>99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DCEB4-AC80-4D9C-A245-93E6A3BC53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250"/>
            <a:ext cx="8604250" cy="576263"/>
          </a:xfrm>
        </p:spPr>
        <p:txBody>
          <a:bodyPr/>
          <a:lstStyle>
            <a:lvl1pPr>
              <a:defRPr sz="3200">
                <a:solidFill>
                  <a:srgbClr val="05796E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2275" y="1773238"/>
            <a:ext cx="6911976" cy="4352925"/>
          </a:xfrm>
        </p:spPr>
        <p:txBody>
          <a:bodyPr/>
          <a:lstStyle>
            <a:lvl1pPr>
              <a:lnSpc>
                <a:spcPct val="200000"/>
              </a:lnSpc>
              <a:defRPr sz="2800">
                <a:solidFill>
                  <a:srgbClr val="05796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56F6-6EC0-4562-9288-49848A77FE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250"/>
            <a:ext cx="8604250" cy="576263"/>
          </a:xfrm>
        </p:spPr>
        <p:txBody>
          <a:bodyPr/>
          <a:lstStyle>
            <a:lvl1pPr>
              <a:defRPr sz="3200">
                <a:solidFill>
                  <a:srgbClr val="05796E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56F6-6EC0-4562-9288-49848A77FE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FF8E045-1AB4-4660-BB77-BC0C1B99CF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1510" name="Picture 6" descr="bandeau_ppt"/>
          <p:cNvPicPr>
            <a:picLocks noChangeAspect="1" noChangeArrowheads="1"/>
          </p:cNvPicPr>
          <p:nvPr userDrawn="1"/>
        </p:nvPicPr>
        <p:blipFill>
          <a:blip r:embed="rId5" cstate="print"/>
          <a:srcRect l="5588" b="6113"/>
          <a:stretch>
            <a:fillRect/>
          </a:stretch>
        </p:blipFill>
        <p:spPr bwMode="auto">
          <a:xfrm>
            <a:off x="0" y="55563"/>
            <a:ext cx="1824038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F"/>
          <p:cNvPicPr>
            <a:picLocks noChangeAspect="1" noChangeArrowheads="1"/>
          </p:cNvPicPr>
          <p:nvPr userDrawn="1"/>
        </p:nvPicPr>
        <p:blipFill>
          <a:blip r:embed="rId6" cstate="print"/>
          <a:srcRect l="63086" r="13828" b="6929"/>
          <a:stretch>
            <a:fillRect/>
          </a:stretch>
        </p:blipFill>
        <p:spPr bwMode="auto">
          <a:xfrm rot="-528571">
            <a:off x="7385050" y="44450"/>
            <a:ext cx="3889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Lettre_s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341585">
            <a:off x="8393113" y="188913"/>
            <a:ext cx="282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F"/>
          <p:cNvPicPr>
            <a:picLocks noChangeAspect="1" noChangeArrowheads="1"/>
          </p:cNvPicPr>
          <p:nvPr userDrawn="1"/>
        </p:nvPicPr>
        <p:blipFill>
          <a:blip r:embed="rId8" cstate="print"/>
          <a:srcRect l="63086" r="13828" b="6929"/>
          <a:stretch>
            <a:fillRect/>
          </a:stretch>
        </p:blipFill>
        <p:spPr bwMode="auto">
          <a:xfrm rot="-528571">
            <a:off x="6376988" y="115888"/>
            <a:ext cx="350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Lettre_c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 rot="944440">
            <a:off x="8609013" y="1052513"/>
            <a:ext cx="35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86042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5796E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5796E"/>
          </a:solidFill>
          <a:latin typeface="Century Gothic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5796E"/>
          </a:solidFill>
          <a:latin typeface="Century Gothic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5796E"/>
          </a:solidFill>
          <a:latin typeface="Century Gothic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5796E"/>
          </a:solidFill>
          <a:latin typeface="Century Gothic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rgbClr val="05796E"/>
          </a:solidFill>
          <a:latin typeface="Century Gothic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rgbClr val="05796E"/>
          </a:solidFill>
          <a:latin typeface="Century Gothic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rgbClr val="05796E"/>
          </a:solidFill>
          <a:latin typeface="Century Gothic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rgbClr val="05796E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Rapport%20Activit&#233;s%202010.pptx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Rapport%20Moral%202010.pptx" TargetMode="External"/><Relationship Id="rId4" Type="http://schemas.openxmlformats.org/officeDocument/2006/relationships/hyperlink" Target="Rapport%20Financier%202010.pptx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1"/>
          <p:cNvSpPr txBox="1">
            <a:spLocks noChangeArrowheads="1"/>
          </p:cNvSpPr>
          <p:nvPr/>
        </p:nvSpPr>
        <p:spPr bwMode="auto">
          <a:xfrm>
            <a:off x="3903663" y="2439988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3555" name="Text Box 22"/>
          <p:cNvSpPr txBox="1">
            <a:spLocks noChangeArrowheads="1"/>
          </p:cNvSpPr>
          <p:nvPr/>
        </p:nvSpPr>
        <p:spPr bwMode="auto">
          <a:xfrm>
            <a:off x="1692275" y="2160000"/>
            <a:ext cx="69119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5000" dirty="0" smtClean="0">
                <a:solidFill>
                  <a:srgbClr val="05796E"/>
                </a:solidFill>
                <a:latin typeface="Century Gothic" pitchFamily="34" charset="0"/>
              </a:rPr>
              <a:t>Assemblée Générale</a:t>
            </a:r>
            <a:endParaRPr lang="fr-FR" sz="5000" dirty="0">
              <a:solidFill>
                <a:srgbClr val="05796E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3000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4800" dirty="0" smtClean="0">
                <a:solidFill>
                  <a:srgbClr val="05796E"/>
                </a:solidFill>
                <a:latin typeface="Century Gothic" pitchFamily="34" charset="0"/>
              </a:rPr>
              <a:t>Aix-les-Bains</a:t>
            </a:r>
          </a:p>
          <a:p>
            <a:pPr algn="ctr">
              <a:spcBef>
                <a:spcPct val="50000"/>
              </a:spcBef>
            </a:pPr>
            <a:r>
              <a:rPr lang="fr-FR" sz="3000" dirty="0" smtClean="0">
                <a:solidFill>
                  <a:srgbClr val="05796E"/>
                </a:solidFill>
                <a:latin typeface="Century Gothic" pitchFamily="34" charset="0"/>
              </a:rPr>
              <a:t>28 octobre 2011</a:t>
            </a:r>
            <a:endParaRPr lang="fr-FR" sz="3000" dirty="0">
              <a:solidFill>
                <a:srgbClr val="05796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92275" y="1773238"/>
            <a:ext cx="71438" cy="1331912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63713" y="1674217"/>
            <a:ext cx="6696075" cy="1538883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Championnat </a:t>
            </a:r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de France en Parties Originales</a:t>
            </a:r>
          </a:p>
          <a:p>
            <a:pPr marL="342900" indent="-342900"/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Aix-les-Bains, </a:t>
            </a:r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28-29 octobre 2010 (938 joueurs)</a:t>
            </a:r>
            <a:endParaRPr lang="fr-FR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Thierry CHINCHOLLE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Dominique LE FUR (3)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Florian LEVY (4)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1061" y="4221163"/>
            <a:ext cx="71439" cy="1331912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92500" y="4122142"/>
            <a:ext cx="4967289" cy="1538883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Finale </a:t>
            </a:r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Interclubs</a:t>
            </a:r>
            <a:endParaRPr lang="fr-FR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Orléans, 14-15 mai 2011</a:t>
            </a:r>
            <a:endParaRPr lang="fr-FR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Le Bouscat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Saint-Leu-la-Forêt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Montrouge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dérives (en k€)</a:t>
            </a:r>
            <a:endParaRPr lang="fr-FR" dirty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2000232" y="2000240"/>
          <a:ext cx="6072230" cy="322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15"/>
                <a:gridCol w="3036115"/>
              </a:tblGrid>
              <a:tr h="538164"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fr-FR" sz="2400" baseline="0" dirty="0" smtClean="0">
                          <a:solidFill>
                            <a:schemeClr val="bg1"/>
                          </a:solidFill>
                        </a:rPr>
                        <a:t> - B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796E"/>
                    </a:solidFill>
                  </a:tcPr>
                </a:tc>
              </a:tr>
              <a:tr h="538164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05796E"/>
                          </a:solidFill>
                        </a:rPr>
                        <a:t>Achats</a:t>
                      </a:r>
                      <a:endParaRPr lang="fr-FR" sz="2400" b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 smtClean="0">
                          <a:solidFill>
                            <a:srgbClr val="05796E"/>
                          </a:solidFill>
                        </a:rPr>
                        <a:t>13,4</a:t>
                      </a:r>
                      <a:endParaRPr lang="fr-FR" sz="2400" b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538164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05796E"/>
                          </a:solidFill>
                        </a:rPr>
                        <a:t>Frais exploitation</a:t>
                      </a:r>
                      <a:endParaRPr lang="fr-FR" sz="2400" b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 smtClean="0">
                          <a:solidFill>
                            <a:srgbClr val="05796E"/>
                          </a:solidFill>
                        </a:rPr>
                        <a:t>46,8</a:t>
                      </a:r>
                      <a:endParaRPr lang="fr-FR" sz="2400" b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538164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05796E"/>
                          </a:solidFill>
                        </a:rPr>
                        <a:t>Activité Scrabble</a:t>
                      </a:r>
                      <a:endParaRPr lang="fr-FR" sz="2400" b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 smtClean="0">
                          <a:solidFill>
                            <a:srgbClr val="05796E"/>
                          </a:solidFill>
                        </a:rPr>
                        <a:t>72,0</a:t>
                      </a:r>
                      <a:endParaRPr lang="fr-FR" sz="2400" b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538164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05796E"/>
                          </a:solidFill>
                        </a:rPr>
                        <a:t>Subventions</a:t>
                      </a:r>
                      <a:endParaRPr lang="fr-FR" sz="2400" b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 smtClean="0">
                          <a:solidFill>
                            <a:srgbClr val="05796E"/>
                          </a:solidFill>
                        </a:rPr>
                        <a:t>9,6</a:t>
                      </a:r>
                      <a:endParaRPr lang="fr-FR" sz="2400" b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538164"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 smtClean="0">
                          <a:solidFill>
                            <a:schemeClr val="bg1"/>
                          </a:solidFill>
                        </a:rPr>
                        <a:t>141,8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796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(en k€)</a:t>
            </a:r>
            <a:endParaRPr lang="fr-FR" dirty="0"/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7" y="1700213"/>
            <a:ext cx="6913563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92275" y="3059668"/>
            <a:ext cx="691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5796E"/>
                </a:solidFill>
                <a:latin typeface="+mj-lt"/>
              </a:rPr>
              <a:t>Vote du rapport</a:t>
            </a:r>
            <a:endParaRPr lang="fr-FR" sz="6000" b="1" dirty="0">
              <a:solidFill>
                <a:srgbClr val="05796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0" name="Espace réservé du contenu 10"/>
          <p:cNvSpPr>
            <a:spLocks noGrp="1"/>
          </p:cNvSpPr>
          <p:nvPr>
            <p:ph idx="1"/>
          </p:nvPr>
        </p:nvSpPr>
        <p:spPr>
          <a:xfrm>
            <a:off x="1692275" y="5429264"/>
            <a:ext cx="6911976" cy="720000"/>
          </a:xfrm>
        </p:spPr>
        <p:txBody>
          <a:bodyPr bIns="36000"/>
          <a:lstStyle/>
          <a:p>
            <a:pPr>
              <a:lnSpc>
                <a:spcPct val="150000"/>
              </a:lnSpc>
            </a:pPr>
            <a:r>
              <a:rPr lang="fr-FR" dirty="0" smtClean="0"/>
              <a:t>Questions diverses</a:t>
            </a:r>
            <a:endParaRPr lang="fr-FR" dirty="0"/>
          </a:p>
        </p:txBody>
      </p:sp>
      <p:sp>
        <p:nvSpPr>
          <p:cNvPr id="12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20880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3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39600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4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5120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5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07220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059832" y="2736000"/>
            <a:ext cx="2381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59832" y="4608000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000250" y="3571875"/>
            <a:ext cx="6696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dirty="0">
                <a:solidFill>
                  <a:srgbClr val="05796E"/>
                </a:solidFill>
                <a:latin typeface="Century Gothic" pitchFamily="34" charset="0"/>
              </a:rPr>
              <a:t>QUESTIONS </a:t>
            </a:r>
            <a:r>
              <a:rPr lang="fr-FR" sz="3600" dirty="0" smtClean="0">
                <a:solidFill>
                  <a:srgbClr val="05796E"/>
                </a:solidFill>
                <a:latin typeface="Century Gothic" pitchFamily="34" charset="0"/>
              </a:rPr>
              <a:t>DIVERSES…</a:t>
            </a:r>
            <a:endParaRPr lang="fr-FR" sz="3600" dirty="0">
              <a:solidFill>
                <a:srgbClr val="05796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0" name="Espace réservé du contenu 10"/>
          <p:cNvSpPr>
            <a:spLocks noGrp="1"/>
          </p:cNvSpPr>
          <p:nvPr>
            <p:ph idx="1"/>
          </p:nvPr>
        </p:nvSpPr>
        <p:spPr>
          <a:xfrm>
            <a:off x="1692274" y="5429264"/>
            <a:ext cx="6911976" cy="720000"/>
          </a:xfrm>
        </p:spPr>
        <p:txBody>
          <a:bodyPr bIns="36000"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Questions diverses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20880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3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39600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4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5120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5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0745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059832" y="2736000"/>
            <a:ext cx="2381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59832" y="4608000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Laurent ODIER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Comité National d’Ethique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 </a:t>
            </a:r>
          </a:p>
          <a:p>
            <a:endParaRPr lang="fr-FR" sz="3600" dirty="0" smtClean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 CNE</a:t>
            </a:r>
          </a:p>
        </p:txBody>
      </p:sp>
      <p:pic>
        <p:nvPicPr>
          <p:cNvPr id="256002" name="Picture 2" descr="http://scrabblecrds.fr/clubs/F15/laurent.jpg"/>
          <p:cNvPicPr>
            <a:picLocks noChangeArrowheads="1"/>
          </p:cNvPicPr>
          <p:nvPr/>
        </p:nvPicPr>
        <p:blipFill>
          <a:blip r:embed="rId3" cstate="print"/>
          <a:srcRect t="5401" b="5401"/>
          <a:stretch>
            <a:fillRect/>
          </a:stretch>
        </p:blipFill>
        <p:spPr bwMode="auto">
          <a:xfrm>
            <a:off x="1692275" y="3429000"/>
            <a:ext cx="1440000" cy="1440000"/>
          </a:xfrm>
          <a:prstGeom prst="rect">
            <a:avLst/>
          </a:prstGeom>
          <a:noFill/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la procédure de vote</a:t>
            </a:r>
            <a:endParaRPr lang="fr-F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2275" y="1773238"/>
            <a:ext cx="745172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Des échéances respectées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Dépôt, vérification, publication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des listes </a:t>
            </a:r>
            <a:r>
              <a:rPr lang="fr-FR" sz="16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uis des programmes;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1600" baseline="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Impression et envoi des documents de vote aux licenciés.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0" i="0" u="none" strike="noStrike" cap="none" normalizeH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Times New Roman" pitchFamily="18" charset="0"/>
            </a:endParaRPr>
          </a:p>
          <a:p>
            <a:pPr lvl="0"/>
            <a:r>
              <a:rPr lang="fr-FR" sz="2400" b="1" dirty="0" smtClean="0">
                <a:solidFill>
                  <a:srgbClr val="05796E"/>
                </a:solidFill>
                <a:ea typeface="Calibri" pitchFamily="34" charset="0"/>
                <a:cs typeface="Times New Roman" pitchFamily="18" charset="0"/>
              </a:rPr>
              <a:t>Un problème de routage traité</a:t>
            </a:r>
          </a:p>
          <a:p>
            <a:pPr lvl="0"/>
            <a:endParaRPr lang="fr-FR" sz="1100" dirty="0" smtClean="0">
              <a:solidFill>
                <a:srgbClr val="05796E"/>
              </a:solidFill>
              <a:cs typeface="Arial" pitchFamily="34" charset="0"/>
            </a:endParaRPr>
          </a:p>
          <a:p>
            <a:pPr marL="342900" lvl="0" indent="-342900" eaLnBrk="0" hangingPunct="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5796E"/>
                </a:solidFill>
                <a:ea typeface="Calibri" pitchFamily="34" charset="0"/>
                <a:cs typeface="Times New Roman" pitchFamily="18" charset="0"/>
              </a:rPr>
              <a:t>Cas de matériel manquant ou surnuméraire;</a:t>
            </a:r>
          </a:p>
          <a:p>
            <a:pPr marL="342900" lvl="0" indent="-342900" eaLnBrk="0" hangingPunct="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5796E"/>
                </a:solidFill>
                <a:cs typeface="Times New Roman" pitchFamily="18" charset="0"/>
              </a:rPr>
              <a:t>Problème technique chez le fournisseur, pourtant habitué aux élections et le même qu’en 2007;</a:t>
            </a:r>
          </a:p>
          <a:p>
            <a:pPr marL="342900" lvl="0" indent="-342900" eaLnBrk="0" hangingPunct="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5796E"/>
                </a:solidFill>
                <a:cs typeface="Times New Roman" pitchFamily="18" charset="0"/>
              </a:rPr>
              <a:t>Responsabilité entièrement reconnue par le fournisseur;</a:t>
            </a:r>
          </a:p>
          <a:p>
            <a:pPr marL="342900" lvl="0" indent="-342900" eaLnBrk="0" hangingPunct="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5796E"/>
                </a:solidFill>
                <a:cs typeface="Times New Roman" pitchFamily="18" charset="0"/>
              </a:rPr>
              <a:t>Communiqué, recensement des problèmes;</a:t>
            </a:r>
          </a:p>
          <a:p>
            <a:pPr marL="342900" lvl="0" indent="-342900" eaLnBrk="0" hangingPunct="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5796E"/>
                </a:solidFill>
                <a:cs typeface="Times New Roman" pitchFamily="18" charset="0"/>
              </a:rPr>
              <a:t>Renvoi du matériel manquant par la fédé</a:t>
            </a:r>
            <a:endParaRPr lang="fr-FR" sz="1600" dirty="0" smtClean="0">
              <a:solidFill>
                <a:srgbClr val="05796E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la procédure de vote</a:t>
            </a:r>
            <a:endParaRPr lang="fr-F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2275" y="1700213"/>
            <a:ext cx="745172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 dépouillement efficace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Le 15 octobre 2011 à la fédé</a:t>
            </a:r>
            <a:endParaRPr lang="fr-FR" sz="1600" baseline="0" dirty="0" smtClean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fr-FR" sz="1600" b="0" i="0" u="none" strike="noStrike" cap="none" normalizeH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Times New Roman" pitchFamily="18" charset="0"/>
            </a:endParaRPr>
          </a:p>
          <a:p>
            <a:pPr lvl="0"/>
            <a:r>
              <a:rPr lang="fr-FR" sz="2400" b="1" dirty="0" smtClean="0">
                <a:solidFill>
                  <a:srgbClr val="05796E"/>
                </a:solidFill>
                <a:ea typeface="Calibri" pitchFamily="34" charset="0"/>
                <a:cs typeface="Times New Roman" pitchFamily="18" charset="0"/>
              </a:rPr>
              <a:t>Un bon état d’esprit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4482867"/>
            <a:ext cx="6911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Sous la responsabilité du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Comité National d’Ethique dont les consignes ont été respectées</a:t>
            </a:r>
            <a:endParaRPr lang="fr-FR" sz="2000" b="1" i="1" dirty="0" smtClean="0">
              <a:solidFill>
                <a:srgbClr val="05796E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428860" y="2834640"/>
          <a:ext cx="5593753" cy="1188720"/>
        </p:xfrm>
        <a:graphic>
          <a:graphicData uri="http://schemas.openxmlformats.org/drawingml/2006/table">
            <a:tbl>
              <a:tblPr/>
              <a:tblGrid>
                <a:gridCol w="2610418"/>
                <a:gridCol w="1417084"/>
                <a:gridCol w="1566251"/>
              </a:tblGrid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Nombre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% inscrits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Inscrits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15 046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Votants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7 945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428860" y="4634865"/>
          <a:ext cx="5593753" cy="1188720"/>
        </p:xfrm>
        <a:graphic>
          <a:graphicData uri="http://schemas.openxmlformats.org/drawingml/2006/table">
            <a:tbl>
              <a:tblPr/>
              <a:tblGrid>
                <a:gridCol w="2610418"/>
                <a:gridCol w="1417084"/>
                <a:gridCol w="1566251"/>
              </a:tblGrid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Nombre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% inscrits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Blancs ou nuls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Exprimés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7 832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98,58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692275" y="1831971"/>
            <a:ext cx="86377" cy="1332000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63714" y="1700213"/>
            <a:ext cx="7380286" cy="1538883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Championnat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de France </a:t>
            </a:r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Espoir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(Coupe Aix) </a:t>
            </a:r>
          </a:p>
          <a:p>
            <a:pPr marL="342900" indent="-342900"/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30-31 </a:t>
            </a:r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octobre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2010</a:t>
            </a:r>
            <a:endParaRPr lang="en-GB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Sullivan DELANOE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Sylvain TOLASSY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Guillaume LECUT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7050" y="4346577"/>
            <a:ext cx="71439" cy="993787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38489" y="4214818"/>
            <a:ext cx="5265761" cy="123110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000" b="1" dirty="0">
                <a:solidFill>
                  <a:srgbClr val="05796E"/>
                </a:solidFill>
                <a:latin typeface="Century Gothic" pitchFamily="34" charset="0"/>
              </a:rPr>
              <a:t>Grand Prix </a:t>
            </a:r>
            <a:r>
              <a:rPr lang="en-GB" sz="2000" b="1" dirty="0" err="1">
                <a:solidFill>
                  <a:srgbClr val="05796E"/>
                </a:solidFill>
                <a:latin typeface="Century Gothic" pitchFamily="34" charset="0"/>
              </a:rPr>
              <a:t>saison</a:t>
            </a:r>
            <a:r>
              <a:rPr lang="en-GB" sz="2000" b="1" dirty="0">
                <a:solidFill>
                  <a:srgbClr val="05796E"/>
                </a:solidFill>
                <a:latin typeface="Century Gothic" pitchFamily="34" charset="0"/>
              </a:rPr>
              <a:t> 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2010-2011 </a:t>
            </a:r>
            <a:r>
              <a:rPr lang="en-GB" sz="2000" b="1" dirty="0">
                <a:solidFill>
                  <a:srgbClr val="05796E"/>
                </a:solidFill>
                <a:latin typeface="Century Gothic" pitchFamily="34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en-GB" dirty="0">
                <a:solidFill>
                  <a:srgbClr val="05796E"/>
                </a:solidFill>
                <a:latin typeface="Century Gothic" pitchFamily="34" charset="0"/>
              </a:rPr>
              <a:t>Thierry CHINCHOLLE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Antonin MICHEL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 dirty="0">
                <a:solidFill>
                  <a:srgbClr val="05796E"/>
                </a:solidFill>
                <a:latin typeface="Century Gothic" pitchFamily="34" charset="0"/>
              </a:rPr>
              <a:t>Guy DELORE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428860" y="2834640"/>
          <a:ext cx="5593753" cy="1920240"/>
        </p:xfrm>
        <a:graphic>
          <a:graphicData uri="http://schemas.openxmlformats.org/drawingml/2006/table">
            <a:tbl>
              <a:tblPr/>
              <a:tblGrid>
                <a:gridCol w="2610418"/>
                <a:gridCol w="1417084"/>
                <a:gridCol w="1566251"/>
              </a:tblGrid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Nombre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% inscrits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Liste conduite par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Jacques LACHKAR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5 748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73,39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Liste conduite par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Daniel FORT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2 084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26,61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22275" y="3429000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6666"/>
                </a:solidFill>
                <a:latin typeface="Century Gothic" pitchFamily="34" charset="0"/>
              </a:rPr>
              <a:t>Elue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692275" y="5229225"/>
            <a:ext cx="6911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rgbClr val="006666"/>
                </a:solidFill>
                <a:latin typeface="Century Gothic" pitchFamily="34" charset="0"/>
              </a:rPr>
              <a:t>Prise de fonction du Bureau nouvellement élu</a:t>
            </a:r>
          </a:p>
          <a:p>
            <a:pPr algn="ctr"/>
            <a:r>
              <a:rPr lang="fr-FR" b="1" i="1" dirty="0" smtClean="0">
                <a:solidFill>
                  <a:srgbClr val="006666"/>
                </a:solidFill>
                <a:latin typeface="Century Gothic" pitchFamily="34" charset="0"/>
              </a:rPr>
              <a:t>lors du CA du 7 janvier 2012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92275" y="3429000"/>
            <a:ext cx="691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5796E"/>
                </a:solidFill>
                <a:latin typeface="+mj-lt"/>
              </a:rPr>
              <a:t>Présentation du nouveau Bureau Directeur</a:t>
            </a:r>
            <a:endParaRPr lang="fr-FR" sz="2400" dirty="0">
              <a:solidFill>
                <a:srgbClr val="05796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AG </a:t>
            </a:r>
            <a:r>
              <a:rPr lang="fr-FR" dirty="0" err="1" smtClean="0"/>
              <a:t>FFSc</a:t>
            </a:r>
            <a:endParaRPr lang="fr-FR" dirty="0" smtClean="0"/>
          </a:p>
        </p:txBody>
      </p:sp>
      <p:sp>
        <p:nvSpPr>
          <p:cNvPr id="8" name="Espace réservé du contenu 10"/>
          <p:cNvSpPr txBox="1">
            <a:spLocks/>
          </p:cNvSpPr>
          <p:nvPr/>
        </p:nvSpPr>
        <p:spPr bwMode="auto">
          <a:xfrm>
            <a:off x="1692275" y="3428999"/>
            <a:ext cx="691197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693861" y="2693664"/>
            <a:ext cx="69852" cy="1012820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63713" y="2597547"/>
            <a:ext cx="5429288" cy="123110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Vermeils</a:t>
            </a:r>
            <a:endParaRPr lang="fr-FR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Guy DELORE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Jean BIBLOCQUE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Nicole EPINGARD (4)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597362" y="5655092"/>
            <a:ext cx="6911975" cy="400110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Trophée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des </a:t>
            </a:r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Diamants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</a:t>
            </a:r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Verts</a:t>
            </a:r>
            <a:r>
              <a:rPr lang="en-GB" sz="2000" b="1" dirty="0">
                <a:solidFill>
                  <a:srgbClr val="05796E"/>
                </a:solidFill>
                <a:latin typeface="Century Gothic" pitchFamily="34" charset="0"/>
              </a:rPr>
              <a:t> 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: </a:t>
            </a:r>
            <a:r>
              <a:rPr lang="en-GB" dirty="0" err="1" smtClean="0">
                <a:solidFill>
                  <a:srgbClr val="05796E"/>
                </a:solidFill>
                <a:latin typeface="Century Gothic" pitchFamily="34" charset="0"/>
              </a:rPr>
              <a:t>Comité</a:t>
            </a: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 </a:t>
            </a:r>
            <a:r>
              <a:rPr lang="en-GB" dirty="0" err="1" smtClean="0">
                <a:solidFill>
                  <a:srgbClr val="05796E"/>
                </a:solidFill>
                <a:latin typeface="Century Gothic" pitchFamily="34" charset="0"/>
              </a:rPr>
              <a:t>Sud-Francilien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9475" y="4221163"/>
            <a:ext cx="73025" cy="993787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492500" y="4097342"/>
            <a:ext cx="5265761" cy="123110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Diamants</a:t>
            </a:r>
            <a:endParaRPr lang="en-GB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Bernard GRELLET (8)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Jean DENOUEL (10)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Jacques DELANNOY (14)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89243" y="1571612"/>
            <a:ext cx="5265761" cy="70788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Championnat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de France Vermeil</a:t>
            </a:r>
          </a:p>
          <a:p>
            <a:pPr marL="342900" indent="-342900"/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Vichy, 31 mai-1er </a:t>
            </a:r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juin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2011 (897 </a:t>
            </a:r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joueurs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)</a:t>
            </a:r>
            <a:endParaRPr lang="en-GB" sz="2000" b="1" dirty="0">
              <a:solidFill>
                <a:srgbClr val="05796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693861" y="2693664"/>
            <a:ext cx="69852" cy="1012820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63713" y="2597547"/>
            <a:ext cx="3094039" cy="123110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Top</a:t>
            </a:r>
            <a:endParaRPr lang="fr-FR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Annecy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Bourg-en-Bresse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Quimper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2275" y="3958139"/>
            <a:ext cx="73025" cy="993787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65301" y="3834318"/>
            <a:ext cx="3235328" cy="123110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Excellence</a:t>
            </a:r>
            <a:endParaRPr lang="en-GB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Paris Saint-Exupéry</a:t>
            </a:r>
          </a:p>
          <a:p>
            <a:pPr marL="342900" indent="-342900">
              <a:buFontTx/>
              <a:buAutoNum type="arabicPeriod"/>
            </a:pPr>
            <a:r>
              <a:rPr lang="fr-FR" dirty="0" err="1" smtClean="0">
                <a:solidFill>
                  <a:srgbClr val="05796E"/>
                </a:solidFill>
                <a:latin typeface="Century Gothic" pitchFamily="34" charset="0"/>
              </a:rPr>
              <a:t>Cournon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 d’Auvergne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Angoulême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89243" y="1571612"/>
            <a:ext cx="5265761" cy="70788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Challenge VERDIAM</a:t>
            </a:r>
          </a:p>
          <a:p>
            <a:pPr marL="342900" indent="-342900"/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(</a:t>
            </a:r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Simultané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VERDIAM, 5 </a:t>
            </a:r>
            <a:r>
              <a:rPr lang="en-GB" sz="2000" b="1" dirty="0" err="1" smtClean="0">
                <a:solidFill>
                  <a:srgbClr val="05796E"/>
                </a:solidFill>
                <a:latin typeface="Century Gothic" pitchFamily="34" charset="0"/>
              </a:rPr>
              <a:t>février</a:t>
            </a:r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 2011) </a:t>
            </a:r>
            <a:endParaRPr lang="en-GB" sz="2000" b="1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2275" y="5195895"/>
            <a:ext cx="73025" cy="993787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65301" y="5072074"/>
            <a:ext cx="2092320" cy="123110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000" b="1" dirty="0" smtClean="0">
                <a:solidFill>
                  <a:srgbClr val="05796E"/>
                </a:solidFill>
                <a:latin typeface="Century Gothic" pitchFamily="34" charset="0"/>
              </a:rPr>
              <a:t>Promotion</a:t>
            </a:r>
            <a:endParaRPr lang="en-GB" sz="2000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Pau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Toulon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Tours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 mondiaux</a:t>
            </a:r>
            <a:endParaRPr lang="fr-FR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62126" y="2708275"/>
            <a:ext cx="3309940" cy="3139321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5796E"/>
                </a:solidFill>
                <a:latin typeface="Century Gothic" pitchFamily="34" charset="0"/>
              </a:rPr>
              <a:t>Seniors</a:t>
            </a:r>
          </a:p>
          <a:p>
            <a:pPr marL="342900" indent="-342900">
              <a:defRPr/>
            </a:pP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1.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Francis DESJARDINS 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)</a:t>
            </a:r>
            <a:endParaRPr lang="fr-FR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2.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Antonin MICHEL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3.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Franck MANIQUANT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05796E"/>
                </a:solidFill>
                <a:latin typeface="Century Gothic" pitchFamily="34" charset="0"/>
              </a:rPr>
              <a:t>Vermeils</a:t>
            </a:r>
          </a:p>
          <a:p>
            <a:pPr>
              <a:defRPr/>
            </a:pP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1. Guy DELORE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(36)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b="1" dirty="0" err="1">
                <a:solidFill>
                  <a:srgbClr val="05796E"/>
                </a:solidFill>
                <a:latin typeface="Century Gothic" pitchFamily="34" charset="0"/>
              </a:rPr>
              <a:t>Diamants</a:t>
            </a:r>
            <a:endParaRPr lang="en-GB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Bernard </a:t>
            </a: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GRELLET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(80)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64163" y="2708275"/>
            <a:ext cx="3779837" cy="2585323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err="1" smtClean="0">
                <a:solidFill>
                  <a:srgbClr val="05796E"/>
                </a:solidFill>
                <a:latin typeface="Century Gothic" pitchFamily="34" charset="0"/>
              </a:rPr>
              <a:t>Espoirs</a:t>
            </a:r>
            <a:endParaRPr lang="en-GB" b="1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1.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Francis DESJARDINS 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)</a:t>
            </a:r>
            <a:endParaRPr lang="fr-FR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3. Fabien LEROY (9)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fr-FR" b="1" dirty="0">
                <a:solidFill>
                  <a:srgbClr val="05796E"/>
                </a:solidFill>
                <a:latin typeface="Century Gothic" pitchFamily="34" charset="0"/>
              </a:rPr>
              <a:t>Juniors</a:t>
            </a:r>
          </a:p>
          <a:p>
            <a:pPr marL="342900" indent="-342900">
              <a:defRPr/>
            </a:pP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1.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Samson TESSIER (63)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fr-FR" b="1" dirty="0">
                <a:solidFill>
                  <a:srgbClr val="05796E"/>
                </a:solidFill>
                <a:latin typeface="Century Gothic" pitchFamily="34" charset="0"/>
              </a:rPr>
              <a:t>Cadets</a:t>
            </a:r>
          </a:p>
          <a:p>
            <a:pPr marL="342900" indent="-342900">
              <a:defRPr/>
            </a:pP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1.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Gaston JEAN-BAPTISTE (95)</a:t>
            </a:r>
            <a:endParaRPr lang="en-GB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9" name="Espace réservé du contenu 10"/>
          <p:cNvSpPr txBox="1">
            <a:spLocks/>
          </p:cNvSpPr>
          <p:nvPr/>
        </p:nvSpPr>
        <p:spPr bwMode="auto">
          <a:xfrm>
            <a:off x="1550605" y="1785926"/>
            <a:ext cx="6911976" cy="5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Elite Championnats du Monde (Montreux, août 2011)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2275" y="2816221"/>
            <a:ext cx="71438" cy="10128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692275" y="4179095"/>
            <a:ext cx="71438" cy="4643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92275" y="5000636"/>
            <a:ext cx="71438" cy="4643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292725" y="2797963"/>
            <a:ext cx="71438" cy="75248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292725" y="3896125"/>
            <a:ext cx="71438" cy="46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92725" y="4714884"/>
            <a:ext cx="71438" cy="4643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 mondiaux</a:t>
            </a:r>
            <a:endParaRPr lang="fr-FR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69548" y="2708275"/>
            <a:ext cx="3379791" cy="2308324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05796E"/>
                </a:solidFill>
                <a:latin typeface="Century Gothic" pitchFamily="34" charset="0"/>
              </a:rPr>
              <a:t>Seniors </a:t>
            </a:r>
          </a:p>
          <a:p>
            <a:pPr>
              <a:defRPr/>
            </a:pPr>
            <a:r>
              <a:rPr lang="en-GB" b="1" dirty="0" smtClean="0">
                <a:solidFill>
                  <a:srgbClr val="05796E"/>
                </a:solidFill>
                <a:latin typeface="Century Gothic" pitchFamily="34" charset="0"/>
              </a:rPr>
              <a:t> </a:t>
            </a: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1. </a:t>
            </a:r>
            <a:r>
              <a:rPr lang="en-GB" dirty="0" err="1" smtClean="0">
                <a:solidFill>
                  <a:srgbClr val="05796E"/>
                </a:solidFill>
                <a:latin typeface="Century Gothic" pitchFamily="34" charset="0"/>
              </a:rPr>
              <a:t>Antonin</a:t>
            </a: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 MICHEL</a:t>
            </a:r>
          </a:p>
          <a:p>
            <a:pPr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</a:t>
            </a:r>
            <a:endParaRPr lang="en-GB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b="1" dirty="0" smtClean="0">
                <a:solidFill>
                  <a:srgbClr val="05796E"/>
                </a:solidFill>
                <a:latin typeface="Century Gothic" pitchFamily="34" charset="0"/>
              </a:rPr>
              <a:t>Vermeils</a:t>
            </a:r>
          </a:p>
          <a:p>
            <a:pPr marL="342900" indent="-342900">
              <a:defRPr/>
            </a:pP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1. Guy DELORE (18)</a:t>
            </a:r>
          </a:p>
          <a:p>
            <a:pPr marL="342900" indent="-342900">
              <a:defRPr/>
            </a:pPr>
            <a:endParaRPr lang="en-GB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b="1" dirty="0" err="1" smtClean="0">
                <a:solidFill>
                  <a:srgbClr val="05796E"/>
                </a:solidFill>
                <a:latin typeface="Century Gothic" pitchFamily="34" charset="0"/>
              </a:rPr>
              <a:t>Diamants</a:t>
            </a:r>
            <a:endParaRPr lang="en-GB" b="1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1. Jacques DELANNOY (56)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64163" y="2708275"/>
            <a:ext cx="3779837" cy="2862322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err="1" smtClean="0">
                <a:solidFill>
                  <a:srgbClr val="05796E"/>
                </a:solidFill>
                <a:latin typeface="Century Gothic" pitchFamily="34" charset="0"/>
              </a:rPr>
              <a:t>Espoirs</a:t>
            </a:r>
            <a:endParaRPr lang="en-GB" b="1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1. Hugo DELAFONTAINE 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Ch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)</a:t>
            </a:r>
          </a:p>
          <a:p>
            <a:pPr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6. Sullivan DELANOE (22)</a:t>
            </a:r>
          </a:p>
          <a:p>
            <a:pPr>
              <a:defRPr/>
            </a:pPr>
            <a:endParaRPr lang="fr-FR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fr-FR" b="1" dirty="0" smtClean="0">
                <a:solidFill>
                  <a:srgbClr val="05796E"/>
                </a:solidFill>
                <a:latin typeface="Century Gothic" pitchFamily="34" charset="0"/>
              </a:rPr>
              <a:t>Juniors</a:t>
            </a:r>
          </a:p>
          <a:p>
            <a:pPr marL="342900" indent="-342900">
              <a:defRPr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1. Kevin MENG 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Ch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) (27)</a:t>
            </a:r>
          </a:p>
          <a:p>
            <a:pPr marL="342900" indent="-342900"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2. Samson TESSIER(43)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fr-FR" b="1" dirty="0" smtClean="0">
                <a:solidFill>
                  <a:srgbClr val="05796E"/>
                </a:solidFill>
                <a:latin typeface="Century Gothic" pitchFamily="34" charset="0"/>
              </a:rPr>
              <a:t>Cadets</a:t>
            </a:r>
          </a:p>
          <a:p>
            <a:pPr marL="342900" indent="-342900">
              <a:defRPr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1. Gaston JEAN-BAPTISTE (38)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9" name="Espace réservé du contenu 10"/>
          <p:cNvSpPr txBox="1">
            <a:spLocks/>
          </p:cNvSpPr>
          <p:nvPr/>
        </p:nvSpPr>
        <p:spPr bwMode="auto">
          <a:xfrm>
            <a:off x="1563484" y="1785926"/>
            <a:ext cx="6911976" cy="5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Blitz Championnats du Monde (Montreux, août 2011)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2275" y="2816221"/>
            <a:ext cx="71438" cy="46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692275" y="3655346"/>
            <a:ext cx="71438" cy="4643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92275" y="4476887"/>
            <a:ext cx="71438" cy="4643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292725" y="2797963"/>
            <a:ext cx="71438" cy="75248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292725" y="3896125"/>
            <a:ext cx="71438" cy="747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92725" y="5000636"/>
            <a:ext cx="71438" cy="4643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 mondiaux</a:t>
            </a:r>
            <a:endParaRPr lang="fr-FR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95306" y="2708275"/>
            <a:ext cx="6420032" cy="3416320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05796E"/>
                </a:solidFill>
                <a:latin typeface="Century Gothic" pitchFamily="34" charset="0"/>
              </a:rPr>
              <a:t>Seniors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Louis EGGERMONT – Paul FRAITEUR (Be)</a:t>
            </a:r>
            <a:endParaRPr lang="en-GB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Bernard CARO – Thierry CHINCHOLLE</a:t>
            </a:r>
          </a:p>
          <a:p>
            <a:pPr marL="342900" indent="-342900"/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2.   Luc MAURIN – Antonin MICHEL</a:t>
            </a:r>
          </a:p>
          <a:p>
            <a:pPr marL="342900" indent="-342900"/>
            <a:endParaRPr lang="en-GB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b="1" dirty="0" smtClean="0">
                <a:solidFill>
                  <a:srgbClr val="05796E"/>
                </a:solidFill>
                <a:latin typeface="Century Gothic" pitchFamily="34" charset="0"/>
              </a:rPr>
              <a:t>Vermeils et </a:t>
            </a:r>
            <a:r>
              <a:rPr lang="en-GB" b="1" dirty="0" err="1" smtClean="0">
                <a:solidFill>
                  <a:srgbClr val="05796E"/>
                </a:solidFill>
                <a:latin typeface="Century Gothic" pitchFamily="34" charset="0"/>
              </a:rPr>
              <a:t>Diamants</a:t>
            </a:r>
            <a:endParaRPr lang="en-GB" b="1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Marc NOEL – Raymond PEETERS (Be) (21)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Michel ONILLON – Robert SPRINGER (23)</a:t>
            </a:r>
          </a:p>
          <a:p>
            <a:pPr marL="342900" indent="-342900"/>
            <a:endParaRPr lang="en-GB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b="1" dirty="0" smtClean="0">
                <a:solidFill>
                  <a:srgbClr val="05796E"/>
                </a:solidFill>
                <a:latin typeface="Century Gothic" pitchFamily="34" charset="0"/>
              </a:rPr>
              <a:t>Juniors et Cadets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Samson TESSIER </a:t>
            </a: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-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Kevin MENG (Ch) (18)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5796E"/>
                </a:solidFill>
                <a:latin typeface="Century Gothic" pitchFamily="34" charset="0"/>
              </a:rPr>
              <a:t>Jean-Batiste DREVETON – Gaston JEAN-BAPTISTE (22)</a:t>
            </a:r>
            <a:endParaRPr lang="fr-FR" dirty="0" smtClean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9" name="Espace réservé du contenu 10"/>
          <p:cNvSpPr txBox="1">
            <a:spLocks/>
          </p:cNvSpPr>
          <p:nvPr/>
        </p:nvSpPr>
        <p:spPr bwMode="auto">
          <a:xfrm>
            <a:off x="1563484" y="1785926"/>
            <a:ext cx="6911976" cy="5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Paires Championnats du Monde (Montreux)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2275" y="2816221"/>
            <a:ext cx="71438" cy="10128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92275" y="4179094"/>
            <a:ext cx="71438" cy="756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92275" y="5250664"/>
            <a:ext cx="71438" cy="756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Palmarès Scolaire et Classique</a:t>
            </a:r>
            <a:endParaRPr lang="fr-FR" dirty="0"/>
          </a:p>
        </p:txBody>
      </p:sp>
      <p:sp>
        <p:nvSpPr>
          <p:cNvPr id="9" name="Espace réservé du contenu 10"/>
          <p:cNvSpPr txBox="1">
            <a:spLocks/>
          </p:cNvSpPr>
          <p:nvPr/>
        </p:nvSpPr>
        <p:spPr bwMode="auto">
          <a:xfrm>
            <a:off x="1692274" y="3140425"/>
            <a:ext cx="6911976" cy="208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Voir les diaporamas des Directions </a:t>
            </a:r>
            <a:r>
              <a:rPr lang="fr-FR" sz="3200" b="1" kern="0" dirty="0" smtClean="0">
                <a:solidFill>
                  <a:srgbClr val="05796E"/>
                </a:solidFill>
                <a:latin typeface="+mj-lt"/>
                <a:cs typeface="+mn-cs"/>
              </a:rPr>
              <a:t>N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ationales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5796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9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20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21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5796E"/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space réservé du contenu 10"/>
          <p:cNvSpPr txBox="1">
            <a:spLocks/>
          </p:cNvSpPr>
          <p:nvPr/>
        </p:nvSpPr>
        <p:spPr bwMode="auto">
          <a:xfrm>
            <a:off x="1692274" y="57150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761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1"/>
          <p:cNvSpPr txBox="1">
            <a:spLocks noChangeArrowheads="1"/>
          </p:cNvSpPr>
          <p:nvPr/>
        </p:nvSpPr>
        <p:spPr bwMode="auto">
          <a:xfrm>
            <a:off x="3903663" y="2439988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Marie-Claude DESRONE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5796E"/>
                </a:solidFill>
                <a:latin typeface="+mj-lt"/>
              </a:rPr>
              <a:t>DNSJS</a:t>
            </a:r>
          </a:p>
          <a:p>
            <a:r>
              <a:rPr lang="fr-FR" sz="3600" dirty="0">
                <a:solidFill>
                  <a:srgbClr val="05796E"/>
                </a:solidFill>
                <a:latin typeface="+mj-lt"/>
              </a:rPr>
              <a:t>Direction Nationale du Scrabble Jeunes &amp; Scolaires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Présidente DNSJS</a:t>
            </a:r>
          </a:p>
        </p:txBody>
      </p:sp>
      <p:pic>
        <p:nvPicPr>
          <p:cNvPr id="10" name="Image 9" descr="image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275" y="3429000"/>
            <a:ext cx="1440000" cy="1440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0" name="Espace réservé du contenu 10"/>
          <p:cNvSpPr txBox="1">
            <a:spLocks/>
          </p:cNvSpPr>
          <p:nvPr/>
        </p:nvSpPr>
        <p:spPr bwMode="auto">
          <a:xfrm>
            <a:off x="1692274" y="57150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3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4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rgbClr val="05796E"/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5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761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DNSJS</a:t>
            </a:r>
            <a:endParaRPr lang="fr-FR" dirty="0"/>
          </a:p>
        </p:txBody>
      </p:sp>
      <p:pic>
        <p:nvPicPr>
          <p:cNvPr id="4" name="Graphique 15"/>
          <p:cNvPicPr>
            <a:picLocks noChangeArrowheads="1"/>
          </p:cNvPicPr>
          <p:nvPr/>
        </p:nvPicPr>
        <p:blipFill>
          <a:blip r:embed="rId3" cstate="print"/>
          <a:srcRect l="10979" t="3928" r="34505" b="4583"/>
          <a:stretch>
            <a:fillRect/>
          </a:stretch>
        </p:blipFill>
        <p:spPr bwMode="auto">
          <a:xfrm>
            <a:off x="1692275" y="2132856"/>
            <a:ext cx="1857116" cy="1957803"/>
          </a:xfrm>
          <a:prstGeom prst="rect">
            <a:avLst/>
          </a:prstGeom>
          <a:noFill/>
          <a:ln w="9525">
            <a:solidFill>
              <a:srgbClr val="05796E"/>
            </a:solidFill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92274" y="4581128"/>
          <a:ext cx="6911975" cy="1584960"/>
        </p:xfrm>
        <a:graphic>
          <a:graphicData uri="http://schemas.openxmlformats.org/drawingml/2006/table">
            <a:tbl>
              <a:tblPr/>
              <a:tblGrid>
                <a:gridCol w="2610418"/>
                <a:gridCol w="1417084"/>
                <a:gridCol w="1566251"/>
                <a:gridCol w="1318222"/>
              </a:tblGrid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2009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Clubs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Licences -18 ans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810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649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711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Licences Espoirs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7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Graphique 5"/>
          <p:cNvPicPr>
            <a:picLocks noChangeArrowheads="1"/>
          </p:cNvPicPr>
          <p:nvPr/>
        </p:nvPicPr>
        <p:blipFill>
          <a:blip r:embed="rId4" cstate="print"/>
          <a:srcRect l="7058" t="1964" r="11763" b="6547"/>
          <a:stretch>
            <a:fillRect/>
          </a:stretch>
        </p:blipFill>
        <p:spPr bwMode="auto">
          <a:xfrm>
            <a:off x="3563888" y="2132856"/>
            <a:ext cx="2863474" cy="1960710"/>
          </a:xfrm>
          <a:prstGeom prst="rect">
            <a:avLst/>
          </a:prstGeom>
          <a:noFill/>
          <a:ln w="9525">
            <a:solidFill>
              <a:srgbClr val="05796E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60232" y="2204864"/>
            <a:ext cx="194401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160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23 Mini-Poussins   </a:t>
            </a:r>
            <a:endParaRPr lang="fr-FR" sz="700" dirty="0">
              <a:solidFill>
                <a:srgbClr val="05796E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fr-FR" sz="160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231 Poussins   </a:t>
            </a:r>
            <a:endParaRPr lang="fr-FR" sz="700" dirty="0">
              <a:solidFill>
                <a:srgbClr val="05796E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fr-FR" sz="160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264  Benjamins   </a:t>
            </a:r>
            <a:endParaRPr lang="fr-FR" sz="700" dirty="0">
              <a:solidFill>
                <a:srgbClr val="05796E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fr-FR" sz="160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115 Cadets   </a:t>
            </a:r>
            <a:endParaRPr lang="fr-FR" sz="700" dirty="0">
              <a:solidFill>
                <a:srgbClr val="05796E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fr-FR" sz="160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78 Juniors   </a:t>
            </a:r>
            <a:endParaRPr lang="fr-FR" sz="700" dirty="0">
              <a:solidFill>
                <a:srgbClr val="05796E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fr-FR" sz="160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88 Espoirs </a:t>
            </a:r>
          </a:p>
          <a:p>
            <a:pPr eaLnBrk="0" hangingPunct="0">
              <a:defRPr/>
            </a:pPr>
            <a:endParaRPr lang="fr-FR" sz="1050" dirty="0">
              <a:solidFill>
                <a:srgbClr val="05796E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fr-FR" sz="105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fr-FR" sz="1050" dirty="0" smtClean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3 432 </a:t>
            </a:r>
            <a:r>
              <a:rPr lang="fr-FR" sz="105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poussins « gratuits » </a:t>
            </a:r>
            <a:endParaRPr lang="fr-FR" sz="800" dirty="0">
              <a:solidFill>
                <a:srgbClr val="05796E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Concours des Écoles</a:t>
            </a:r>
            <a:endParaRPr lang="fr-FR" dirty="0"/>
          </a:p>
        </p:txBody>
      </p:sp>
      <p:pic>
        <p:nvPicPr>
          <p:cNvPr id="4" name="Graphique 7"/>
          <p:cNvPicPr>
            <a:picLocks noChangeArrowheads="1"/>
          </p:cNvPicPr>
          <p:nvPr/>
        </p:nvPicPr>
        <p:blipFill>
          <a:blip r:embed="rId3" cstate="print"/>
          <a:srcRect l="9410" t="5237" r="14116" b="6547"/>
          <a:stretch>
            <a:fillRect/>
          </a:stretch>
        </p:blipFill>
        <p:spPr bwMode="auto">
          <a:xfrm>
            <a:off x="5796293" y="1916832"/>
            <a:ext cx="2807957" cy="2033414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92275" y="1773238"/>
            <a:ext cx="4032448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Un jeu concours dans les classes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Des finales locales dans toute la France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Des diplômes pour chaque enfant</a:t>
            </a:r>
            <a:endParaRPr lang="fr-FR" sz="1400" dirty="0">
              <a:solidFill>
                <a:srgbClr val="05796E"/>
              </a:solidFill>
              <a:latin typeface="+mj-lt"/>
              <a:ea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fr-FR" sz="14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Des enfants qualifiés pour les Championnats </a:t>
            </a:r>
            <a:r>
              <a:rPr lang="fr-FR" sz="14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Régionaux</a:t>
            </a:r>
          </a:p>
          <a:p>
            <a:pPr eaLnBrk="0" hangingPunct="0">
              <a:lnSpc>
                <a:spcPct val="150000"/>
              </a:lnSpc>
            </a:pPr>
            <a:r>
              <a:rPr lang="fr-FR" sz="14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puis </a:t>
            </a:r>
            <a:r>
              <a:rPr lang="fr-FR" sz="14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les Championnats de France Jeunes et Scolaires.</a:t>
            </a:r>
            <a:endParaRPr lang="fr-FR" sz="1400" dirty="0">
              <a:solidFill>
                <a:srgbClr val="05796E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692275" y="4437112"/>
          <a:ext cx="6912175" cy="1898145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788230"/>
                <a:gridCol w="970130"/>
                <a:gridCol w="970130"/>
                <a:gridCol w="970130"/>
                <a:gridCol w="970130"/>
                <a:gridCol w="970130"/>
                <a:gridCol w="1273295"/>
              </a:tblGrid>
              <a:tr h="59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Comités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Écoles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Classes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Élèves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Finales locales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Participants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2010/2011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532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11 982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1 393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2008/2009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entury Gothic" pitchFamily="34" charset="0"/>
                        </a:rPr>
                        <a:t>5 536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Challenge Interclasses</a:t>
            </a:r>
            <a:endParaRPr lang="fr-FR" dirty="0"/>
          </a:p>
        </p:txBody>
      </p:sp>
      <p:pic>
        <p:nvPicPr>
          <p:cNvPr id="4" name="Picture 2" descr="C:\Users\kingargiola\Desktop\IMG_4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5" y="3945660"/>
            <a:ext cx="3521075" cy="2347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5796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92275" y="2319207"/>
            <a:ext cx="5286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Deux classes qui s’affrontent sur une grille géante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12 demi-finales en France</a:t>
            </a:r>
          </a:p>
          <a:p>
            <a:pPr eaLnBrk="0" hangingPunct="0">
              <a:lnSpc>
                <a:spcPct val="150000"/>
              </a:lnSpc>
            </a:pPr>
            <a:r>
              <a:rPr lang="fr-FR" sz="16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La </a:t>
            </a:r>
            <a:r>
              <a:rPr lang="fr-FR" sz="1600" dirty="0" err="1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FFSc</a:t>
            </a:r>
            <a:r>
              <a:rPr lang="fr-FR" sz="16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 constitue les jurys</a:t>
            </a:r>
          </a:p>
          <a:p>
            <a:pPr eaLnBrk="0" hangingPunct="0">
              <a:lnSpc>
                <a:spcPct val="150000"/>
              </a:lnSpc>
            </a:pPr>
            <a:r>
              <a:rPr lang="fr-FR" sz="16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Les 24 classes demi-finalistes reçoivent une</a:t>
            </a:r>
          </a:p>
          <a:p>
            <a:pPr eaLnBrk="0" hangingPunct="0">
              <a:lnSpc>
                <a:spcPct val="150000"/>
              </a:lnSpc>
            </a:pPr>
            <a:r>
              <a:rPr lang="fr-FR" sz="16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affiliation à la </a:t>
            </a:r>
            <a:r>
              <a:rPr lang="fr-FR" sz="1600" dirty="0" err="1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FFSc</a:t>
            </a:r>
            <a:endParaRPr lang="fr-FR" sz="1600" dirty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fr-FR" sz="1600" dirty="0" smtClean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fr-FR" sz="1600" dirty="0" smtClean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fr-FR" sz="1600" dirty="0" smtClean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fr-FR" sz="1600" dirty="0" smtClean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fr-FR" sz="1600" dirty="0" smtClean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fr-FR" sz="1600" dirty="0" smtClean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fr-FR" sz="1600" b="1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Une </a:t>
            </a:r>
            <a:r>
              <a:rPr lang="fr-FR" sz="1600" b="1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prestigieuse finale à Paris le 8 </a:t>
            </a:r>
            <a:r>
              <a:rPr lang="fr-FR" sz="1600" b="1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juin</a:t>
            </a:r>
            <a:endParaRPr lang="fr-FR" sz="1600" b="1" dirty="0">
              <a:solidFill>
                <a:srgbClr val="05796E"/>
              </a:solidFill>
              <a:latin typeface="+mj-lt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2274" y="1484784"/>
            <a:ext cx="6911975" cy="738664"/>
          </a:xfrm>
          <a:prstGeom prst="rect">
            <a:avLst/>
          </a:prstGeom>
          <a:solidFill>
            <a:srgbClr val="AFFF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kern="0" dirty="0" smtClean="0">
                <a:solidFill>
                  <a:srgbClr val="006666"/>
                </a:solidFill>
                <a:latin typeface="Century Gothic" pitchFamily="34" charset="0"/>
              </a:rPr>
              <a:t>Scrabble Junior Mattel</a:t>
            </a:r>
          </a:p>
          <a:p>
            <a:pPr algn="ctr"/>
            <a:r>
              <a:rPr lang="fr-FR" b="1" kern="0" dirty="0" smtClean="0">
                <a:solidFill>
                  <a:srgbClr val="006666"/>
                </a:solidFill>
                <a:latin typeface="Century Gothic" pitchFamily="34" charset="0"/>
              </a:rPr>
              <a:t>(Organisateur: </a:t>
            </a:r>
            <a:r>
              <a:rPr lang="fr-FR" b="1" kern="0" dirty="0" err="1" smtClean="0">
                <a:solidFill>
                  <a:srgbClr val="006666"/>
                </a:solidFill>
                <a:latin typeface="Century Gothic" pitchFamily="34" charset="0"/>
              </a:rPr>
              <a:t>Mazéas</a:t>
            </a:r>
            <a:r>
              <a:rPr lang="fr-FR" b="1" kern="0" dirty="0" smtClean="0">
                <a:solidFill>
                  <a:srgbClr val="006666"/>
                </a:solidFill>
                <a:latin typeface="Century Gothic" pitchFamily="34" charset="0"/>
              </a:rPr>
              <a:t> Communication)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Parties Mondiales des Jeunes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692275" y="1773238"/>
            <a:ext cx="6911975" cy="1799778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sz="1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2 fois/an avec classement international (2 parties au choix)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sz="1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Parties jouées par les joueurs de toutes les fédérations francophones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sz="1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2010-2011 : + de 2850 résultats traités </a:t>
            </a:r>
            <a:r>
              <a:rPr lang="fr-FR" sz="1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(2 parties en automne et 2 parties au printemps)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phique 9"/>
          <p:cNvPicPr>
            <a:picLocks noChangeAspect="1" noChangeArrowheads="1"/>
          </p:cNvPicPr>
          <p:nvPr/>
        </p:nvPicPr>
        <p:blipFill>
          <a:blip r:embed="rId3" cstate="print"/>
          <a:srcRect l="677" t="1020" r="677" b="5099"/>
          <a:stretch>
            <a:fillRect/>
          </a:stretch>
        </p:blipFill>
        <p:spPr bwMode="auto">
          <a:xfrm>
            <a:off x="2857488" y="3143248"/>
            <a:ext cx="4824657" cy="304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3071802" y="6309320"/>
            <a:ext cx="111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5796E"/>
                </a:solidFill>
                <a:latin typeface="+mj-lt"/>
              </a:rPr>
              <a:t>12 </a:t>
            </a:r>
            <a:r>
              <a:rPr lang="fr-FR" sz="1000" b="1" dirty="0">
                <a:solidFill>
                  <a:srgbClr val="05796E"/>
                </a:solidFill>
                <a:latin typeface="+mj-lt"/>
              </a:rPr>
              <a:t>coups </a:t>
            </a:r>
            <a:endParaRPr lang="fr-FR" sz="1000" b="1" dirty="0" smtClean="0">
              <a:solidFill>
                <a:srgbClr val="05796E"/>
              </a:solidFill>
              <a:latin typeface="+mj-lt"/>
            </a:endParaRPr>
          </a:p>
          <a:p>
            <a:pPr algn="ctr"/>
            <a:r>
              <a:rPr lang="fr-FR" sz="1000" b="1" dirty="0" smtClean="0">
                <a:solidFill>
                  <a:srgbClr val="05796E"/>
                </a:solidFill>
                <a:latin typeface="+mj-lt"/>
              </a:rPr>
              <a:t>Automne </a:t>
            </a:r>
            <a:r>
              <a:rPr lang="fr-FR" sz="1000" b="1" dirty="0">
                <a:solidFill>
                  <a:srgbClr val="05796E"/>
                </a:solidFill>
                <a:latin typeface="+mj-lt"/>
              </a:rPr>
              <a:t>2010 </a:t>
            </a:r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4283398" y="6309320"/>
            <a:ext cx="111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5796E"/>
                </a:solidFill>
                <a:latin typeface="+mj-lt"/>
              </a:rPr>
              <a:t>Entière</a:t>
            </a:r>
          </a:p>
          <a:p>
            <a:pPr algn="ctr"/>
            <a:r>
              <a:rPr lang="fr-FR" sz="1000" b="1" dirty="0" smtClean="0">
                <a:solidFill>
                  <a:srgbClr val="05796E"/>
                </a:solidFill>
                <a:latin typeface="+mj-lt"/>
              </a:rPr>
              <a:t>Automne </a:t>
            </a:r>
            <a:r>
              <a:rPr lang="fr-FR" sz="1000" b="1" dirty="0">
                <a:solidFill>
                  <a:srgbClr val="05796E"/>
                </a:solidFill>
                <a:latin typeface="+mj-lt"/>
              </a:rPr>
              <a:t>2010 </a:t>
            </a:r>
          </a:p>
        </p:txBody>
      </p:sp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6706590" y="6309320"/>
            <a:ext cx="1116000" cy="4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5796E"/>
                </a:solidFill>
                <a:latin typeface="+mj-lt"/>
              </a:rPr>
              <a:t>Entière</a:t>
            </a:r>
          </a:p>
          <a:p>
            <a:pPr algn="ctr"/>
            <a:r>
              <a:rPr lang="fr-FR" sz="1000" b="1" dirty="0" smtClean="0">
                <a:solidFill>
                  <a:srgbClr val="05796E"/>
                </a:solidFill>
                <a:latin typeface="+mj-lt"/>
              </a:rPr>
              <a:t>Printemps 2011</a:t>
            </a:r>
            <a:endParaRPr lang="fr-FR" sz="1000" b="1" dirty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5494994" y="6309320"/>
            <a:ext cx="1116000" cy="4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5796E"/>
                </a:solidFill>
                <a:latin typeface="+mj-lt"/>
              </a:rPr>
              <a:t>12 </a:t>
            </a:r>
            <a:r>
              <a:rPr lang="fr-FR" sz="1000" b="1" dirty="0">
                <a:solidFill>
                  <a:srgbClr val="05796E"/>
                </a:solidFill>
                <a:latin typeface="+mj-lt"/>
              </a:rPr>
              <a:t>coups </a:t>
            </a:r>
            <a:endParaRPr lang="fr-FR" sz="1000" b="1" dirty="0" smtClean="0">
              <a:solidFill>
                <a:srgbClr val="05796E"/>
              </a:solidFill>
              <a:latin typeface="+mj-lt"/>
            </a:endParaRPr>
          </a:p>
          <a:p>
            <a:pPr algn="ctr"/>
            <a:r>
              <a:rPr lang="fr-FR" sz="1000" b="1" dirty="0" smtClean="0">
                <a:solidFill>
                  <a:srgbClr val="05796E"/>
                </a:solidFill>
                <a:latin typeface="+mj-lt"/>
              </a:rPr>
              <a:t>Printemps 2011</a:t>
            </a:r>
            <a:endParaRPr lang="fr-FR" sz="1000" b="1" dirty="0">
              <a:solidFill>
                <a:srgbClr val="05796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Brevet Scolaire</a:t>
            </a:r>
            <a:endParaRPr lang="fr-FR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92275" y="2123794"/>
            <a:ext cx="6911975" cy="136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40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Classement national avec diplôme pour chaque enfant.</a:t>
            </a:r>
            <a:endParaRPr lang="fr-FR" sz="1400" dirty="0">
              <a:solidFill>
                <a:srgbClr val="05796E"/>
              </a:solidFill>
              <a:cs typeface="Arial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fr-FR" sz="1400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Parties jouées par les licenciés des clubs scolaires, au sein des clubs.</a:t>
            </a:r>
            <a:endParaRPr lang="fr-FR" sz="1400" dirty="0">
              <a:solidFill>
                <a:srgbClr val="05796E"/>
              </a:solidFill>
              <a:cs typeface="Arial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fr-FR" sz="1600" b="1" dirty="0">
                <a:solidFill>
                  <a:srgbClr val="05796E"/>
                </a:solidFill>
                <a:latin typeface="Century Gothic" pitchFamily="34" charset="0"/>
                <a:ea typeface="Calibri" pitchFamily="34" charset="0"/>
                <a:cs typeface="Calibri" pitchFamily="34" charset="0"/>
              </a:rPr>
              <a:t>2010-2011 : 1524 joueurs et autant de diplômes personnalisés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Séjour des Jeunes à Aix-les-Bains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932040" y="1773238"/>
            <a:ext cx="3960440" cy="14398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fr-FR" sz="64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42 participants en 2010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fr-FR" sz="6400" dirty="0">
              <a:solidFill>
                <a:srgbClr val="05796E"/>
              </a:solidFill>
              <a:latin typeface="+mj-lt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fr-FR" sz="6400" dirty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Gestion complète par les jeunes de l’organisation dans la salle Lamartine </a:t>
            </a:r>
            <a:endParaRPr lang="fr-FR" sz="6400" dirty="0">
              <a:solidFill>
                <a:srgbClr val="05796E"/>
              </a:solidFill>
              <a:latin typeface="+mj-lt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200" dirty="0">
              <a:solidFill>
                <a:srgbClr val="05796E"/>
              </a:solidFill>
              <a:latin typeface="+mj-lt"/>
            </a:endParaRPr>
          </a:p>
        </p:txBody>
      </p:sp>
      <p:pic>
        <p:nvPicPr>
          <p:cNvPr id="6" name="Picture 2" descr="http://a1.sphotos.ak.fbcdn.net/hphotos-ak-snc4/149221_1676611722323_1448371641_31793485_2736522_n.jpg"/>
          <p:cNvPicPr>
            <a:picLocks noChangeAspect="1" noChangeArrowheads="1"/>
          </p:cNvPicPr>
          <p:nvPr/>
        </p:nvPicPr>
        <p:blipFill>
          <a:blip r:embed="rId3" cstate="print"/>
          <a:srcRect l="3543" t="3150"/>
          <a:stretch>
            <a:fillRect/>
          </a:stretch>
        </p:blipFill>
        <p:spPr bwMode="auto">
          <a:xfrm>
            <a:off x="5060913" y="3177246"/>
            <a:ext cx="3543337" cy="2667593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pic>
        <p:nvPicPr>
          <p:cNvPr id="7" name="Picture 6" descr="http://a2.sphotos.ak.fbcdn.net/hphotos-ak-snc4/75173_1676617882477_1448371641_31793527_1720016_n.jpg"/>
          <p:cNvPicPr>
            <a:picLocks noChangeAspect="1" noChangeArrowheads="1"/>
          </p:cNvPicPr>
          <p:nvPr/>
        </p:nvPicPr>
        <p:blipFill>
          <a:blip r:embed="rId4" cstate="print"/>
          <a:srcRect r="3150" b="8661"/>
          <a:stretch>
            <a:fillRect/>
          </a:stretch>
        </p:blipFill>
        <p:spPr bwMode="auto">
          <a:xfrm>
            <a:off x="1692275" y="1773238"/>
            <a:ext cx="3238011" cy="4071601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Champ. de France Individuel</a:t>
            </a:r>
            <a:endParaRPr lang="fr-FR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95749" y="2052000"/>
            <a:ext cx="949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Juniors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644326" y="2052000"/>
            <a:ext cx="1050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Cadets</a:t>
            </a:r>
            <a:r>
              <a:rPr lang="fr-FR" b="1" dirty="0">
                <a:solidFill>
                  <a:srgbClr val="159351"/>
                </a:solidFill>
                <a:latin typeface="Century Gothic" pitchFamily="34" charset="0"/>
              </a:rPr>
              <a:t> </a:t>
            </a:r>
            <a:endParaRPr lang="fr-FR" sz="1400" b="1" dirty="0">
              <a:solidFill>
                <a:srgbClr val="159351"/>
              </a:solidFill>
              <a:latin typeface="Century Gothic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876510" y="2052000"/>
            <a:ext cx="139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Benjamins</a:t>
            </a:r>
            <a:r>
              <a:rPr lang="fr-FR" b="1" dirty="0">
                <a:solidFill>
                  <a:srgbClr val="159351"/>
                </a:solidFill>
                <a:latin typeface="Century Gothic" pitchFamily="34" charset="0"/>
              </a:rPr>
              <a:t> </a:t>
            </a:r>
            <a:endParaRPr lang="fr-FR" sz="1400" b="1" dirty="0">
              <a:solidFill>
                <a:srgbClr val="159351"/>
              </a:solidFill>
              <a:latin typeface="Century Gothic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067352" y="5364000"/>
            <a:ext cx="230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1. Gaston JEAN-BAPTISTE (Lyonnais)</a:t>
            </a: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2. Amaury DUCOULOMBIER (Var-Estérel)</a:t>
            </a: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3. Steve CAUSSE (Dauphiné-Savoie)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444884" y="5364000"/>
            <a:ext cx="230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1. Simon VALENTIN (IDF Nord)</a:t>
            </a: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2. Paul RAVEL (Lyonnais)</a:t>
            </a: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3. Erwan BERNARD (Auvergne)</a:t>
            </a:r>
          </a:p>
        </p:txBody>
      </p:sp>
      <p:pic>
        <p:nvPicPr>
          <p:cNvPr id="11" name="Picture 2" descr="U:\Bureau\PHOTOS\Fréjus 2011\Redimensionner\Remise des Trophées\Individuels\Juniors\Podium_Juniors.JPG"/>
          <p:cNvPicPr preferRelativeResize="0">
            <a:picLocks noChangeArrowheads="1"/>
          </p:cNvPicPr>
          <p:nvPr/>
        </p:nvPicPr>
        <p:blipFill>
          <a:blip r:embed="rId3" cstate="print"/>
          <a:srcRect t="12549"/>
          <a:stretch>
            <a:fillRect/>
          </a:stretch>
        </p:blipFill>
        <p:spPr bwMode="auto">
          <a:xfrm>
            <a:off x="1692275" y="2520000"/>
            <a:ext cx="2160000" cy="2744559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pic>
        <p:nvPicPr>
          <p:cNvPr id="12" name="Picture 3" descr="U:\Bureau\PHOTOS\Fréjus 2011\Redimensionner\Remise des Trophées\Individuels\Cadets\Podium_Cadets1.JPG"/>
          <p:cNvPicPr>
            <a:picLocks noChangeAspect="1" noChangeArrowheads="1"/>
          </p:cNvPicPr>
          <p:nvPr/>
        </p:nvPicPr>
        <p:blipFill>
          <a:blip r:embed="rId4" cstate="print"/>
          <a:srcRect l="4983" t="15871" b="3691"/>
          <a:stretch>
            <a:fillRect/>
          </a:stretch>
        </p:blipFill>
        <p:spPr bwMode="auto">
          <a:xfrm>
            <a:off x="4067352" y="2520000"/>
            <a:ext cx="2162456" cy="2745857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pic>
        <p:nvPicPr>
          <p:cNvPr id="13" name="Picture 4" descr="U:\Bureau\PHOTOS\Fréjus 2011\Redimensionner\Remise des Trophées\Individuels\Benjamins\Podium_Benjamins1.JPG"/>
          <p:cNvPicPr>
            <a:picLocks noChangeAspect="1" noChangeArrowheads="1"/>
          </p:cNvPicPr>
          <p:nvPr/>
        </p:nvPicPr>
        <p:blipFill>
          <a:blip r:embed="rId5" cstate="print"/>
          <a:srcRect l="3322" t="9966" r="4429" b="11811"/>
          <a:stretch>
            <a:fillRect/>
          </a:stretch>
        </p:blipFill>
        <p:spPr bwMode="auto">
          <a:xfrm>
            <a:off x="6444884" y="2520000"/>
            <a:ext cx="2159366" cy="2746641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692275" y="5364000"/>
            <a:ext cx="230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1. </a:t>
            </a:r>
            <a:r>
              <a:rPr lang="fr-FR" sz="1000" dirty="0" smtClean="0">
                <a:solidFill>
                  <a:srgbClr val="05796E"/>
                </a:solidFill>
                <a:latin typeface="Calibri" pitchFamily="34" charset="0"/>
              </a:rPr>
              <a:t>Samson TESSIER (Limousin Périgord)</a:t>
            </a:r>
            <a:endParaRPr lang="fr-FR" sz="1000" dirty="0">
              <a:solidFill>
                <a:srgbClr val="05796E"/>
              </a:solidFill>
              <a:latin typeface="Calibri" pitchFamily="34" charset="0"/>
            </a:endParaRP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2. </a:t>
            </a:r>
            <a:r>
              <a:rPr lang="fr-FR" sz="1000" dirty="0" smtClean="0">
                <a:solidFill>
                  <a:srgbClr val="05796E"/>
                </a:solidFill>
                <a:latin typeface="Calibri" pitchFamily="34" charset="0"/>
              </a:rPr>
              <a:t>Rémi GRIMAL (Val de Loire)</a:t>
            </a:r>
            <a:endParaRPr lang="fr-FR" sz="1000" dirty="0">
              <a:solidFill>
                <a:srgbClr val="05796E"/>
              </a:solidFill>
              <a:latin typeface="Calibri" pitchFamily="34" charset="0"/>
            </a:endParaRP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3. </a:t>
            </a:r>
            <a:r>
              <a:rPr lang="fr-FR" sz="1000" dirty="0" smtClean="0">
                <a:solidFill>
                  <a:srgbClr val="05796E"/>
                </a:solidFill>
                <a:latin typeface="Calibri" pitchFamily="34" charset="0"/>
              </a:rPr>
              <a:t>Jean-Baptiste DREVETON (Midi-Pyrénées)</a:t>
            </a:r>
            <a:endParaRPr lang="fr-FR" sz="1000" dirty="0">
              <a:solidFill>
                <a:srgbClr val="05796E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2275" y="1412875"/>
            <a:ext cx="6911975" cy="461665"/>
          </a:xfrm>
          <a:prstGeom prst="rect">
            <a:avLst/>
          </a:prstGeom>
          <a:solidFill>
            <a:srgbClr val="AFFF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kern="0" dirty="0" smtClean="0">
                <a:solidFill>
                  <a:srgbClr val="006666"/>
                </a:solidFill>
                <a:latin typeface="Century Gothic" pitchFamily="34" charset="0"/>
              </a:rPr>
              <a:t>Fréjus (23-24 avril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Champ. de France Individuel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23728" y="5184000"/>
            <a:ext cx="2628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1. Gauthier HOUILLON (Lorraine)</a:t>
            </a: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2. Arno GOUDON  (Paris Île-de-France Ouest)</a:t>
            </a: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3. Alexandre BRIKAS (Paris Île-de-France Ouest)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2160" y="5184000"/>
            <a:ext cx="2628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1. Corentin TOURNEDOUET (Sud Francilien)</a:t>
            </a: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2. Cyril KOSCIELNY (Flandres)</a:t>
            </a:r>
          </a:p>
          <a:p>
            <a:r>
              <a:rPr lang="fr-FR" sz="1000" dirty="0">
                <a:solidFill>
                  <a:srgbClr val="05796E"/>
                </a:solidFill>
                <a:latin typeface="Calibri" pitchFamily="34" charset="0"/>
              </a:rPr>
              <a:t>3. Delphine CERDA (Var-Estérel)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92275" y="5877272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Trophée inter-comités: Auvergne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692275" y="6357938"/>
            <a:ext cx="6911975" cy="3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006666"/>
                </a:solidFill>
                <a:latin typeface="Century Gothic" pitchFamily="34" charset="0"/>
              </a:rPr>
              <a:t>Grand </a:t>
            </a: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Prix: Jean-Baptiste DREVETON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pic>
        <p:nvPicPr>
          <p:cNvPr id="11" name="Picture 2" descr="U:\Bureau\PHOTOS\Fréjus 2011\Redimensionner\Remise des Trophées\Individuels\Poussins\Podium_Poussin2.JPG"/>
          <p:cNvPicPr>
            <a:picLocks noChangeAspect="1" noChangeArrowheads="1"/>
          </p:cNvPicPr>
          <p:nvPr/>
        </p:nvPicPr>
        <p:blipFill>
          <a:blip r:embed="rId3" cstate="print"/>
          <a:srcRect l="3322" t="22146" r="2215" b="1476"/>
          <a:stretch>
            <a:fillRect/>
          </a:stretch>
        </p:blipFill>
        <p:spPr bwMode="auto">
          <a:xfrm>
            <a:off x="2123728" y="2520000"/>
            <a:ext cx="2118951" cy="2569273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pic>
        <p:nvPicPr>
          <p:cNvPr id="12" name="Picture 3" descr="U:\Bureau\PHOTOS\Fréjus 2011\Redimensionner\Remise des Trophées\Individuels\Concours des Ecoles\Podium_ConcoursEcoles.JPG"/>
          <p:cNvPicPr>
            <a:picLocks noChangeAspect="1" noChangeArrowheads="1"/>
          </p:cNvPicPr>
          <p:nvPr/>
        </p:nvPicPr>
        <p:blipFill>
          <a:blip r:embed="rId4" cstate="print"/>
          <a:srcRect l="23530" t="6225" r="25468" b="1245"/>
          <a:stretch>
            <a:fillRect/>
          </a:stretch>
        </p:blipFill>
        <p:spPr bwMode="auto">
          <a:xfrm>
            <a:off x="6012160" y="2520000"/>
            <a:ext cx="2122457" cy="2568305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653546" y="2052000"/>
            <a:ext cx="1096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solidFill>
                  <a:srgbClr val="006666"/>
                </a:solidFill>
                <a:latin typeface="Century Gothic" pitchFamily="34" charset="0"/>
              </a:rPr>
              <a:t>Poussins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772462" y="2052000"/>
            <a:ext cx="2505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solidFill>
                  <a:srgbClr val="006666"/>
                </a:solidFill>
                <a:latin typeface="Century Gothic" pitchFamily="34" charset="0"/>
              </a:rPr>
              <a:t>Concours des Ecoles</a:t>
            </a:r>
            <a:endParaRPr lang="fr-FR" sz="1400" b="1" dirty="0">
              <a:solidFill>
                <a:srgbClr val="159351"/>
              </a:solidFill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2275" y="1412875"/>
            <a:ext cx="6911975" cy="461665"/>
          </a:xfrm>
          <a:prstGeom prst="rect">
            <a:avLst/>
          </a:prstGeom>
          <a:solidFill>
            <a:srgbClr val="AFFF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kern="0" dirty="0" smtClean="0">
                <a:solidFill>
                  <a:srgbClr val="006666"/>
                </a:solidFill>
                <a:latin typeface="Century Gothic" pitchFamily="34" charset="0"/>
              </a:rPr>
              <a:t>Fréjus (23-24 avril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Champ. de France en Paires</a:t>
            </a:r>
            <a:endParaRPr lang="fr-FR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692275" y="2276872"/>
            <a:ext cx="4823941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1. Jean-Baptiste DREVETON et Samson TESSIER (Midi-Pyrénées et Limousin Périgord)</a:t>
            </a:r>
          </a:p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2. Simon BARBIER et Niels LUNDBERG (Normandie)</a:t>
            </a:r>
          </a:p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3. Yannick BERTRAND et Victor MOREL (Dauphiné-Savoie)</a:t>
            </a:r>
          </a:p>
        </p:txBody>
      </p:sp>
      <p:pic>
        <p:nvPicPr>
          <p:cNvPr id="5" name="Picture 4" descr="U:\Bureau\PHOTOS\Fréjus 2011\Redimensionner\Remise des Trophées\Paires\Podium_Paires_Juniors.JPG"/>
          <p:cNvPicPr>
            <a:picLocks noChangeAspect="1" noChangeArrowheads="1"/>
          </p:cNvPicPr>
          <p:nvPr/>
        </p:nvPicPr>
        <p:blipFill>
          <a:blip r:embed="rId3" cstate="print"/>
          <a:srcRect l="5800" t="6511" r="15894" b="2162"/>
          <a:stretch>
            <a:fillRect/>
          </a:stretch>
        </p:blipFill>
        <p:spPr bwMode="auto">
          <a:xfrm>
            <a:off x="6660034" y="1773238"/>
            <a:ext cx="1944216" cy="1512168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pic>
        <p:nvPicPr>
          <p:cNvPr id="6" name="Picture 3" descr="U:\Bureau\PHOTOS\Fréjus 2011\Redimensionner\Remise des Trophées\Paires\Podium-Paires_Cadets.JPG"/>
          <p:cNvPicPr>
            <a:picLocks noChangeAspect="1" noChangeArrowheads="1"/>
          </p:cNvPicPr>
          <p:nvPr/>
        </p:nvPicPr>
        <p:blipFill>
          <a:blip r:embed="rId4" cstate="print"/>
          <a:srcRect l="9862" t="12427" r="10295" b="5819"/>
          <a:stretch>
            <a:fillRect/>
          </a:stretch>
        </p:blipFill>
        <p:spPr bwMode="auto">
          <a:xfrm>
            <a:off x="6372002" y="3500438"/>
            <a:ext cx="2232248" cy="1523797"/>
          </a:xfrm>
          <a:prstGeom prst="rect">
            <a:avLst/>
          </a:prstGeom>
          <a:ln w="38100" cap="sq">
            <a:solidFill>
              <a:srgbClr val="0579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92275" y="4003200"/>
            <a:ext cx="342007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1. Amaury DUCOULOMBIER et </a:t>
            </a:r>
            <a:r>
              <a:rPr lang="fr-FR" sz="1050" dirty="0" err="1">
                <a:solidFill>
                  <a:srgbClr val="05796E"/>
                </a:solidFill>
                <a:latin typeface="Calibri" pitchFamily="34" charset="0"/>
              </a:rPr>
              <a:t>Loan</a:t>
            </a:r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 GASC (Var-Estérel)</a:t>
            </a:r>
          </a:p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2. Steve CAUSSE et Gaspard MOREL (Dauphiné-Savoie)</a:t>
            </a:r>
          </a:p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3. Erwan BERNARD et Jacques MARCKERT (Auvergne)</a:t>
            </a:r>
          </a:p>
        </p:txBody>
      </p:sp>
      <p:pic>
        <p:nvPicPr>
          <p:cNvPr id="8" name="Image 12" descr="pair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6125" y="5229225"/>
            <a:ext cx="2778125" cy="1138238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2275" y="5733225"/>
            <a:ext cx="403185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rIns="90000">
            <a:spAutoFit/>
          </a:bodyPr>
          <a:lstStyle/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1. Paul RAVEL et Simon VALENTIN (Lyonnais et IDF Nord)</a:t>
            </a:r>
          </a:p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2. Emily RUFFINELLA et Hakim SMAIL (Normandie)</a:t>
            </a:r>
          </a:p>
          <a:p>
            <a:r>
              <a:rPr lang="fr-FR" sz="1050" dirty="0">
                <a:solidFill>
                  <a:srgbClr val="05796E"/>
                </a:solidFill>
                <a:latin typeface="Calibri" pitchFamily="34" charset="0"/>
              </a:rPr>
              <a:t>3. Alexandre BRIKAS et Arno GOUDON  (Paris Île-de-France Ouest)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92275" y="1773238"/>
            <a:ext cx="949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Juniors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92275" y="3500438"/>
            <a:ext cx="985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Cadets</a:t>
            </a:r>
            <a:endParaRPr lang="fr-FR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692275" y="5229225"/>
            <a:ext cx="1391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Benjamins</a:t>
            </a:r>
            <a:r>
              <a:rPr lang="fr-FR" b="1" dirty="0">
                <a:solidFill>
                  <a:srgbClr val="159351"/>
                </a:solidFill>
                <a:latin typeface="Century Gothic" pitchFamily="34" charset="0"/>
              </a:rPr>
              <a:t> </a:t>
            </a:r>
            <a:endParaRPr lang="fr-FR" sz="1400" b="1" dirty="0">
              <a:solidFill>
                <a:srgbClr val="15935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Champ. de France Espoir</a:t>
            </a:r>
            <a:endParaRPr lang="fr-FR" dirty="0"/>
          </a:p>
        </p:txBody>
      </p:sp>
      <p:pic>
        <p:nvPicPr>
          <p:cNvPr id="5" name="Picture 4" descr="C:\Users\kingargiola\Desktop\204.jpg"/>
          <p:cNvPicPr preferRelativeResize="0">
            <a:picLocks noChangeArrowheads="1"/>
          </p:cNvPicPr>
          <p:nvPr/>
        </p:nvPicPr>
        <p:blipFill>
          <a:blip r:embed="rId3" cstate="print"/>
          <a:srcRect l="13287" r="12180"/>
          <a:stretch>
            <a:fillRect/>
          </a:stretch>
        </p:blipFill>
        <p:spPr bwMode="auto">
          <a:xfrm>
            <a:off x="6374484" y="2567286"/>
            <a:ext cx="2232000" cy="2016125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pic>
        <p:nvPicPr>
          <p:cNvPr id="6" name="Picture 5" descr="C:\Users\kingargiola\Desktop\158.jpg"/>
          <p:cNvPicPr preferRelativeResize="0">
            <a:picLocks noChangeArrowheads="1"/>
          </p:cNvPicPr>
          <p:nvPr/>
        </p:nvPicPr>
        <p:blipFill>
          <a:blip r:embed="rId4" cstate="print"/>
          <a:srcRect l="7691" t="6370" r="9888" b="40609"/>
          <a:stretch>
            <a:fillRect/>
          </a:stretch>
        </p:blipFill>
        <p:spPr bwMode="auto">
          <a:xfrm>
            <a:off x="1692275" y="2567286"/>
            <a:ext cx="2232000" cy="2016000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1692275" y="4655096"/>
            <a:ext cx="225319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fr-FR" dirty="0">
                <a:solidFill>
                  <a:srgbClr val="05796E"/>
                </a:solidFill>
                <a:latin typeface="Calibri" pitchFamily="34" charset="0"/>
              </a:rPr>
              <a:t>3</a:t>
            </a:r>
            <a:r>
              <a:rPr lang="fr-FR" baseline="30000" dirty="0">
                <a:solidFill>
                  <a:srgbClr val="05796E"/>
                </a:solidFill>
                <a:latin typeface="Calibri" pitchFamily="34" charset="0"/>
              </a:rPr>
              <a:t>e</a:t>
            </a:r>
            <a:endParaRPr lang="fr-FR" dirty="0">
              <a:solidFill>
                <a:srgbClr val="05796E"/>
              </a:solidFill>
              <a:latin typeface="Calibri" pitchFamily="34" charset="0"/>
            </a:endParaRPr>
          </a:p>
          <a:p>
            <a:pPr marL="342900" indent="-342900" algn="ctr"/>
            <a:r>
              <a:rPr lang="fr-FR" dirty="0">
                <a:solidFill>
                  <a:srgbClr val="05796E"/>
                </a:solidFill>
                <a:latin typeface="Calibri" pitchFamily="34" charset="0"/>
              </a:rPr>
              <a:t>Guillaume LECUT</a:t>
            </a: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4030133" y="4655096"/>
            <a:ext cx="226938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fr-FR" dirty="0">
                <a:solidFill>
                  <a:srgbClr val="05796E"/>
                </a:solidFill>
                <a:latin typeface="Calibri" pitchFamily="34" charset="0"/>
              </a:rPr>
              <a:t>1</a:t>
            </a:r>
            <a:r>
              <a:rPr lang="fr-FR" baseline="30000" dirty="0">
                <a:solidFill>
                  <a:srgbClr val="05796E"/>
                </a:solidFill>
                <a:latin typeface="Calibri" pitchFamily="34" charset="0"/>
              </a:rPr>
              <a:t>er</a:t>
            </a:r>
            <a:endParaRPr lang="fr-FR" dirty="0">
              <a:solidFill>
                <a:srgbClr val="05796E"/>
              </a:solidFill>
              <a:latin typeface="Calibri" pitchFamily="34" charset="0"/>
            </a:endParaRPr>
          </a:p>
          <a:p>
            <a:pPr marL="342900" indent="-342900" algn="ctr"/>
            <a:r>
              <a:rPr lang="fr-FR" dirty="0">
                <a:solidFill>
                  <a:srgbClr val="05796E"/>
                </a:solidFill>
                <a:latin typeface="Calibri" pitchFamily="34" charset="0"/>
              </a:rPr>
              <a:t>Sullivan DELANOË</a:t>
            </a:r>
          </a:p>
        </p:txBody>
      </p:sp>
      <p:sp>
        <p:nvSpPr>
          <p:cNvPr id="9" name="ZoneTexte 10"/>
          <p:cNvSpPr txBox="1">
            <a:spLocks noChangeArrowheads="1"/>
          </p:cNvSpPr>
          <p:nvPr/>
        </p:nvSpPr>
        <p:spPr bwMode="auto">
          <a:xfrm>
            <a:off x="6372200" y="4653136"/>
            <a:ext cx="2232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fr-FR" dirty="0">
                <a:solidFill>
                  <a:srgbClr val="05796E"/>
                </a:solidFill>
                <a:latin typeface="Calibri" pitchFamily="34" charset="0"/>
              </a:rPr>
              <a:t>2</a:t>
            </a:r>
            <a:r>
              <a:rPr lang="fr-FR" baseline="30000" dirty="0">
                <a:solidFill>
                  <a:srgbClr val="05796E"/>
                </a:solidFill>
                <a:latin typeface="Calibri" pitchFamily="34" charset="0"/>
              </a:rPr>
              <a:t>e</a:t>
            </a:r>
            <a:endParaRPr lang="fr-FR" dirty="0">
              <a:solidFill>
                <a:srgbClr val="05796E"/>
              </a:solidFill>
              <a:latin typeface="Calibri" pitchFamily="34" charset="0"/>
            </a:endParaRPr>
          </a:p>
          <a:p>
            <a:pPr marL="342900" indent="-342900" algn="ctr"/>
            <a:r>
              <a:rPr lang="fr-FR" dirty="0">
                <a:solidFill>
                  <a:srgbClr val="05796E"/>
                </a:solidFill>
                <a:latin typeface="Calibri" pitchFamily="34" charset="0"/>
              </a:rPr>
              <a:t>Sylvain TOLASSY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2275" y="1412875"/>
            <a:ext cx="6911975" cy="461665"/>
          </a:xfrm>
          <a:prstGeom prst="rect">
            <a:avLst/>
          </a:prstGeom>
          <a:solidFill>
            <a:srgbClr val="AFFF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kern="0" dirty="0" smtClean="0">
                <a:solidFill>
                  <a:srgbClr val="006666"/>
                </a:solidFill>
                <a:latin typeface="Century Gothic" pitchFamily="34" charset="0"/>
              </a:rPr>
              <a:t>Aix-les-Bains (octobre 2010)</a:t>
            </a:r>
          </a:p>
        </p:txBody>
      </p:sp>
      <p:pic>
        <p:nvPicPr>
          <p:cNvPr id="12" name="Image 11" descr="image.jpg"/>
          <p:cNvPicPr>
            <a:picLocks/>
          </p:cNvPicPr>
          <p:nvPr/>
        </p:nvPicPr>
        <p:blipFill>
          <a:blip r:embed="rId5" cstate="print"/>
          <a:srcRect l="6104" r="4273" b="2057"/>
          <a:stretch>
            <a:fillRect/>
          </a:stretch>
        </p:blipFill>
        <p:spPr>
          <a:xfrm>
            <a:off x="4033380" y="2567286"/>
            <a:ext cx="2232000" cy="2016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1"/>
          <p:cNvSpPr txBox="1">
            <a:spLocks noChangeArrowheads="1"/>
          </p:cNvSpPr>
          <p:nvPr/>
        </p:nvSpPr>
        <p:spPr bwMode="auto">
          <a:xfrm>
            <a:off x="3903663" y="2439988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3555" name="Text Box 22"/>
          <p:cNvSpPr txBox="1">
            <a:spLocks noChangeArrowheads="1"/>
          </p:cNvSpPr>
          <p:nvPr/>
        </p:nvSpPr>
        <p:spPr bwMode="auto">
          <a:xfrm>
            <a:off x="1460020" y="2420938"/>
            <a:ext cx="757242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5000" dirty="0" smtClean="0">
                <a:solidFill>
                  <a:srgbClr val="05796E"/>
                </a:solidFill>
                <a:latin typeface="Century Gothic" pitchFamily="34" charset="0"/>
              </a:rPr>
              <a:t>Rapport moral et sportif</a:t>
            </a:r>
            <a:endParaRPr lang="fr-FR" sz="5000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Daniel FORT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  </a:t>
            </a:r>
            <a:r>
              <a:rPr lang="fr-FR" dirty="0" err="1" smtClean="0">
                <a:solidFill>
                  <a:srgbClr val="05796E"/>
                </a:solidFill>
                <a:latin typeface="Century Gothic" pitchFamily="34" charset="0"/>
              </a:rPr>
              <a:t>FFSc</a:t>
            </a:r>
            <a:endParaRPr lang="fr-FR" dirty="0" smtClean="0">
              <a:solidFill>
                <a:srgbClr val="05796E"/>
              </a:solidFill>
              <a:latin typeface="Century Gothic" pitchFamily="34" charset="0"/>
            </a:endParaRPr>
          </a:p>
        </p:txBody>
      </p:sp>
      <p:pic>
        <p:nvPicPr>
          <p:cNvPr id="9" name="Image 8" descr="IMG_0904.jpg"/>
          <p:cNvPicPr>
            <a:picLocks/>
          </p:cNvPicPr>
          <p:nvPr/>
        </p:nvPicPr>
        <p:blipFill>
          <a:blip r:embed="rId3" cstate="print"/>
          <a:srcRect t="5346" b="12982"/>
          <a:stretch>
            <a:fillRect/>
          </a:stretch>
        </p:blipFill>
        <p:spPr>
          <a:xfrm>
            <a:off x="1692275" y="3429000"/>
            <a:ext cx="1440000" cy="1440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Championnats du Monde Élite</a:t>
            </a:r>
            <a:endParaRPr lang="fr-F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038600" y="2052000"/>
            <a:ext cx="2193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Juniors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pic>
        <p:nvPicPr>
          <p:cNvPr id="5" name="Picture 2" descr="U:\Bureau\PHOTOS\Montreux\CdM Montreux 2011\Chp du Monde 2011\Podium\Elite\Podium_Elite_Junior.JPG"/>
          <p:cNvPicPr preferRelativeResize="0">
            <a:picLocks noChangeArrowheads="1"/>
          </p:cNvPicPr>
          <p:nvPr/>
        </p:nvPicPr>
        <p:blipFill>
          <a:blip r:embed="rId3" cstate="print"/>
          <a:srcRect l="5218" r="8348"/>
          <a:stretch>
            <a:fillRect/>
          </a:stretch>
        </p:blipFill>
        <p:spPr bwMode="auto">
          <a:xfrm>
            <a:off x="4050263" y="2520000"/>
            <a:ext cx="2196000" cy="1964796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pic>
        <p:nvPicPr>
          <p:cNvPr id="6" name="Picture 3" descr="U:\Bureau\PHOTOS\Montreux\CdM Montreux 2011\Chp du Monde 2011\Podium\Elite\Podium_Elite_Cadet_Benjamin.JPG"/>
          <p:cNvPicPr preferRelativeResize="0">
            <a:picLocks noChangeArrowheads="1"/>
          </p:cNvPicPr>
          <p:nvPr/>
        </p:nvPicPr>
        <p:blipFill>
          <a:blip r:embed="rId4" cstate="print"/>
          <a:srcRect l="7270" r="7270"/>
          <a:stretch>
            <a:fillRect/>
          </a:stretch>
        </p:blipFill>
        <p:spPr bwMode="auto">
          <a:xfrm>
            <a:off x="6408250" y="2520000"/>
            <a:ext cx="2196000" cy="1974273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4050263" y="4582894"/>
            <a:ext cx="2012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000" indent="-180000">
              <a:buFont typeface="+mj-lt"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Samson TESSIER (France)</a:t>
            </a:r>
          </a:p>
          <a:p>
            <a:pPr marL="180000" indent="-180000">
              <a:buFont typeface="+mj-lt"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Kévin MENG (Suisse)</a:t>
            </a:r>
          </a:p>
          <a:p>
            <a:pPr marL="180000" indent="-180000">
              <a:buFont typeface="+mj-lt"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Jordan EUSTACHE (France)</a:t>
            </a: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6372200" y="4582894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Gaston JEAN-BAPTISTE (France)</a:t>
            </a:r>
          </a:p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Steve CAUSSE (France)</a:t>
            </a:r>
          </a:p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Mickaël ROY (France</a:t>
            </a:r>
            <a:r>
              <a:rPr lang="fr-FR" sz="1200" dirty="0" smtClean="0">
                <a:solidFill>
                  <a:srgbClr val="05796E"/>
                </a:solidFill>
                <a:latin typeface="Calibri" pitchFamily="34" charset="0"/>
              </a:rPr>
              <a:t>)</a:t>
            </a:r>
            <a:endParaRPr lang="fr-FR" sz="1200" dirty="0">
              <a:solidFill>
                <a:srgbClr val="05796E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2275" y="1412875"/>
            <a:ext cx="6911975" cy="461665"/>
          </a:xfrm>
          <a:prstGeom prst="rect">
            <a:avLst/>
          </a:prstGeom>
          <a:solidFill>
            <a:srgbClr val="AFFF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kern="0" dirty="0" smtClean="0">
                <a:solidFill>
                  <a:srgbClr val="006666"/>
                </a:solidFill>
                <a:latin typeface="Century Gothic" pitchFamily="34" charset="0"/>
              </a:rPr>
              <a:t>Montreux (août 2011)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377940" y="2052000"/>
            <a:ext cx="2226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Cadets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92275" y="2052000"/>
            <a:ext cx="2216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Espoirs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92275" y="4582894"/>
            <a:ext cx="2231653" cy="6463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Francis DESJARDINS (Québec)</a:t>
            </a: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Hugo DELAFONTAINE (Suisse)</a:t>
            </a: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Fabien LEROY (France</a:t>
            </a:r>
            <a:r>
              <a:rPr lang="fr-FR" sz="1200" dirty="0" smtClean="0">
                <a:solidFill>
                  <a:srgbClr val="05796E"/>
                </a:solidFill>
                <a:latin typeface="Calibri" pitchFamily="34" charset="0"/>
              </a:rPr>
              <a:t>)</a:t>
            </a:r>
            <a:endParaRPr lang="fr-FR" sz="1200" dirty="0">
              <a:solidFill>
                <a:srgbClr val="05796E"/>
              </a:solidFill>
              <a:latin typeface="Calibri" pitchFamily="34" charset="0"/>
            </a:endParaRPr>
          </a:p>
        </p:txBody>
      </p:sp>
      <p:pic>
        <p:nvPicPr>
          <p:cNvPr id="14" name="Picture 2" descr="U:\Bureau\PHOTOS\Montreux\CdM Montreux 2011\Chp du Monde 2011\Podium\Elite\Podium_Elite_Espoirs.JPG"/>
          <p:cNvPicPr preferRelativeResize="0">
            <a:picLocks noChangeArrowheads="1"/>
          </p:cNvPicPr>
          <p:nvPr/>
        </p:nvPicPr>
        <p:blipFill>
          <a:blip r:embed="rId5" cstate="print"/>
          <a:srcRect l="12135" t="2019" r="4551"/>
          <a:stretch>
            <a:fillRect/>
          </a:stretch>
        </p:blipFill>
        <p:spPr bwMode="auto">
          <a:xfrm>
            <a:off x="1692275" y="2520000"/>
            <a:ext cx="2196000" cy="1975519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Championnats du Monde Blitz</a:t>
            </a:r>
            <a:endParaRPr lang="fr-FR" dirty="0"/>
          </a:p>
        </p:txBody>
      </p:sp>
      <p:sp>
        <p:nvSpPr>
          <p:cNvPr id="5" name="ZoneTexte 9"/>
          <p:cNvSpPr txBox="1">
            <a:spLocks noChangeArrowheads="1"/>
          </p:cNvSpPr>
          <p:nvPr/>
        </p:nvSpPr>
        <p:spPr bwMode="auto">
          <a:xfrm>
            <a:off x="2268031" y="4572000"/>
            <a:ext cx="2333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Gaston JEAN-BAPTISTE (France)</a:t>
            </a:r>
          </a:p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Steve CAUSSE (France)</a:t>
            </a:r>
          </a:p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Simon VALENTIN (France)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195736" y="2052000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Cadets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629995" y="2052000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6666"/>
                </a:solidFill>
                <a:latin typeface="Century Gothic" pitchFamily="34" charset="0"/>
              </a:rPr>
              <a:t>Juniors</a:t>
            </a:r>
            <a:endParaRPr lang="fr-FR" sz="14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8" name="ZoneTexte 13"/>
          <p:cNvSpPr txBox="1">
            <a:spLocks noChangeArrowheads="1"/>
          </p:cNvSpPr>
          <p:nvPr/>
        </p:nvSpPr>
        <p:spPr bwMode="auto">
          <a:xfrm>
            <a:off x="5701915" y="4572000"/>
            <a:ext cx="2470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Kévin MENG (Suisse)</a:t>
            </a:r>
          </a:p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Samson TESSIER (France)</a:t>
            </a:r>
          </a:p>
          <a:p>
            <a:pPr marL="180000" indent="-180000">
              <a:buFontTx/>
              <a:buAutoNum type="arabicPeriod"/>
            </a:pPr>
            <a:r>
              <a:rPr lang="fr-FR" sz="1200" dirty="0">
                <a:solidFill>
                  <a:srgbClr val="05796E"/>
                </a:solidFill>
                <a:latin typeface="Calibri" pitchFamily="34" charset="0"/>
              </a:rPr>
              <a:t>Jean-Baptiste DREVETON (France)</a:t>
            </a:r>
          </a:p>
        </p:txBody>
      </p:sp>
      <p:pic>
        <p:nvPicPr>
          <p:cNvPr id="9" name="Picture 3" descr="U:\Bureau\PHOTOS\Montreux\CdM Montreux 2011\Chp du Monde 2011\Podium\Blitz\Podium_Blitz_Cadet.JPG"/>
          <p:cNvPicPr>
            <a:picLocks noChangeAspect="1" noChangeArrowheads="1"/>
          </p:cNvPicPr>
          <p:nvPr/>
        </p:nvPicPr>
        <p:blipFill>
          <a:blip r:embed="rId3" cstate="print"/>
          <a:srcRect l="3002" r="3002"/>
          <a:stretch>
            <a:fillRect/>
          </a:stretch>
        </p:blipFill>
        <p:spPr bwMode="auto">
          <a:xfrm>
            <a:off x="2195735" y="2520000"/>
            <a:ext cx="2457091" cy="1961678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pic>
        <p:nvPicPr>
          <p:cNvPr id="10" name="Picture 4" descr="U:\Bureau\PHOTOS\Montreux\CdM Montreux 2011\Chp du Monde 2011\Podium\Blitz\Podium_Blitz_junior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3002" r="3002"/>
          <a:stretch>
            <a:fillRect/>
          </a:stretch>
        </p:blipFill>
        <p:spPr bwMode="auto">
          <a:xfrm>
            <a:off x="5629995" y="2520000"/>
            <a:ext cx="2457091" cy="1961678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aussi…</a:t>
            </a:r>
            <a:endParaRPr lang="fr-FR" dirty="0"/>
          </a:p>
        </p:txBody>
      </p:sp>
      <p:pic>
        <p:nvPicPr>
          <p:cNvPr id="5" name="Picture 4" descr="E:\MARIE-CLAUDE\DNSJS\formation\formation animateurs\formation 6 fevrier 2011 002.jpg"/>
          <p:cNvPicPr>
            <a:picLocks noChangeAspect="1" noChangeArrowheads="1"/>
          </p:cNvPicPr>
          <p:nvPr/>
        </p:nvPicPr>
        <p:blipFill>
          <a:blip r:embed="rId3" cstate="print"/>
          <a:srcRect l="9202" t="10750" r="4601" b="19964"/>
          <a:stretch>
            <a:fillRect/>
          </a:stretch>
        </p:blipFill>
        <p:spPr bwMode="auto">
          <a:xfrm>
            <a:off x="5555799" y="3376951"/>
            <a:ext cx="3048451" cy="1835340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92274" y="1773238"/>
            <a:ext cx="69119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6666"/>
                </a:solidFill>
                <a:latin typeface="Century Gothic" pitchFamily="34" charset="0"/>
              </a:rPr>
              <a:t>Un rendez-vous avec le conseiller du 1</a:t>
            </a:r>
            <a:r>
              <a:rPr lang="fr-FR" b="1" baseline="30000" dirty="0" smtClean="0">
                <a:solidFill>
                  <a:srgbClr val="006666"/>
                </a:solidFill>
                <a:latin typeface="Century Gothic" pitchFamily="34" charset="0"/>
              </a:rPr>
              <a:t>er</a:t>
            </a:r>
            <a:r>
              <a:rPr lang="fr-FR" b="1" dirty="0" smtClean="0">
                <a:solidFill>
                  <a:srgbClr val="006666"/>
                </a:solidFill>
                <a:latin typeface="Century Gothic" pitchFamily="34" charset="0"/>
              </a:rPr>
              <a:t> ministre, puis avec le Centre National de  Documentation Pédagogique</a:t>
            </a:r>
            <a:br>
              <a:rPr lang="fr-FR" b="1" dirty="0" smtClean="0">
                <a:solidFill>
                  <a:srgbClr val="006666"/>
                </a:solidFill>
                <a:latin typeface="Century Gothic" pitchFamily="34" charset="0"/>
              </a:rPr>
            </a:br>
            <a:endParaRPr lang="fr-FR" sz="900" b="1" dirty="0" smtClean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332235" y="1916832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92275" y="2951678"/>
            <a:ext cx="59766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fr-FR" sz="2000" b="1" dirty="0" smtClean="0">
                <a:solidFill>
                  <a:srgbClr val="006666"/>
                </a:solidFill>
                <a:latin typeface="Century Gothic" pitchFamily="34" charset="0"/>
              </a:rPr>
              <a:t>2 sessions de formation d’animateurs :</a:t>
            </a:r>
            <a:br>
              <a:rPr lang="fr-FR" sz="2000" b="1" dirty="0" smtClean="0">
                <a:solidFill>
                  <a:srgbClr val="006666"/>
                </a:solidFill>
                <a:latin typeface="Century Gothic" pitchFamily="34" charset="0"/>
              </a:rPr>
            </a:br>
            <a:r>
              <a:rPr lang="fr-FR" sz="1400" b="1" dirty="0" smtClean="0">
                <a:solidFill>
                  <a:srgbClr val="006666"/>
                </a:solidFill>
                <a:latin typeface="Century Gothic" pitchFamily="34" charset="0"/>
              </a:rPr>
              <a:t/>
            </a:r>
            <a:br>
              <a:rPr lang="fr-FR" sz="1400" b="1" dirty="0" smtClean="0">
                <a:solidFill>
                  <a:srgbClr val="006666"/>
                </a:solidFill>
                <a:latin typeface="Century Gothic" pitchFamily="34" charset="0"/>
              </a:rPr>
            </a:br>
            <a:r>
              <a:rPr lang="fr-FR" b="1" dirty="0" smtClean="0">
                <a:solidFill>
                  <a:srgbClr val="05796E"/>
                </a:solidFill>
                <a:latin typeface="Century Gothic" pitchFamily="34" charset="0"/>
              </a:rPr>
              <a:t>7 enseignants </a:t>
            </a:r>
          </a:p>
          <a:p>
            <a:pPr indent="-457200"/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le 6 novembre 2010</a:t>
            </a:r>
            <a:r>
              <a:rPr lang="fr-FR" sz="2000" dirty="0" smtClean="0">
                <a:solidFill>
                  <a:srgbClr val="05796E"/>
                </a:solidFill>
                <a:latin typeface="Century Gothic" pitchFamily="34" charset="0"/>
              </a:rPr>
              <a:t>,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avec</a:t>
            </a:r>
          </a:p>
          <a:p>
            <a:pPr indent="-457200"/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ouverture de 4 clubs scolaires</a:t>
            </a:r>
          </a:p>
          <a:p>
            <a:pPr indent="-457200">
              <a:buFont typeface="Arial" charset="0"/>
              <a:buNone/>
            </a:pPr>
            <a:endParaRPr lang="fr-FR" sz="1400" dirty="0" smtClean="0">
              <a:solidFill>
                <a:srgbClr val="05796E"/>
              </a:solidFill>
              <a:latin typeface="Century Gothic" pitchFamily="34" charset="0"/>
            </a:endParaRPr>
          </a:p>
          <a:p>
            <a:pPr indent="-457200">
              <a:buFont typeface="Arial" charset="0"/>
              <a:buNone/>
            </a:pPr>
            <a:r>
              <a:rPr lang="fr-FR" b="1" dirty="0" smtClean="0">
                <a:solidFill>
                  <a:srgbClr val="05796E"/>
                </a:solidFill>
                <a:latin typeface="Century Gothic" pitchFamily="34" charset="0"/>
              </a:rPr>
              <a:t>8 scrabbleurs </a:t>
            </a:r>
          </a:p>
          <a:p>
            <a:pPr indent="-457200">
              <a:buFont typeface="Arial" charset="0"/>
              <a:buNone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le 6 février 2011</a:t>
            </a:r>
            <a:endParaRPr lang="fr-FR" dirty="0">
              <a:solidFill>
                <a:srgbClr val="05796E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1332235" y="2996952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encore…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332235" y="1908000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1332235" y="3348000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92274" y="1860375"/>
            <a:ext cx="691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rgbClr val="006666"/>
                </a:solidFill>
                <a:latin typeface="Century Gothic" pitchFamily="34" charset="0"/>
                <a:cs typeface="Arial"/>
              </a:rPr>
              <a:t>49 kits scolaires vendus aux comités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692274" y="3300375"/>
            <a:ext cx="691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rgbClr val="006666"/>
                </a:solidFill>
                <a:latin typeface="Century Gothic" pitchFamily="34" charset="0"/>
                <a:cs typeface="Arial"/>
              </a:rPr>
              <a:t>3 numéros de </a:t>
            </a:r>
            <a:r>
              <a:rPr lang="fr-FR" b="1" kern="0" dirty="0" err="1" smtClean="0">
                <a:solidFill>
                  <a:srgbClr val="006666"/>
                </a:solidFill>
                <a:latin typeface="Century Gothic" pitchFamily="34" charset="0"/>
                <a:cs typeface="Arial"/>
              </a:rPr>
              <a:t>Scrabblerama</a:t>
            </a:r>
            <a:r>
              <a:rPr lang="fr-FR" b="1" kern="0" dirty="0" smtClean="0">
                <a:solidFill>
                  <a:srgbClr val="006666"/>
                </a:solidFill>
                <a:latin typeface="Century Gothic" pitchFamily="34" charset="0"/>
                <a:cs typeface="Arial"/>
              </a:rPr>
              <a:t> Jeunes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1692274" y="4740375"/>
            <a:ext cx="691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 smtClean="0">
                <a:solidFill>
                  <a:srgbClr val="006666"/>
                </a:solidFill>
                <a:latin typeface="Century Gothic" pitchFamily="34" charset="0"/>
                <a:cs typeface="Arial"/>
              </a:rPr>
              <a:t>La réalisation d’une vidéo dans une classe de CM2 (D. Fort)</a:t>
            </a:r>
            <a:endParaRPr lang="fr-FR" sz="2000" dirty="0"/>
          </a:p>
        </p:txBody>
      </p:sp>
      <p:sp>
        <p:nvSpPr>
          <p:cNvPr id="11" name="Flèche droite 10"/>
          <p:cNvSpPr/>
          <p:nvPr/>
        </p:nvSpPr>
        <p:spPr>
          <a:xfrm>
            <a:off x="1332235" y="4788000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Budget</a:t>
            </a:r>
            <a:endParaRPr lang="fr-FR" dirty="0"/>
          </a:p>
        </p:txBody>
      </p:sp>
      <p:graphicFrame>
        <p:nvGraphicFramePr>
          <p:cNvPr id="4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944216" y="1773238"/>
          <a:ext cx="3741738" cy="40646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7557"/>
                <a:gridCol w="793031"/>
                <a:gridCol w="795337"/>
                <a:gridCol w="7858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0" marR="0" marT="0" marB="0" anchor="ctr" anchorCtr="1">
                    <a:solidFill>
                      <a:srgbClr val="A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Charges</a:t>
                      </a:r>
                    </a:p>
                  </a:txBody>
                  <a:tcPr marL="0" marR="0" marT="0" marB="0" anchor="ctr" anchorCtr="1">
                    <a:solidFill>
                      <a:srgbClr val="A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Produits</a:t>
                      </a:r>
                    </a:p>
                  </a:txBody>
                  <a:tcPr marL="0" marR="0" marT="0" marB="0" anchor="ctr" anchorCtr="1">
                    <a:solidFill>
                      <a:srgbClr val="A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Balance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 anchorCtr="1">
                    <a:solidFill>
                      <a:srgbClr val="AFFFFF"/>
                    </a:solidFill>
                  </a:tcPr>
                </a:tc>
              </a:tr>
              <a:tr h="42114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Affiliations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20</a:t>
                      </a:r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4 355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+4 335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Séjour des jeunes </a:t>
                      </a:r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Aix-les-Bains </a:t>
                      </a:r>
                      <a:r>
                        <a:rPr lang="fr-FR" sz="1200" b="0" i="0" u="none" strike="noStrike" baseline="30000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(1)</a:t>
                      </a:r>
                      <a:endParaRPr lang="fr-FR" sz="1200" b="0" i="0" u="none" strike="noStrike" baseline="30000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25 693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3 920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-21 773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  <a:tr h="43737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Développement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13 741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60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-13 681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CDF </a:t>
                      </a:r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Fréjus </a:t>
                      </a:r>
                      <a:r>
                        <a:rPr lang="fr-FR" sz="1200" b="0" i="0" u="none" strike="noStrike" baseline="30000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(2)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13 267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100</a:t>
                      </a:r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-13 167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  <a:tr h="42124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Réunions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9 998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117</a:t>
                      </a:r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-9 881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Scrabblerama</a:t>
                      </a:r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 Jeunes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5 340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-5 340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  <a:tr h="43737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Challenge Mattel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590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-590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Formation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578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-578</a:t>
                      </a:r>
                      <a:endParaRPr lang="fr-FR" sz="1200" b="0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TOTAL</a:t>
                      </a:r>
                      <a:endParaRPr lang="fr-FR" sz="1200" b="1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68 930</a:t>
                      </a:r>
                      <a:endParaRPr lang="fr-FR" sz="1200" b="1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8 255</a:t>
                      </a:r>
                      <a:endParaRPr lang="fr-FR" sz="1200" b="1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 smtClean="0">
                          <a:solidFill>
                            <a:srgbClr val="05796E"/>
                          </a:solidFill>
                          <a:latin typeface="Century Gothic" pitchFamily="34" charset="0"/>
                        </a:rPr>
                        <a:t>-60 675</a:t>
                      </a:r>
                      <a:endParaRPr lang="fr-FR" sz="1200" b="1" i="0" u="none" strike="noStrike" dirty="0">
                        <a:solidFill>
                          <a:srgbClr val="05796E"/>
                        </a:solidFill>
                        <a:latin typeface="Century Gothic" pitchFamily="34" charset="0"/>
                      </a:endParaRPr>
                    </a:p>
                  </a:txBody>
                  <a:tcPr marL="0" marR="72000" marT="0" marB="0" anchor="ctr"/>
                </a:tc>
              </a:tr>
            </a:tbl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5868144" y="1773238"/>
          <a:ext cx="3024138" cy="48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944216" y="60950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aseline="30000" dirty="0" smtClean="0">
                <a:solidFill>
                  <a:srgbClr val="05796E"/>
                </a:solidFill>
                <a:latin typeface="Century Gothic" pitchFamily="34" charset="0"/>
              </a:rPr>
              <a:t>(1)</a:t>
            </a:r>
            <a:r>
              <a:rPr lang="fr-FR" sz="1400" i="1" dirty="0" smtClean="0">
                <a:solidFill>
                  <a:srgbClr val="05796E"/>
                </a:solidFill>
                <a:latin typeface="Calibri" pitchFamily="34" charset="0"/>
              </a:rPr>
              <a:t> Incidence sur le coût du festival ? </a:t>
            </a:r>
          </a:p>
          <a:p>
            <a:r>
              <a:rPr lang="fr-FR" sz="1400" baseline="30000" dirty="0" smtClean="0">
                <a:solidFill>
                  <a:srgbClr val="05796E"/>
                </a:solidFill>
                <a:latin typeface="Century Gothic" pitchFamily="34" charset="0"/>
              </a:rPr>
              <a:t>(2) </a:t>
            </a:r>
            <a:r>
              <a:rPr lang="fr-FR" sz="1400" i="1" dirty="0" smtClean="0">
                <a:solidFill>
                  <a:srgbClr val="05796E"/>
                </a:solidFill>
                <a:latin typeface="Calibri" pitchFamily="34" charset="0"/>
              </a:rPr>
              <a:t>Dont 5729 € pour l’Outremer</a:t>
            </a:r>
            <a:endParaRPr lang="fr-FR" sz="1400" i="1" dirty="0">
              <a:solidFill>
                <a:srgbClr val="05796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DNSJS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92275" y="2000250"/>
            <a:ext cx="69119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3200" i="1" dirty="0">
                <a:solidFill>
                  <a:srgbClr val="05796E"/>
                </a:solidFill>
                <a:latin typeface="Calibri" pitchFamily="34" charset="0"/>
              </a:rPr>
              <a:t>La DNSJS remercie chaleureusement tous les acteurs du Scrabble Jeunes et Scolaires, délégués et animateurs, sans lesquels rien ne serait possible.</a:t>
            </a:r>
          </a:p>
          <a:p>
            <a:pPr algn="just"/>
            <a:endParaRPr lang="fr-FR" sz="3200" i="1" dirty="0">
              <a:solidFill>
                <a:srgbClr val="05796E"/>
              </a:solidFill>
              <a:latin typeface="Calibri" pitchFamily="34" charset="0"/>
            </a:endParaRPr>
          </a:p>
          <a:p>
            <a:pPr algn="ctr"/>
            <a:r>
              <a:rPr lang="fr-FR" sz="3200" i="1" dirty="0">
                <a:solidFill>
                  <a:srgbClr val="05796E"/>
                </a:solidFill>
                <a:latin typeface="Calibri" pitchFamily="34" charset="0"/>
              </a:rPr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13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4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5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5796E"/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space réservé du contenu 10"/>
          <p:cNvSpPr txBox="1">
            <a:spLocks/>
          </p:cNvSpPr>
          <p:nvPr/>
        </p:nvSpPr>
        <p:spPr bwMode="auto">
          <a:xfrm>
            <a:off x="1692274" y="57150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761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903663" y="2439988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Jean-François HIMBER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DNSC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  <a:p>
            <a:r>
              <a:rPr lang="fr-FR" sz="3600" dirty="0">
                <a:solidFill>
                  <a:srgbClr val="05796E"/>
                </a:solidFill>
                <a:latin typeface="+mj-lt"/>
              </a:rPr>
              <a:t>Direction Nationale du Scrabble </a:t>
            </a:r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Classique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 DNSC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8661" t="17775" r="19191" b="48873"/>
          <a:stretch>
            <a:fillRect/>
          </a:stretch>
        </p:blipFill>
        <p:spPr bwMode="auto">
          <a:xfrm>
            <a:off x="1692275" y="3429000"/>
            <a:ext cx="1440000" cy="1440000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Sportif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773238"/>
            <a:ext cx="7451725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ème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Championnat de France (L’Haÿ-les-Roses)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mars 2011, 64 joueurs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Christian COUSTILLAS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fr-FR" sz="24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Elisée POKA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Hervé BOHBOT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2275" y="6063679"/>
            <a:ext cx="691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 2012 : Montpellier, les 17 et 18 mars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Image 7" descr="image35.jpg"/>
          <p:cNvPicPr>
            <a:picLocks/>
          </p:cNvPicPr>
          <p:nvPr/>
        </p:nvPicPr>
        <p:blipFill>
          <a:blip r:embed="rId3" cstate="print"/>
          <a:srcRect l="36916" t="12769" r="8790" b="45967"/>
          <a:stretch>
            <a:fillRect/>
          </a:stretch>
        </p:blipFill>
        <p:spPr>
          <a:xfrm>
            <a:off x="5546204" y="2759719"/>
            <a:ext cx="1080000" cy="1152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  <p:pic>
        <p:nvPicPr>
          <p:cNvPr id="9" name="Image 8" descr="image36.jpg"/>
          <p:cNvPicPr>
            <a:picLocks/>
          </p:cNvPicPr>
          <p:nvPr/>
        </p:nvPicPr>
        <p:blipFill>
          <a:blip r:embed="rId4" cstate="print"/>
          <a:srcRect l="11857" t="8878" r="13339" b="24098"/>
          <a:stretch>
            <a:fillRect/>
          </a:stretch>
        </p:blipFill>
        <p:spPr>
          <a:xfrm>
            <a:off x="4341462" y="3645024"/>
            <a:ext cx="1080000" cy="1152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  <p:pic>
        <p:nvPicPr>
          <p:cNvPr id="10" name="Image 9" descr="image37.jpg"/>
          <p:cNvPicPr>
            <a:picLocks/>
          </p:cNvPicPr>
          <p:nvPr/>
        </p:nvPicPr>
        <p:blipFill>
          <a:blip r:embed="rId5" cstate="print"/>
          <a:srcRect l="9754" t="6096" r="6096" b="7315"/>
          <a:stretch>
            <a:fillRect/>
          </a:stretch>
        </p:blipFill>
        <p:spPr>
          <a:xfrm>
            <a:off x="5546204" y="4545405"/>
            <a:ext cx="1080000" cy="1152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Sportif</a:t>
            </a:r>
            <a:endParaRPr lang="fr-F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2275" y="1773238"/>
            <a:ext cx="6911975" cy="179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Open de France (Nîmes)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octobre 2010, 23 joueurs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Jean-François HIMBER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Hervé BOHBOT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Gilles SAUZE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92275" y="3857628"/>
            <a:ext cx="7667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Championnat de France Interclubs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(Montrouge)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juin 2011,  10 équipes qualifiées</a:t>
            </a:r>
            <a:endParaRPr lang="fr-FR" sz="2000" b="1" dirty="0" smtClean="0">
              <a:solidFill>
                <a:srgbClr val="05796E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Montrouge 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Melun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Nancy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28800"/>
            <a:ext cx="6991194" cy="457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Licenciés</a:t>
            </a:r>
            <a:endParaRPr lang="fr-FR" dirty="0"/>
          </a:p>
        </p:txBody>
      </p:sp>
      <p:sp>
        <p:nvSpPr>
          <p:cNvPr id="13" name="Espace réservé du contenu 10"/>
          <p:cNvSpPr txBox="1">
            <a:spLocks/>
          </p:cNvSpPr>
          <p:nvPr/>
        </p:nvSpPr>
        <p:spPr bwMode="auto">
          <a:xfrm>
            <a:off x="1692275" y="6165304"/>
            <a:ext cx="6911976" cy="5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Nombre de licenciés : 15 807</a:t>
            </a:r>
            <a:r>
              <a:rPr kumimoji="0" lang="fr-FR" b="1" i="0" u="none" strike="noStrike" kern="0" cap="none" spc="0" normalizeH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(+1,6%)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05796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714064" y="1928802"/>
            <a:ext cx="1143008" cy="642942"/>
            <a:chOff x="7714064" y="1928802"/>
            <a:chExt cx="1143008" cy="642942"/>
          </a:xfrm>
        </p:grpSpPr>
        <p:sp>
          <p:nvSpPr>
            <p:cNvPr id="8" name="Espace réservé du contenu 10"/>
            <p:cNvSpPr txBox="1">
              <a:spLocks/>
            </p:cNvSpPr>
            <p:nvPr/>
          </p:nvSpPr>
          <p:spPr bwMode="auto">
            <a:xfrm>
              <a:off x="7856940" y="2214554"/>
              <a:ext cx="100013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3600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fr-F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5796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2010-2011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14064" y="2321711"/>
              <a:ext cx="142876" cy="142876"/>
            </a:xfrm>
            <a:prstGeom prst="rect">
              <a:avLst/>
            </a:prstGeom>
            <a:solidFill>
              <a:srgbClr val="05796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17211" y="2035959"/>
              <a:ext cx="142876" cy="142876"/>
            </a:xfrm>
            <a:prstGeom prst="rect">
              <a:avLst/>
            </a:prstGeom>
            <a:solidFill>
              <a:srgbClr val="FF66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space réservé du contenu 10"/>
            <p:cNvSpPr txBox="1">
              <a:spLocks/>
            </p:cNvSpPr>
            <p:nvPr/>
          </p:nvSpPr>
          <p:spPr bwMode="auto">
            <a:xfrm>
              <a:off x="7856940" y="1928802"/>
              <a:ext cx="100013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3600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fr-F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5796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2009-2010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Sportif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1716993"/>
            <a:ext cx="7632253" cy="34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vainqueurs dans les tournois fédéraux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Aix-les-Bains, tournoi A , 13 joueurs : </a:t>
            </a:r>
            <a:r>
              <a:rPr lang="fr-FR" sz="20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Jean-François HIMBER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Aix-les-Bains, tournoi B , 39 joueurs : Jean-Luc DIVES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Vichy, Coupe des Sources, 18 joueurs : Fa LECRU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Vichy, Open du Bourbonnais, 33 joueurs : Amar DIOKH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fr-FR" sz="2000" dirty="0" smtClean="0">
              <a:solidFill>
                <a:srgbClr val="05796E"/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En 2012, le Scrabble Classique revient à Cannes!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Sportif</a:t>
            </a:r>
            <a:endParaRPr lang="fr-F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2275" y="1773238"/>
            <a:ext cx="6911975" cy="24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Championnat du Monde (Montreux)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Jean-François RAMEL (France)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Julien AFFATON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(Bénin)</a:t>
            </a:r>
            <a:endParaRPr kumimoji="0" lang="fr-FR" sz="1050" b="0" i="1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Luc MAURIN (France)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Image 4" descr="image38.jpg"/>
          <p:cNvPicPr>
            <a:picLocks noChangeAspect="1"/>
          </p:cNvPicPr>
          <p:nvPr/>
        </p:nvPicPr>
        <p:blipFill>
          <a:blip r:embed="rId3" cstate="print"/>
          <a:srcRect l="13068" t="7661" r="7036" b="22984"/>
          <a:stretch>
            <a:fillRect/>
          </a:stretch>
        </p:blipFill>
        <p:spPr>
          <a:xfrm>
            <a:off x="6804248" y="2132856"/>
            <a:ext cx="1440043" cy="1476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Champ. de France Interclubs</a:t>
            </a:r>
            <a:endParaRPr lang="fr-F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2275" y="1773238"/>
            <a:ext cx="7451725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2007-2008 :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fr-FR" sz="1400" b="0" i="0" u="none" strike="noStrike" cap="none" normalizeH="0" baseline="3000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championnat régional (Comité des Flandres)</a:t>
            </a:r>
            <a:endParaRPr lang="fr-FR" sz="1400" dirty="0" smtClean="0">
              <a:solidFill>
                <a:srgbClr val="05796E"/>
              </a:solidFill>
              <a:latin typeface="+mj-lt"/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2008-2009 :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organisation de 6 championnats régionaux</a:t>
            </a:r>
            <a:endParaRPr lang="fr-FR" sz="1600" dirty="0" smtClean="0">
              <a:solidFill>
                <a:srgbClr val="05796E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2009-2010 :</a:t>
            </a:r>
            <a:r>
              <a:rPr lang="fr-FR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fr-FR" i="0" u="none" strike="noStrike" cap="none" normalizeH="0" baseline="3000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er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Championnat de France, 8 finales régionales, finale à Montrouge, 10 comités représentés. Tournefeuille champion !</a:t>
            </a:r>
          </a:p>
          <a:p>
            <a:pPr eaLnBrk="0" hangingPunct="0">
              <a:spcAft>
                <a:spcPts val="600"/>
              </a:spcAft>
            </a:pPr>
            <a:r>
              <a:rPr lang="fr-FR" sz="20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2010-2011 :</a:t>
            </a:r>
            <a:r>
              <a:rPr lang="fr-FR" sz="20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aseline="300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ème</a:t>
            </a:r>
            <a:r>
              <a:rPr lang="fr-FR" sz="20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 Championnat de France, 11 finales régionales, finale à Montrouge, 9 comités représentés. Montrouge champion !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2011-2012 :</a:t>
            </a:r>
            <a:r>
              <a:rPr lang="fr-FR" sz="2200" b="1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règlement 2010-2011 reconduit, finale à Montrouge (23 juin 2012).  </a:t>
            </a:r>
          </a:p>
          <a:p>
            <a:pPr marL="0" marR="0" lvl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Objectif : 15 finales régionales!</a:t>
            </a:r>
          </a:p>
          <a:p>
            <a:pPr marL="0" marR="0" lvl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C’est  à vous de jouer :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représentez votre club</a:t>
            </a:r>
          </a:p>
          <a:p>
            <a:pPr marL="0" marR="0" lvl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(3 joueurs par équipe!)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Combiné Classique/Duplicate</a:t>
            </a:r>
            <a:endParaRPr lang="fr-F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2275" y="2782046"/>
            <a:ext cx="691197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Une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 seule compétition, alliant Classique et Duplicate</a:t>
            </a:r>
          </a:p>
          <a:p>
            <a:pPr marL="0" marR="0" lvl="0" algn="ctr" defTabSz="914400" rtl="0" eaLnBrk="1" fontAlgn="base" latinLnBrk="0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Deux vrais Tournois Homologables (selon les règles des deux disciplines) pour un Combiné, au règlement inspiré par le « Combiné Nordique » (saut à ski + ski de fond)</a:t>
            </a:r>
          </a:p>
          <a:p>
            <a:pPr marL="0" marR="0" lvl="0" algn="ctr" defTabSz="914400" rtl="0" eaLnBrk="1" fontAlgn="base" latinLnBrk="0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Un classement final unique, servant de base à la dotation</a:t>
            </a:r>
          </a:p>
          <a:p>
            <a:pPr marL="0" marR="0" lvl="0" algn="ctr" defTabSz="914400" rtl="0" eaLnBrk="1" fontAlgn="base" latinLnBrk="0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Une épreuve idéale pour le (</a:t>
            </a:r>
            <a:r>
              <a:rPr kumimoji="0" lang="fr-FR" i="0" u="none" strike="noStrike" cap="none" normalizeH="0" dirty="0" err="1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re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)découverte de l’une ou l’autre des 2 disciplines</a:t>
            </a:r>
          </a:p>
          <a:p>
            <a:pPr marL="0" marR="0" lvl="0" algn="ctr" defTabSz="914400" rtl="0" eaLnBrk="1" fontAlgn="base" latinLnBrk="0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Renseignements auprès des Délégués Classiques Régionaux et de la DNSC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773238"/>
            <a:ext cx="6911975" cy="723275"/>
          </a:xfrm>
          <a:prstGeom prst="rect">
            <a:avLst/>
          </a:prstGeom>
          <a:solidFill>
            <a:srgbClr val="A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Saison 2011-2012</a:t>
            </a:r>
          </a:p>
          <a:p>
            <a:pPr marL="0" marR="0" lvl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Arial" pitchFamily="34" charset="0"/>
              </a:rPr>
              <a:t>Naissance du Combiné Classique/Duplicate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4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5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6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5796E"/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space réservé du contenu 10"/>
          <p:cNvSpPr txBox="1">
            <a:spLocks/>
          </p:cNvSpPr>
          <p:nvPr/>
        </p:nvSpPr>
        <p:spPr bwMode="auto">
          <a:xfrm>
            <a:off x="1692274" y="57150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761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Daniel FORT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 </a:t>
            </a:r>
            <a:r>
              <a:rPr lang="fr-FR" dirty="0" err="1" smtClean="0">
                <a:solidFill>
                  <a:srgbClr val="05796E"/>
                </a:solidFill>
                <a:latin typeface="Century Gothic" pitchFamily="34" charset="0"/>
              </a:rPr>
              <a:t>FFSc</a:t>
            </a:r>
            <a:endParaRPr lang="fr-FR" dirty="0" smtClean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903663" y="2439988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CRAO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Commission Règlement Arbitrage Organisation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</p:txBody>
      </p:sp>
      <p:pic>
        <p:nvPicPr>
          <p:cNvPr id="11" name="Image 10" descr="IMG_0904.jpg"/>
          <p:cNvPicPr>
            <a:picLocks/>
          </p:cNvPicPr>
          <p:nvPr/>
        </p:nvPicPr>
        <p:blipFill>
          <a:blip r:embed="rId3" cstate="print"/>
          <a:srcRect t="5346" b="12982"/>
          <a:stretch>
            <a:fillRect/>
          </a:stretch>
        </p:blipFill>
        <p:spPr>
          <a:xfrm>
            <a:off x="1692275" y="3429000"/>
            <a:ext cx="1440000" cy="1440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missions C.R.A.O.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92275" y="1700213"/>
            <a:ext cx="730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5796E"/>
                </a:solidFill>
              </a:rPr>
              <a:t>Réflexion sur le règlement du jeu, et application conformément aux décisions et directives de la FISF</a:t>
            </a:r>
            <a:endParaRPr lang="fr-FR" sz="1600" dirty="0">
              <a:solidFill>
                <a:srgbClr val="05796E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332235" y="1847840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92275" y="2420101"/>
            <a:ext cx="730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5796E"/>
                </a:solidFill>
              </a:rPr>
              <a:t>Rédaction de tous les documents relatifs à l’arbitrage et à l’organisation des tournois et festivals</a:t>
            </a:r>
            <a:endParaRPr lang="fr-FR" sz="1600" dirty="0">
              <a:solidFill>
                <a:srgbClr val="05796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2275" y="3139989"/>
            <a:ext cx="730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5796E"/>
                </a:solidFill>
              </a:rPr>
              <a:t>Prise en charge d’une partie de l'organisation des festivals fédéraux et soutien aux comités responsables des Championnats de France et du Monde</a:t>
            </a:r>
            <a:endParaRPr lang="fr-FR" sz="1600" dirty="0">
              <a:solidFill>
                <a:srgbClr val="05796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2275" y="4333544"/>
            <a:ext cx="730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5796E"/>
                </a:solidFill>
              </a:rPr>
              <a:t>Suivi des demandes de test, à réception des fiches de candidature à l’arbitrage</a:t>
            </a:r>
            <a:endParaRPr lang="fr-FR" sz="1600" dirty="0">
              <a:solidFill>
                <a:srgbClr val="05796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2275" y="3859877"/>
            <a:ext cx="730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5796E"/>
                </a:solidFill>
              </a:rPr>
              <a:t>Relations avec les Délégués Arbitrage de chaque Comité</a:t>
            </a:r>
            <a:endParaRPr lang="fr-FR" sz="1600" dirty="0">
              <a:solidFill>
                <a:srgbClr val="05796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2275" y="4807211"/>
            <a:ext cx="7308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05796E"/>
                </a:solidFill>
              </a:rPr>
              <a:t>Evaluation des candidats à l'arbitrage fédéral</a:t>
            </a:r>
            <a:endParaRPr lang="fr-FR" sz="1600" dirty="0">
              <a:solidFill>
                <a:srgbClr val="05796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2275" y="5280878"/>
            <a:ext cx="7308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05796E"/>
                </a:solidFill>
              </a:rPr>
              <a:t>Mise à jour ponctuelle de la liste des Arbitres Fédéraux et annuelle de celle des</a:t>
            </a:r>
          </a:p>
          <a:p>
            <a:r>
              <a:rPr lang="fr-FR" sz="1600" dirty="0" smtClean="0">
                <a:solidFill>
                  <a:srgbClr val="05796E"/>
                </a:solidFill>
              </a:rPr>
              <a:t>Arbitres Régionaux</a:t>
            </a:r>
            <a:endParaRPr lang="fr-FR" sz="1600" dirty="0">
              <a:solidFill>
                <a:srgbClr val="05796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2275" y="6000768"/>
            <a:ext cx="7308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05796E"/>
                </a:solidFill>
              </a:rPr>
              <a:t>Constitution d’une commission de recours en cas de litige afférent au jeu</a:t>
            </a:r>
          </a:p>
          <a:p>
            <a:r>
              <a:rPr lang="fr-FR" sz="1600" dirty="0" smtClean="0">
                <a:solidFill>
                  <a:srgbClr val="05796E"/>
                </a:solidFill>
              </a:rPr>
              <a:t>proprement dit ou à l’organisation</a:t>
            </a:r>
            <a:endParaRPr lang="fr-FR" sz="1600" dirty="0">
              <a:solidFill>
                <a:srgbClr val="05796E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1332235" y="2500306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1332235" y="3248980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332235" y="3857628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1332235" y="4345662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1332235" y="4823172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1332235" y="5429264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1332235" y="6120334"/>
            <a:ext cx="360040" cy="360040"/>
          </a:xfrm>
          <a:prstGeom prst="rightArrow">
            <a:avLst/>
          </a:prstGeom>
          <a:gradFill flip="none" rotWithShape="1">
            <a:gsLst>
              <a:gs pos="0">
                <a:srgbClr val="05796E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Règlement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692275" y="1700213"/>
            <a:ext cx="73088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Sondage auprès des joueurs Vermeils lors du festival de Vichy 2011.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Diffusion et mise en ligne sur le site fédéral des documents délivrés par la FISF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Suivi des demandes de renseignements des arbitres et des joueurs.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En liaison avec la Commission Internationale du Règlement de la FISF, réponses aux questions relatives au règlement.</a:t>
            </a:r>
            <a:endParaRPr lang="fr-FR" dirty="0">
              <a:solidFill>
                <a:srgbClr val="0579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Arbitrage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92275" y="1700213"/>
            <a:ext cx="730888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Actualisation de la liste des Arbitres Fédéraux après chaque festival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Actualisation de la liste des Délégués Arbitrage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Mise à jour de la liste des Arbitres Régionaux à l’aide des documents reçus des comités et des ligues.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Mise à jour du programme d’inscription en ligne des arbitres pour les festivals.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Suivi des inscriptions et validation des candidatures en fonction des besoins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Poursuite des tests à l’arbitrage fédéral : encadrement et synthèse des résultats de la mise en situation. 17 AF validés au cours de la saison 2010-2011.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Arbitrage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92275" y="1700213"/>
            <a:ext cx="73088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Tirage et mise en forme des 116 parties des Semaines Fédérales de Simultanés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Tirage et mise en forme des parties destinées à l’Outremer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Supervision et participation au tirage de toutes les parties officielles des épreuves par centres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Interventions de la Commission d’Arbitrage de recours.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Analyse des bulletins de jeux transmis régulièrement par les organisateurs de tournois.</a:t>
            </a:r>
            <a:endParaRPr lang="fr-FR" dirty="0">
              <a:solidFill>
                <a:srgbClr val="0579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056" y="1628800"/>
            <a:ext cx="6991194" cy="457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4" y="476250"/>
            <a:ext cx="6911975" cy="576263"/>
          </a:xfrm>
        </p:spPr>
        <p:txBody>
          <a:bodyPr/>
          <a:lstStyle/>
          <a:p>
            <a:r>
              <a:rPr lang="fr-FR" dirty="0" smtClean="0"/>
              <a:t>Clubs civils et scolaires</a:t>
            </a:r>
            <a:endParaRPr lang="fr-FR" dirty="0"/>
          </a:p>
        </p:txBody>
      </p:sp>
      <p:sp>
        <p:nvSpPr>
          <p:cNvPr id="5" name="Espace réservé du contenu 10"/>
          <p:cNvSpPr txBox="1">
            <a:spLocks/>
          </p:cNvSpPr>
          <p:nvPr/>
        </p:nvSpPr>
        <p:spPr bwMode="auto">
          <a:xfrm>
            <a:off x="1692274" y="6164220"/>
            <a:ext cx="6911976" cy="5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Clubs civils : 688</a:t>
            </a:r>
            <a:r>
              <a:rPr kumimoji="0" lang="fr-FR" b="1" i="0" u="none" strike="noStrike" kern="0" cap="none" spc="0" normalizeH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(+0,7 %)        Clubs scolaires : 228 (+15,7 %)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05796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7714064" y="1928802"/>
            <a:ext cx="1143008" cy="642942"/>
            <a:chOff x="7714064" y="1928802"/>
            <a:chExt cx="1143008" cy="642942"/>
          </a:xfrm>
        </p:grpSpPr>
        <p:sp>
          <p:nvSpPr>
            <p:cNvPr id="7" name="Espace réservé du contenu 10"/>
            <p:cNvSpPr txBox="1">
              <a:spLocks/>
            </p:cNvSpPr>
            <p:nvPr/>
          </p:nvSpPr>
          <p:spPr bwMode="auto">
            <a:xfrm>
              <a:off x="7856940" y="2214554"/>
              <a:ext cx="100013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3600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fr-F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5796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Civils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14064" y="2321711"/>
              <a:ext cx="142876" cy="142876"/>
            </a:xfrm>
            <a:prstGeom prst="rect">
              <a:avLst/>
            </a:prstGeom>
            <a:solidFill>
              <a:srgbClr val="05796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17211" y="2035959"/>
              <a:ext cx="142876" cy="142876"/>
            </a:xfrm>
            <a:prstGeom prst="rect">
              <a:avLst/>
            </a:prstGeom>
            <a:solidFill>
              <a:srgbClr val="1AF6E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5796E"/>
                </a:solidFill>
              </a:endParaRPr>
            </a:p>
          </p:txBody>
        </p:sp>
        <p:sp>
          <p:nvSpPr>
            <p:cNvPr id="10" name="Espace réservé du contenu 10"/>
            <p:cNvSpPr txBox="1">
              <a:spLocks/>
            </p:cNvSpPr>
            <p:nvPr/>
          </p:nvSpPr>
          <p:spPr bwMode="auto">
            <a:xfrm>
              <a:off x="7856940" y="1928802"/>
              <a:ext cx="100013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3600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fr-F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5796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Scolaires</a:t>
              </a:r>
            </a:p>
          </p:txBody>
        </p:sp>
      </p:grpSp>
      <p:sp>
        <p:nvSpPr>
          <p:cNvPr id="11" name="Espace réservé du contenu 10"/>
          <p:cNvSpPr txBox="1">
            <a:spLocks/>
          </p:cNvSpPr>
          <p:nvPr/>
        </p:nvSpPr>
        <p:spPr bwMode="auto">
          <a:xfrm>
            <a:off x="1692274" y="1287428"/>
            <a:ext cx="6911976" cy="5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Clubs civils et scolaires : 916</a:t>
            </a:r>
            <a:r>
              <a:rPr kumimoji="0" lang="fr-FR" b="1" i="0" u="none" strike="noStrike" kern="0" cap="none" spc="0" normalizeH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(+4,1 %)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05796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 Arbitrage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92275" y="1700213"/>
            <a:ext cx="691197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Actualisation de tous les documents relatifs à l’arbitrage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Suivi des demandes d’information ou d’explications (par mèl ou téléphone)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Envoi des documents demandés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dirty="0" smtClean="0">
              <a:solidFill>
                <a:srgbClr val="05796E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5796E"/>
                </a:solidFill>
              </a:rPr>
              <a:t>Diffusion des documents à tous les Arbitres Fédéraux, aux Délégués Arbitrage, aux Présidents de Comité et aux Ligues.</a:t>
            </a:r>
          </a:p>
          <a:p>
            <a:pPr>
              <a:lnSpc>
                <a:spcPct val="150000"/>
              </a:lnSpc>
            </a:pPr>
            <a:endParaRPr lang="fr-FR" b="1" dirty="0" smtClean="0">
              <a:solidFill>
                <a:srgbClr val="05796E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5796E"/>
                </a:solidFill>
              </a:rPr>
              <a:t>Tous les documents CRAO sont en outre disponibles pour téléchargement sur le site fédéral.</a:t>
            </a:r>
            <a:endParaRPr lang="fr-FR" b="1" dirty="0">
              <a:solidFill>
                <a:srgbClr val="0579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92275" y="1700213"/>
            <a:ext cx="71660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Achats divers et inventaire du matériel réactualisé après chaque festival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Remise en état du matériel défectueux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Gestion des stocks et de la papeterie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Prise en charge de l’acheminement du matériel nécessaire vers les festivals.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Achats et tenue de la buvette pour les arbitres. Organisation du pot final.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fr-FR" dirty="0" smtClean="0">
              <a:solidFill>
                <a:srgbClr val="05796E"/>
              </a:solidFill>
            </a:endParaRPr>
          </a:p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05796E"/>
                </a:solidFill>
              </a:rPr>
              <a:t>Implication plus soutenue dans l’organisation et l’encadrement des Festivals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Suivi des réservations et contrôle des facturations hôtelières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Planning d’encadrement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Suivi de la gestion des plannings d’arbitrage.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5796E"/>
                </a:solidFill>
              </a:rPr>
              <a:t> Encadrement et gestion des ramasseurs</a:t>
            </a:r>
            <a:endParaRPr lang="fr-FR" dirty="0">
              <a:solidFill>
                <a:srgbClr val="0579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4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5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6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5796E"/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space réservé du contenu 10"/>
          <p:cNvSpPr txBox="1">
            <a:spLocks/>
          </p:cNvSpPr>
          <p:nvPr/>
        </p:nvSpPr>
        <p:spPr bwMode="auto">
          <a:xfrm>
            <a:off x="1692274" y="57150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761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903663" y="2439988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Marie-Claude CORNUT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DACC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Commission Développement Animation Clubs Comités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Présidente DACC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5999" b="11999"/>
          <a:stretch>
            <a:fillRect/>
          </a:stretch>
        </p:blipFill>
        <p:spPr bwMode="auto">
          <a:xfrm>
            <a:off x="1692275" y="3429000"/>
            <a:ext cx="1393700" cy="1440000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2011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773238"/>
            <a:ext cx="7200205" cy="24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Redémarrage de la commission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le point sur les dossiers avec le Directeur (8/12/2010)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Réunion de démarrage le 29 janvier 2011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Travail en liaison étroite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avec la Chargée de Communication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2275" y="4523928"/>
            <a:ext cx="7200205" cy="19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objectifs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Approche de nouveaux publics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Aide à la création de nouveaux clubs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Intégration des joueurs débutants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773238"/>
            <a:ext cx="7200205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Mise en ligne de parties à vocabulaire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courant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 à 3 parties / mois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40 à 50 clubs téléchargent chaque partie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2275" y="3429000"/>
            <a:ext cx="7200205" cy="19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Animation grand public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Festival de Cannes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Fréjus : championnat scolaire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Mulhouse : championnat de France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773238"/>
            <a:ext cx="7200205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Challenge série 7 (juin 2011)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252 participants / 1909 licenciés en 2011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Dont 24 scolaires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2275" y="3717032"/>
            <a:ext cx="7200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solidFill>
                  <a:srgbClr val="05796E"/>
                </a:solidFill>
                <a:latin typeface="+mj-lt"/>
                <a:cs typeface="Arial" pitchFamily="34" charset="0"/>
              </a:rPr>
              <a:t>Gagnants : Jean TESSIER, Degré Firmin MADOU, Marie-Hélène GANDY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773238"/>
            <a:ext cx="7200205" cy="37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Animation dans les villages VVF été 2011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21 semaines d’animation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15 animateurs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11 villages (public familial)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215 personnes ont participé au challenge final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Chaque famille a reçu un courrier de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FFSc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Quelques licences déjà prises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Des projets de création de club scolaire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593225"/>
            <a:ext cx="7200205" cy="493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Fête du Scrabble 2011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Principe d’un date fixe (2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samedi d’octobre)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Organisation possible hors des clubs</a:t>
            </a:r>
          </a:p>
          <a:p>
            <a:pPr marL="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Dossier de partenariat et communiqué de presse à destination des clubs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Dotation </a:t>
            </a:r>
            <a:r>
              <a:rPr lang="fr-FR" sz="2000" dirty="0" err="1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FFSc</a:t>
            </a: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, Mattel, Larousse, </a:t>
            </a:r>
            <a:r>
              <a:rPr lang="fr-FR" sz="2000" dirty="0" err="1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Promolettres</a:t>
            </a: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, VVF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Le presse, la radio en ont parlé…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Article « Le Parisien » samedi 8/10 et dimanche 9/10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 Interview du Président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de la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FFSc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dans l’émission de Ph. Bouvard, « Les Grosses Têtes » le 6/10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fr-FR" sz="1400" baseline="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Article dans le journal « Le Monde » du 7/10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Télévision BFM-TV, le 8/10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Télé Info M6 le 9/10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Et de nombreux échos et relais dans les médias régionaux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126 clubs inscrits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création du pack « promotion » à disposition des Délégués Promotion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2275" y="1773238"/>
            <a:ext cx="7200205" cy="44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5796E"/>
                </a:solidFill>
                <a:latin typeface="+mj-lt"/>
                <a:ea typeface="Calibri" pitchFamily="34" charset="0"/>
                <a:cs typeface="Times New Roman" pitchFamily="18" charset="0"/>
              </a:rPr>
              <a:t>Projet Téléthon : médiatisation de l’évènement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Création d’un Challenge série 6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Dynamisation de l’équipe des Délégués Promotion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Communication autour de l’aide à la création de club (site internet)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cs typeface="Times New Roman" pitchFamily="18" charset="0"/>
              </a:rPr>
              <a:t> Réalisation d’un nouveau recueil de parties commentées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5796E"/>
                </a:solidFill>
                <a:latin typeface="+mj-lt"/>
                <a:cs typeface="Times New Roman" pitchFamily="18" charset="0"/>
              </a:rPr>
              <a:t> Mesure de l’impact des actions menées sur le nombre de licenciés.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aux compétitions</a:t>
            </a:r>
            <a:endParaRPr lang="fr-FR" dirty="0"/>
          </a:p>
        </p:txBody>
      </p:sp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1692077" y="1700213"/>
          <a:ext cx="6912173" cy="3070225"/>
        </p:xfrm>
        <a:graphic>
          <a:graphicData uri="http://schemas.openxmlformats.org/drawingml/2006/table">
            <a:tbl>
              <a:tblPr/>
              <a:tblGrid>
                <a:gridCol w="4175869"/>
                <a:gridCol w="2736304"/>
              </a:tblGrid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Championnat de France individuel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Finale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Phase1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Phase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Phase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796E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   700 (  -8,74 %)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4 032 (-10,38 %)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3 822 (  -3,12 %)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1 991 (  -2,35 %)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Championnat de France vermeil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Finale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Qualification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Simultané National VERDIAM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796E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   897 (  +7,68 %)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4 395 (  +3,70 %)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4 110 (+13,79 %)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Simultanés Internationaux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Blitz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Mondial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Semi-Rapide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796E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2 192 (   -5,35 %)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6 527 (+45,99 %)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2 904 (   -5,10 %)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Championnat de France Interclubs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869 équipes (+3,95 %)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19"/>
          <p:cNvGraphicFramePr>
            <a:graphicFrameLocks noGrp="1"/>
          </p:cNvGraphicFramePr>
          <p:nvPr/>
        </p:nvGraphicFramePr>
        <p:xfrm>
          <a:off x="1692275" y="5229225"/>
          <a:ext cx="6912173" cy="963608"/>
        </p:xfrm>
        <a:graphic>
          <a:graphicData uri="http://schemas.openxmlformats.org/drawingml/2006/table">
            <a:tbl>
              <a:tblPr/>
              <a:tblGrid>
                <a:gridCol w="4175869"/>
                <a:gridCol w="2736304"/>
              </a:tblGrid>
              <a:tr h="369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Simultanés Permanents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117 078 (+10,31 %)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SF1 (ex SDF)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  61 640 ( -24,07 %)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TSAP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  13 950  (+37,20 %)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5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6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7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5796E"/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space réservé du contenu 10"/>
          <p:cNvSpPr txBox="1">
            <a:spLocks/>
          </p:cNvSpPr>
          <p:nvPr/>
        </p:nvSpPr>
        <p:spPr bwMode="auto">
          <a:xfrm>
            <a:off x="1692274" y="57150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761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903663" y="2439988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CCTHC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Commission Classement Tournoi Haute Compétition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Daniel FORT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 </a:t>
            </a:r>
            <a:r>
              <a:rPr lang="fr-FR" dirty="0" err="1" smtClean="0">
                <a:solidFill>
                  <a:srgbClr val="05796E"/>
                </a:solidFill>
                <a:latin typeface="Century Gothic" pitchFamily="34" charset="0"/>
              </a:rPr>
              <a:t>FFSc</a:t>
            </a:r>
            <a:endParaRPr lang="fr-FR" dirty="0" smtClean="0">
              <a:solidFill>
                <a:srgbClr val="05796E"/>
              </a:solidFill>
              <a:latin typeface="Century Gothic" pitchFamily="34" charset="0"/>
            </a:endParaRPr>
          </a:p>
        </p:txBody>
      </p:sp>
      <p:pic>
        <p:nvPicPr>
          <p:cNvPr id="8" name="Image 7" descr="IMG_0904.jpg"/>
          <p:cNvPicPr>
            <a:picLocks/>
          </p:cNvPicPr>
          <p:nvPr/>
        </p:nvPicPr>
        <p:blipFill>
          <a:blip r:embed="rId3" cstate="print"/>
          <a:srcRect t="5346" b="12982"/>
          <a:stretch>
            <a:fillRect/>
          </a:stretch>
        </p:blipFill>
        <p:spPr>
          <a:xfrm>
            <a:off x="1692275" y="3429000"/>
            <a:ext cx="1440000" cy="1440000"/>
          </a:xfrm>
          <a:prstGeom prst="rect">
            <a:avLst/>
          </a:prstGeom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classement international</a:t>
            </a:r>
            <a:endParaRPr lang="fr-FR" dirty="0"/>
          </a:p>
        </p:txBody>
      </p:sp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1692274" y="1700213"/>
            <a:ext cx="691197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Les « plus » 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Plus juste sportivement.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Compréhension très rapide de la performance sur une épreuve, comparée à son %Sn « classant » de la saison en cours.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Les « moins »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Complexité des calculs contrariant une grande majorité des joueurs.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Plus de droit à l’erreur, compensation à trouver pour les joueurs qui dépassent les quotas.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Si l’objectif de classement est atteint ou au contraire n’est plus accessible, c’est un frein possible aux participations en tournois (impact financier…)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classement international</a:t>
            </a:r>
            <a:endParaRPr lang="fr-FR" dirty="0"/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1692275" y="1700213"/>
            <a:ext cx="69119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Les nouveautés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Les quotas 2011-2012 baissent sensiblement.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Les paliers A et B des séries 1 à 3, et A, B, C, et D de la série 4 deviennent internationaux.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Pour les joueurs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FFSc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1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baisse du nombre de joueurs dans le palier le plus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élevé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lvl="1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quantité plus importante de joueurs classés en 1B, 2B, 3B et 4D (nécessité de « récupérer » des joueurs pour atteindre les proportions de 1% des licenciés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FFSc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en S1, 2% en S2, 3% en S3 et 12% en S4).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TH2 « C » (catégoriels)</a:t>
            </a:r>
            <a:endParaRPr lang="fr-FR" dirty="0"/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1692275" y="1700213"/>
            <a:ext cx="69119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720" rIns="9000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6666"/>
                </a:solidFill>
              </a:rPr>
              <a:t> </a:t>
            </a:r>
            <a:r>
              <a:rPr lang="fr-FR" sz="2000" dirty="0" smtClean="0">
                <a:solidFill>
                  <a:srgbClr val="05796E"/>
                </a:solidFill>
                <a:latin typeface="+mj-lt"/>
              </a:rPr>
              <a:t>Les TRAP avec %S4 n’existent plus depuis le 1</a:t>
            </a:r>
            <a:r>
              <a:rPr lang="fr-FR" sz="2000" baseline="30000" dirty="0" smtClean="0">
                <a:solidFill>
                  <a:srgbClr val="05796E"/>
                </a:solidFill>
                <a:latin typeface="+mj-lt"/>
              </a:rPr>
              <a:t>er</a:t>
            </a:r>
            <a:r>
              <a:rPr lang="fr-FR" sz="2000" dirty="0" smtClean="0">
                <a:solidFill>
                  <a:srgbClr val="05796E"/>
                </a:solidFill>
                <a:latin typeface="+mj-lt"/>
              </a:rPr>
              <a:t> septembre 2010 (ce n’a pas été toujours bien compris).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5796E"/>
                </a:solidFill>
                <a:latin typeface="+mj-lt"/>
              </a:rPr>
              <a:t> Les TH2 « C » (catégoriels), qui les ont remplacés, n’attribuent que des %S4.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5796E"/>
                </a:solidFill>
                <a:latin typeface="+mj-lt"/>
              </a:rPr>
              <a:t> Pas d’obligation de respecter la capacité minimale de 60 places requise pour tout TH.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5796E"/>
                </a:solidFill>
                <a:latin typeface="+mj-lt"/>
              </a:rPr>
              <a:t> Redevance fédérale de 1 euro.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5796E"/>
                </a:solidFill>
                <a:latin typeface="+mj-lt"/>
              </a:rPr>
              <a:t> Résultats à communiquer à la Fédé dans le délai règlementaire de 3 jours, comme pour les autres TH.</a:t>
            </a:r>
            <a:endParaRPr lang="fr-FR" sz="2000" dirty="0">
              <a:solidFill>
                <a:srgbClr val="05796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Simultané National VERDIAM</a:t>
            </a:r>
            <a:endParaRPr lang="fr-FR" dirty="0"/>
          </a:p>
        </p:txBody>
      </p:sp>
      <p:sp>
        <p:nvSpPr>
          <p:cNvPr id="225281" name="Rectangle 1"/>
          <p:cNvSpPr>
            <a:spLocks noChangeArrowheads="1"/>
          </p:cNvSpPr>
          <p:nvPr/>
        </p:nvSpPr>
        <p:spPr bwMode="auto">
          <a:xfrm>
            <a:off x="1692275" y="1700213"/>
            <a:ext cx="691197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Création de cette épreuve qui se substitue à la 2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session de la Qualification Vermeil.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Elle continue à compléter le nombre de qualifiés pour la Finale.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Bon succès : participation de plus de 50% des joueurs de S1 à S3, + augmentation de 10% environ de participants des séries 4 à 7 (avec pourtant + 30% de qualifiés par la Phase du mois de novembre 2010).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Création du challenge interclubs VERDIAM, à 3 paliers : contribue sans doute à la mobilisation des clubs.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Champ. de France Interclubs</a:t>
            </a:r>
            <a:endParaRPr lang="fr-FR" dirty="0"/>
          </a:p>
        </p:txBody>
      </p:sp>
      <p:sp>
        <p:nvSpPr>
          <p:cNvPr id="229377" name="Rectangle 1"/>
          <p:cNvSpPr>
            <a:spLocks noChangeArrowheads="1"/>
          </p:cNvSpPr>
          <p:nvPr/>
        </p:nvSpPr>
        <p:spPr bwMode="auto">
          <a:xfrm>
            <a:off x="1692275" y="1700213"/>
            <a:ext cx="69119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Nouveauté de la saison 2010-2011 : création d’une division 7 (équipes de 5 joueurs à IV cumulé inférieur à 12).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Succès modéré mais encourageant, pour une première, avec 30 équipes participantes.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En 2011-2012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décision d’augmenter les IV maximum de 2 points dans chacune des divisions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modification de l’attribution des points de classement : en complément des points « équipe », prise en compte du classement individuel, partie par partie et division par division.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Champ. de France Promotion</a:t>
            </a:r>
            <a:endParaRPr lang="fr-FR" dirty="0"/>
          </a:p>
        </p:txBody>
      </p:sp>
      <p:sp>
        <p:nvSpPr>
          <p:cNvPr id="231425" name="Rectangle 1"/>
          <p:cNvSpPr>
            <a:spLocks noChangeArrowheads="1"/>
          </p:cNvSpPr>
          <p:nvPr/>
        </p:nvSpPr>
        <p:spPr bwMode="auto">
          <a:xfrm>
            <a:off x="1692275" y="2571744"/>
            <a:ext cx="69119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En raison de la date trop tardive de la phase 2, fin janvier, il a été décidé de revenir à une qualification fédérale, d’environ 500 joueurs, sur la base des résultats de la phase 1.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5796E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Pour faciliter les inscriptions à cette Finale 5-6-7 et à la Coupe de la Fédération jumelée : communication des sélections régionales au plus tard 10 jours avant l’ouverture des inscriptions au Festival de Vichy (plus possible d’attendre les résultats du Championnat Régional).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5796E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620" y="1700213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b="1" dirty="0" smtClean="0">
                <a:solidFill>
                  <a:srgbClr val="05796E"/>
                </a:solidFill>
                <a:ea typeface="Times New Roman" pitchFamily="18" charset="0"/>
                <a:cs typeface="Arial" pitchFamily="34" charset="0"/>
              </a:rPr>
              <a:t>(Séries 5, 6, 7)</a:t>
            </a:r>
            <a:endParaRPr lang="fr-FR" dirty="0" smtClean="0">
              <a:solidFill>
                <a:srgbClr val="05796E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Trophée </a:t>
            </a:r>
            <a:r>
              <a:rPr lang="fr-FR" dirty="0" err="1" smtClean="0"/>
              <a:t>Intercomités</a:t>
            </a:r>
            <a:r>
              <a:rPr lang="fr-FR" dirty="0" smtClean="0"/>
              <a:t> DIAM-VERT</a:t>
            </a:r>
            <a:endParaRPr lang="fr-FR" dirty="0"/>
          </a:p>
        </p:txBody>
      </p:sp>
      <p:sp>
        <p:nvSpPr>
          <p:cNvPr id="231425" name="Rectangle 1"/>
          <p:cNvSpPr>
            <a:spLocks noChangeArrowheads="1"/>
          </p:cNvSpPr>
          <p:nvPr/>
        </p:nvSpPr>
        <p:spPr bwMode="auto">
          <a:xfrm>
            <a:off x="1692275" y="1700213"/>
            <a:ext cx="691197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solidFill>
                  <a:srgbClr val="05796E"/>
                </a:solidFill>
                <a:latin typeface="+mj-lt"/>
              </a:rPr>
              <a:t>En appui sur la Finale du Championnat de France Vermeils &amp; Diamants.</a:t>
            </a:r>
          </a:p>
          <a:p>
            <a:r>
              <a:rPr lang="fr-FR" sz="2000" dirty="0" smtClean="0">
                <a:solidFill>
                  <a:srgbClr val="05796E"/>
                </a:solidFill>
                <a:latin typeface="+mj-lt"/>
              </a:rPr>
              <a:t> </a:t>
            </a:r>
          </a:p>
          <a:p>
            <a:r>
              <a:rPr lang="fr-FR" u="sng" dirty="0" smtClean="0">
                <a:solidFill>
                  <a:srgbClr val="05796E"/>
                </a:solidFill>
                <a:latin typeface="+mj-lt"/>
              </a:rPr>
              <a:t>Nouveau règlement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 :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05796E"/>
                </a:solidFill>
                <a:latin typeface="+mj-lt"/>
              </a:rPr>
              <a:t>La finale est assortie d’un Trophée Inter-Comités dénommé Trophée Diam-Vert. Un classement par équipes des comités est effectué en totalisant les scores finaux de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10 joueurs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 : 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05796E"/>
                </a:solidFill>
                <a:latin typeface="+mj-lt"/>
              </a:rPr>
              <a:t>- les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deux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meilleurs scores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Vermeils ou Diamants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des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séries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1, 2 et 3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confondues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05796E"/>
                </a:solidFill>
                <a:latin typeface="+mj-lt"/>
              </a:rPr>
              <a:t>- les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trois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meilleurs scores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Vermeils 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et les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trois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meilleurs scores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Diamants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de la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série 4</a:t>
            </a:r>
            <a:endParaRPr lang="fr-FR" dirty="0" smtClean="0">
              <a:solidFill>
                <a:srgbClr val="05796E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05796E"/>
                </a:solidFill>
                <a:latin typeface="+mj-lt"/>
              </a:rPr>
              <a:t>- les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deux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meilleurs scores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Vermeils ou Diamants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des </a:t>
            </a:r>
            <a:r>
              <a:rPr lang="fr-FR" b="1" dirty="0" smtClean="0">
                <a:solidFill>
                  <a:srgbClr val="05796E"/>
                </a:solidFill>
                <a:latin typeface="+mj-lt"/>
              </a:rPr>
              <a:t>séries 5, 6 et 7</a:t>
            </a:r>
            <a:r>
              <a:rPr lang="fr-FR" dirty="0" smtClean="0">
                <a:solidFill>
                  <a:srgbClr val="05796E"/>
                </a:solidFill>
                <a:latin typeface="+mj-lt"/>
              </a:rPr>
              <a:t> confondues.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rgbClr val="05796E"/>
                </a:solidFill>
                <a:latin typeface="+mj-lt"/>
              </a:rPr>
              <a:t>Le trophée est remporté par le comité vainqueur de ce classement.</a:t>
            </a:r>
            <a:endParaRPr lang="fr-FR" dirty="0">
              <a:solidFill>
                <a:srgbClr val="05796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5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6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7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5796E"/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space réservé du contenu 10"/>
          <p:cNvSpPr txBox="1">
            <a:spLocks/>
          </p:cNvSpPr>
          <p:nvPr/>
        </p:nvSpPr>
        <p:spPr bwMode="auto">
          <a:xfrm>
            <a:off x="1692274" y="57150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761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aux compétitions</a:t>
            </a:r>
            <a:endParaRPr lang="fr-FR" dirty="0"/>
          </a:p>
        </p:txBody>
      </p:sp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1692275" y="1700211"/>
          <a:ext cx="6911975" cy="4585969"/>
        </p:xfrm>
        <a:graphic>
          <a:graphicData uri="http://schemas.openxmlformats.org/drawingml/2006/table">
            <a:tbl>
              <a:tblPr/>
              <a:tblGrid>
                <a:gridCol w="6911975"/>
              </a:tblGrid>
              <a:tr h="71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Tournois Homologués 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796E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(hors Champ. Nat. et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Rég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. , Simultanés mondiaux et Interclubs)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796E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235 TH (hors catégoriels et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Outre-Mer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) dont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112 TH2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92 TH3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9 TH4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21 TH5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1 TH 7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796E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29 TH Catégoriels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796E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26 TH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Outre-Mer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(y compris Aix, Cannes, Vichy)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Participations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796E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TH2 : 7 983 ( 71 en moyenne)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TH3 : 17 975 (188 en moyenne)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TH Catégoriels : 1 273 (44 en moyenne)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6E"/>
                          </a:solidFill>
                          <a:effectLst/>
                          <a:latin typeface="Century Gothic" pitchFamily="34" charset="0"/>
                        </a:rPr>
                        <a:t> TH OM : 4 004 (154 en moyenne)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Hervé BOHBOT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47664" y="1628800"/>
            <a:ext cx="75741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Francophonie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Relations Internationales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 FRI</a:t>
            </a:r>
          </a:p>
        </p:txBody>
      </p:sp>
      <p:pic>
        <p:nvPicPr>
          <p:cNvPr id="198658" name="Picture 2" descr="herve"/>
          <p:cNvPicPr>
            <a:picLocks noChangeAspect="1" noChangeArrowheads="1"/>
          </p:cNvPicPr>
          <p:nvPr/>
        </p:nvPicPr>
        <p:blipFill>
          <a:blip r:embed="rId3" cstate="print"/>
          <a:srcRect t="8436" b="14061"/>
          <a:stretch>
            <a:fillRect/>
          </a:stretch>
        </p:blipFill>
        <p:spPr bwMode="auto">
          <a:xfrm>
            <a:off x="1692275" y="3429000"/>
            <a:ext cx="1474637" cy="1440000"/>
          </a:xfrm>
          <a:prstGeom prst="rect">
            <a:avLst/>
          </a:prstGeom>
          <a:noFill/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FRI</a:t>
            </a:r>
            <a:endParaRPr lang="fr-FR" dirty="0"/>
          </a:p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1692275" y="1700213"/>
            <a:ext cx="6911976" cy="4555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Contacts établis avec l’organisation de la semaine de la francophonie qui devraient se concrétiser en 2012 (CDF classique ont lieu pendant cette semaine)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Soutien au projet de Scrabble en Algérie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06666"/>
                </a:solidFill>
                <a:latin typeface="+mj-lt"/>
                <a:cs typeface="Arial" pitchFamily="34" charset="0"/>
              </a:rPr>
              <a:t>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FFSc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est membre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Wespa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et FISE (participation à leurs AG)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Soutien aux joueurs représentants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FFSc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aux CDM en espagnol et anglais. 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Contacts pour du Scrabble francophone, établis avec plusieurs pays (Pologne, Espagne, Italie… ) et transmis à la FISF.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lang="fr-FR" sz="2000" dirty="0" smtClean="0">
              <a:solidFill>
                <a:srgbClr val="1F497D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5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6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7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5796E"/>
                </a:solidFill>
              </a:rPr>
              <a:t>DAAJ</a:t>
            </a:r>
            <a:endParaRPr lang="fr-FR" sz="2000" dirty="0">
              <a:solidFill>
                <a:srgbClr val="05796E"/>
              </a:solidFill>
            </a:endParaRPr>
          </a:p>
        </p:txBody>
      </p:sp>
      <p:sp>
        <p:nvSpPr>
          <p:cNvPr id="10" name="Espace réservé du contenu 10"/>
          <p:cNvSpPr txBox="1">
            <a:spLocks/>
          </p:cNvSpPr>
          <p:nvPr/>
        </p:nvSpPr>
        <p:spPr bwMode="auto">
          <a:xfrm>
            <a:off x="1692274" y="57150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761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Hervé BOHBOT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Commission</a:t>
            </a: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Développement Associatif</a:t>
            </a: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et Aspects Juridiques 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Président DAAJ</a:t>
            </a:r>
          </a:p>
        </p:txBody>
      </p:sp>
      <p:pic>
        <p:nvPicPr>
          <p:cNvPr id="11" name="Picture 2" descr="herve"/>
          <p:cNvPicPr>
            <a:picLocks noChangeAspect="1" noChangeArrowheads="1"/>
          </p:cNvPicPr>
          <p:nvPr/>
        </p:nvPicPr>
        <p:blipFill>
          <a:blip r:embed="rId3" cstate="print"/>
          <a:srcRect t="8436" b="14061"/>
          <a:stretch>
            <a:fillRect/>
          </a:stretch>
        </p:blipFill>
        <p:spPr bwMode="auto">
          <a:xfrm>
            <a:off x="1692275" y="3429000"/>
            <a:ext cx="1474637" cy="1440000"/>
          </a:xfrm>
          <a:prstGeom prst="rect">
            <a:avLst/>
          </a:prstGeom>
          <a:noFill/>
          <a:ln w="28575">
            <a:solidFill>
              <a:srgbClr val="05796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DAAJ</a:t>
            </a:r>
            <a:endParaRPr lang="fr-FR" dirty="0"/>
          </a:p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1692274" y="2574920"/>
            <a:ext cx="6911976" cy="1708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Travail de mise à jour du RI présenté au CA du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octobre et </a:t>
            </a:r>
            <a:r>
              <a:rPr lang="fr-FR" sz="2000" dirty="0" smtClean="0">
                <a:solidFill>
                  <a:srgbClr val="006666"/>
                </a:solidFill>
                <a:latin typeface="+mj-lt"/>
                <a:cs typeface="Arial" pitchFamily="34" charset="0"/>
              </a:rPr>
              <a:t>reporté à une séance ultérieure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.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j-lt"/>
                <a:cs typeface="Arial" pitchFamily="34" charset="0"/>
              </a:rPr>
              <a:t> Réalisation d’un organigramme fonctionnel de la FFSc.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92275" y="3059668"/>
            <a:ext cx="691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5796E"/>
                </a:solidFill>
                <a:latin typeface="+mj-lt"/>
              </a:rPr>
              <a:t>Vote du rapport</a:t>
            </a:r>
            <a:endParaRPr lang="fr-FR" sz="6000" b="1" dirty="0">
              <a:solidFill>
                <a:srgbClr val="05796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contenu 10"/>
          <p:cNvSpPr txBox="1">
            <a:spLocks/>
          </p:cNvSpPr>
          <p:nvPr/>
        </p:nvSpPr>
        <p:spPr bwMode="auto">
          <a:xfrm>
            <a:off x="1692275" y="56515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7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8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9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4" y="61380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5796E"/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FFSc</a:t>
            </a: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Jacques LIBERT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err="1" smtClean="0">
                <a:solidFill>
                  <a:srgbClr val="05796E"/>
                </a:solidFill>
                <a:latin typeface="+mj-lt"/>
              </a:rPr>
              <a:t>Promolettres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 </a:t>
            </a:r>
          </a:p>
          <a:p>
            <a:endParaRPr lang="fr-FR" sz="3600" dirty="0" smtClean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Gérant </a:t>
            </a:r>
            <a:r>
              <a:rPr lang="fr-FR" dirty="0" err="1" smtClean="0">
                <a:solidFill>
                  <a:srgbClr val="05796E"/>
                </a:solidFill>
                <a:latin typeface="Century Gothic" pitchFamily="34" charset="0"/>
              </a:rPr>
              <a:t>Promolettres</a:t>
            </a:r>
            <a:endParaRPr lang="fr-FR" dirty="0" smtClean="0">
              <a:solidFill>
                <a:srgbClr val="05796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250"/>
            <a:ext cx="8604249" cy="576263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692275" y="1700213"/>
            <a:ext cx="6911975" cy="472918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Réel 2010/2011 versus budget</a:t>
            </a:r>
          </a:p>
          <a:p>
            <a:pPr lvl="1"/>
            <a:r>
              <a:rPr lang="fr-FR" sz="1800" dirty="0" smtClean="0">
                <a:solidFill>
                  <a:srgbClr val="05796E"/>
                </a:solidFill>
              </a:rPr>
              <a:t>Activité « Produits »</a:t>
            </a:r>
          </a:p>
          <a:p>
            <a:pPr lvl="1"/>
            <a:r>
              <a:rPr lang="fr-FR" sz="1800" dirty="0" smtClean="0">
                <a:solidFill>
                  <a:srgbClr val="05796E"/>
                </a:solidFill>
              </a:rPr>
              <a:t>Activité « Editions »</a:t>
            </a:r>
          </a:p>
          <a:p>
            <a:pPr lvl="1"/>
            <a:r>
              <a:rPr lang="fr-FR" sz="1800" dirty="0" smtClean="0">
                <a:solidFill>
                  <a:srgbClr val="05796E"/>
                </a:solidFill>
              </a:rPr>
              <a:t>Global </a:t>
            </a:r>
            <a:r>
              <a:rPr lang="fr-FR" sz="1800" dirty="0" err="1" smtClean="0">
                <a:solidFill>
                  <a:srgbClr val="05796E"/>
                </a:solidFill>
              </a:rPr>
              <a:t>Promolettres</a:t>
            </a:r>
            <a:endParaRPr lang="fr-FR" sz="2000" dirty="0" smtClean="0">
              <a:solidFill>
                <a:srgbClr val="05796E"/>
              </a:solidFill>
            </a:endParaRPr>
          </a:p>
          <a:p>
            <a:r>
              <a:rPr lang="fr-FR" sz="2000" dirty="0" smtClean="0"/>
              <a:t>Financement PML en 2010/2011</a:t>
            </a:r>
          </a:p>
          <a:p>
            <a:pPr lvl="1"/>
            <a:r>
              <a:rPr lang="fr-FR" sz="1800" dirty="0" smtClean="0">
                <a:solidFill>
                  <a:srgbClr val="05796E"/>
                </a:solidFill>
              </a:rPr>
              <a:t>Emplois et ressources</a:t>
            </a:r>
          </a:p>
          <a:p>
            <a:pPr lvl="1"/>
            <a:r>
              <a:rPr lang="fr-FR" sz="1800" dirty="0" smtClean="0">
                <a:solidFill>
                  <a:srgbClr val="05796E"/>
                </a:solidFill>
              </a:rPr>
              <a:t>Evolution du besoin en fonds de roulement (B.F.R )</a:t>
            </a:r>
            <a:endParaRPr lang="fr-FR" sz="2000" dirty="0" smtClean="0">
              <a:solidFill>
                <a:srgbClr val="05796E"/>
              </a:solidFill>
            </a:endParaRPr>
          </a:p>
          <a:p>
            <a:r>
              <a:rPr lang="fr-FR" sz="2000" dirty="0" smtClean="0"/>
              <a:t>Proposition de budget 2011 /2012</a:t>
            </a:r>
          </a:p>
          <a:p>
            <a:pPr lvl="1"/>
            <a:r>
              <a:rPr lang="fr-FR" sz="1800" dirty="0" smtClean="0">
                <a:solidFill>
                  <a:srgbClr val="05796E"/>
                </a:solidFill>
              </a:rPr>
              <a:t>Activité « Produits »</a:t>
            </a:r>
          </a:p>
          <a:p>
            <a:pPr lvl="1"/>
            <a:r>
              <a:rPr lang="fr-FR" sz="1800" dirty="0" smtClean="0">
                <a:solidFill>
                  <a:srgbClr val="05796E"/>
                </a:solidFill>
              </a:rPr>
              <a:t>Activité « Editions »</a:t>
            </a:r>
          </a:p>
          <a:p>
            <a:pPr lvl="1"/>
            <a:r>
              <a:rPr lang="fr-FR" sz="1800" dirty="0" smtClean="0">
                <a:solidFill>
                  <a:srgbClr val="05796E"/>
                </a:solidFill>
              </a:rPr>
              <a:t>Global </a:t>
            </a:r>
            <a:r>
              <a:rPr lang="fr-FR" sz="1800" dirty="0" err="1" smtClean="0">
                <a:solidFill>
                  <a:srgbClr val="05796E"/>
                </a:solidFill>
              </a:rPr>
              <a:t>Promolettres</a:t>
            </a:r>
            <a:endParaRPr lang="fr-FR" sz="1800" dirty="0" smtClean="0">
              <a:solidFill>
                <a:srgbClr val="0579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2010-2011 Réel vs Budget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92275" y="1773238"/>
          <a:ext cx="6911975" cy="357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757"/>
                <a:gridCol w="1224136"/>
                <a:gridCol w="1179892"/>
                <a:gridCol w="1340190"/>
              </a:tblGrid>
              <a:tr h="57564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Activité « Produits</a:t>
                      </a:r>
                      <a:r>
                        <a:rPr lang="fr-FR" sz="1600" baseline="0" dirty="0" smtClean="0"/>
                        <a:t> »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 </a:t>
                      </a:r>
                      <a:r>
                        <a:rPr lang="fr-FR" sz="1600" b="1" dirty="0" smtClean="0"/>
                        <a:t>Réel</a:t>
                      </a:r>
                      <a:endParaRPr lang="fr-FR" sz="1600" b="1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Budget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Variation</a:t>
                      </a:r>
                    </a:p>
                  </a:txBody>
                  <a:tcPr>
                    <a:solidFill>
                      <a:srgbClr val="05796E"/>
                    </a:solidFill>
                  </a:tcPr>
                </a:tc>
              </a:tr>
              <a:tr h="53010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Ventes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de produits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329,8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315,5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+14,3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3010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Cout des produits vendus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-201,6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-184,0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-17,6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0625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Provision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pour dépréciation</a:t>
                      </a:r>
                    </a:p>
                    <a:p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des stocks  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-6,2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-7,2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+1,0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70625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Marge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brute «  Boutique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122,0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124,3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-2,3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010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% Marge brute « Boutique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37,0 %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39,4 %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FF0000"/>
                          </a:solidFill>
                        </a:rPr>
                        <a:t>-2,4 %</a:t>
                      </a:r>
                      <a:endParaRPr lang="fr-FR" sz="16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</a:t>
            </a:r>
            <a:endParaRPr lang="fr-FR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763713" y="1674217"/>
            <a:ext cx="5165741" cy="1538883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Championnat de France Individuel, </a:t>
            </a:r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Mulhouse, 18-19 juin 2011 – 700 </a:t>
            </a:r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joueurs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Franck </a:t>
            </a: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MANIQUANT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Thierry CHINCHOLLE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Étienne BUDRY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492500" y="4114522"/>
            <a:ext cx="4960945" cy="1538883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Championnat de France par Paires</a:t>
            </a:r>
          </a:p>
          <a:p>
            <a:pPr marL="342900" indent="-342900"/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Vichy, </a:t>
            </a:r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	3 juin 2011 </a:t>
            </a:r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– </a:t>
            </a:r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374 </a:t>
            </a:r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paires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Luc MAURIN – Eugénie MICHEL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Thierry CHINCHOLLE – Antonin MICHEL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Marc BRUYERE – Franck MANIQUANT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275" y="1773238"/>
            <a:ext cx="72000" cy="1656000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19475" y="4221163"/>
            <a:ext cx="72000" cy="1331912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2010-2011 Réel vs Budget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92275" y="1793351"/>
          <a:ext cx="6911975" cy="495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749"/>
                <a:gridCol w="1182123"/>
                <a:gridCol w="1425879"/>
                <a:gridCol w="1208224"/>
              </a:tblGrid>
              <a:tr h="55737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Activité</a:t>
                      </a:r>
                      <a:r>
                        <a:rPr lang="fr-FR" sz="1600" baseline="0" dirty="0" smtClean="0"/>
                        <a:t> « Editions »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Réel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Budget</a:t>
                      </a:r>
                      <a:endParaRPr lang="fr-FR" sz="1600" b="1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Variation</a:t>
                      </a:r>
                    </a:p>
                  </a:txBody>
                  <a:tcPr>
                    <a:solidFill>
                      <a:srgbClr val="05796E"/>
                    </a:solidFill>
                  </a:tcPr>
                </a:tc>
              </a:tr>
              <a:tr h="59981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Scrabblerama  Abonnements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206,6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196,8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+9,8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806625">
                <a:tc>
                  <a:txBody>
                    <a:bodyPr/>
                    <a:lstStyle/>
                    <a:p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Prise en charge par la FFSc des gratuits  et subvention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58,3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55,2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+3,1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56463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0uvrages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 pour Fédérations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+5,8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40464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s/total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« produits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289,0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270,3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+18,7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42937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Cout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des éditions</a:t>
                      </a:r>
                      <a:endParaRPr lang="fr-FR" sz="1600" dirty="0" smtClean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-155,5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-153,1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-2,4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131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Charges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rédactionnelles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-9,7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-10,0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+0,3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56463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Cout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des ventes « Editions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-165,2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-163,1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-2,1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693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Marge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brute « Editions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123,8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107,2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+16,6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2010-2011 Réel vs Budget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692275" y="1773239"/>
          <a:ext cx="6911975" cy="4680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677"/>
                <a:gridCol w="1080120"/>
                <a:gridCol w="936104"/>
                <a:gridCol w="1224136"/>
                <a:gridCol w="1223938"/>
              </a:tblGrid>
              <a:tr h="479571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Total «  Promolettres »</a:t>
                      </a:r>
                      <a:endParaRPr lang="fr-FR" sz="1600" b="1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Réel</a:t>
                      </a:r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Budget           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Variation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%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 Ecart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</a:tr>
              <a:tr h="46749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Ventes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618,8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 585,8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+33,0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+5,6 %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46749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Cout des ventes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-373,0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-354,3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-18,7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+5,3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</a:rPr>
                        <a:t> %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749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Marge brute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245,8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231,5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+14,3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+6,2 %</a:t>
                      </a:r>
                    </a:p>
                  </a:txBody>
                  <a:tcPr/>
                </a:tc>
              </a:tr>
              <a:tr h="46749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% Marge  Brute / Ventes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39,7 %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39,5 %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+0,2 %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  </a:t>
                      </a:r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N/S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82711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Charges nettes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de fonctionnement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-238,0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-245,1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+7,1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+2,9 %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40766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Résultat d’exploitation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+7,8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-13,6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+21,4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62826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Charge exceptionnelle 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-22,5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-22,5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0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 smtClean="0">
                        <a:solidFill>
                          <a:srgbClr val="05796E"/>
                        </a:solidFill>
                      </a:endParaRPr>
                    </a:p>
                    <a:p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46749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Résultat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net 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-14,7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-36,1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+21,4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Financement de </a:t>
            </a:r>
            <a:r>
              <a:rPr lang="fr-FR" dirty="0" err="1" smtClean="0"/>
              <a:t>Promolettres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692274" y="1756745"/>
          <a:ext cx="6840165" cy="4557033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783054"/>
                <a:gridCol w="1167087"/>
                <a:gridCol w="1179983"/>
                <a:gridCol w="1710041"/>
              </a:tblGrid>
              <a:tr h="4819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0" i="0" u="sng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Trésorerie  de début d'exercice: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600" u="sng" dirty="0"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1" u="sng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+ 14,8</a:t>
                      </a:r>
                      <a:endParaRPr lang="fr-FR" sz="1600" b="1" i="1" u="sng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05496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1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19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Capacité d'autofinancement  de l'exercice: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-4,2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819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Résultat </a:t>
                      </a:r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net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-14,7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6887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Dot. Amortissements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6887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Dot. Provisions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6887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Remboursement </a:t>
                      </a:r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 F F S c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-</a:t>
                      </a:r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2,2 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19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Diminution </a:t>
                      </a:r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B</a:t>
                      </a:r>
                      <a:r>
                        <a:rPr lang="fr-FR" sz="1600" b="0" i="0" u="none" strike="noStrike" baseline="0" dirty="0" smtClean="0">
                          <a:solidFill>
                            <a:srgbClr val="05796E"/>
                          </a:solidFill>
                          <a:latin typeface="+mn-lt"/>
                        </a:rPr>
                        <a:t> .F. R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+mn-lt"/>
                        </a:rPr>
                        <a:t>-35,5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+ 40,2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Entre  08/2010 et 08/2011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19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sng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Trésorerie de fin d’exercice :</a:t>
                      </a:r>
                      <a:endParaRPr lang="fr-FR" sz="1600" b="0" i="0" u="sng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1" u="sng" strike="noStrike" dirty="0" smtClean="0">
                          <a:solidFill>
                            <a:srgbClr val="05796E"/>
                          </a:solidFill>
                          <a:latin typeface="+mn-lt"/>
                        </a:rPr>
                        <a:t>+ 48,4</a:t>
                      </a:r>
                      <a:endParaRPr lang="fr-FR" sz="1600" b="1" i="1" u="sng" strike="noStrike" dirty="0">
                        <a:solidFill>
                          <a:srgbClr val="05796E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81926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Financement de </a:t>
            </a:r>
            <a:r>
              <a:rPr lang="fr-FR" dirty="0" err="1" smtClean="0"/>
              <a:t>Promolettres</a:t>
            </a:r>
            <a:endParaRPr lang="fr-FR" dirty="0"/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692274" y="1773238"/>
          <a:ext cx="6911976" cy="4675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590"/>
                <a:gridCol w="1497595"/>
                <a:gridCol w="1324795"/>
                <a:gridCol w="1151996"/>
              </a:tblGrid>
              <a:tr h="36993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Diminution B.F.R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-35,5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40,2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28853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Début </a:t>
                      </a:r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Exercice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  Fin </a:t>
                      </a:r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Exercice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0930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08/2010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08/2011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69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Stocks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105,1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82,0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23,1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4376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Clients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40,0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35,7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4376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Autres créances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59,5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37,6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21,9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52659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Fournisseurs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(41,8)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(51,0)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 9,2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093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Dettes fiscales et sociales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(34,5)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(14,5)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-20,0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52687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Dette abonnés Scrabblerama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(117,8)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(93,2)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-24,6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4376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Autres dettes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(5,8)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5796E"/>
                          </a:solidFill>
                          <a:latin typeface="Arial" pitchFamily="34" charset="0"/>
                          <a:cs typeface="Arial" pitchFamily="34" charset="0"/>
                        </a:rPr>
                        <a:t>(0,7)</a:t>
                      </a:r>
                      <a:endParaRPr lang="fr-FR" sz="1600" b="0" i="0" u="none" strike="noStrike" dirty="0">
                        <a:solidFill>
                          <a:srgbClr val="0579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5,1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Budget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92275" y="1773238"/>
          <a:ext cx="6911975" cy="463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479"/>
                <a:gridCol w="1396481"/>
                <a:gridCol w="1327331"/>
                <a:gridCol w="1046684"/>
              </a:tblGrid>
              <a:tr h="62945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Activité « Produits »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   2011/2012</a:t>
                      </a:r>
                    </a:p>
                    <a:p>
                      <a:r>
                        <a:rPr lang="fr-FR" sz="1600" dirty="0" smtClean="0"/>
                        <a:t>       Budget</a:t>
                      </a:r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 2010/2011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Réel</a:t>
                      </a:r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Variation</a:t>
                      </a:r>
                    </a:p>
                    <a:p>
                      <a:r>
                        <a:rPr lang="fr-FR" sz="1600" dirty="0" smtClean="0"/>
                        <a:t>   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</a:tr>
              <a:tr h="61770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Ventes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de produits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754,8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329,8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+425,0</a:t>
                      </a:r>
                    </a:p>
                  </a:txBody>
                  <a:tcPr>
                    <a:noFill/>
                  </a:tcPr>
                </a:tc>
              </a:tr>
              <a:tr h="61770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Cout des produits vendus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-317,0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-201,6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-115,4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335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Provision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pour dépréciation</a:t>
                      </a:r>
                    </a:p>
                    <a:p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Des stocks  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-5,2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-6,2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+1,0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755242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Redevance F I S F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-18,5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5242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Marge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brute «  Boutique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414,1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122,0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+292,1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61770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 % Marge brute « Boutique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54,9 %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37,0 %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+17,9 %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Budget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92275" y="1773238"/>
          <a:ext cx="6911975" cy="460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733"/>
                <a:gridCol w="1440160"/>
                <a:gridCol w="1311858"/>
                <a:gridCol w="1208224"/>
              </a:tblGrid>
              <a:tr h="51211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Activité</a:t>
                      </a:r>
                      <a:r>
                        <a:rPr lang="fr-FR" sz="1600" baseline="0" dirty="0" smtClean="0"/>
                        <a:t> « Editions »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2011/2012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      </a:t>
                      </a:r>
                      <a:r>
                        <a:rPr lang="fr-FR" sz="1600" b="1" dirty="0" smtClean="0"/>
                        <a:t>Budget</a:t>
                      </a:r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2010/2011</a:t>
                      </a:r>
                    </a:p>
                    <a:p>
                      <a:pPr algn="ctr"/>
                      <a:r>
                        <a:rPr lang="fr-FR" sz="1600" dirty="0" smtClean="0"/>
                        <a:t>Réel</a:t>
                      </a:r>
                      <a:endParaRPr lang="fr-FR" sz="1600" b="1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Variation</a:t>
                      </a:r>
                    </a:p>
                  </a:txBody>
                  <a:tcPr>
                    <a:solidFill>
                      <a:srgbClr val="05796E"/>
                    </a:solidFill>
                  </a:tcPr>
                </a:tc>
              </a:tr>
              <a:tr h="44907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Scrabblerama  Abonnements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189,9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206,6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-16,7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6911">
                <a:tc>
                  <a:txBody>
                    <a:bodyPr/>
                    <a:lstStyle/>
                    <a:p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Prise en charge par la FFSc des gratuits  et subvention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58,3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58,3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B050"/>
                          </a:solidFill>
                        </a:rPr>
                        <a:t>=</a:t>
                      </a:r>
                      <a:endParaRPr lang="fr-FR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878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0uvrages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 pour Fédérations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-2,3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052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s/total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« produits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289,0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-19,0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805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Cout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des éditions</a:t>
                      </a:r>
                      <a:endParaRPr lang="fr-FR" sz="1600" dirty="0" smtClean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-161,5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-155,5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-6,0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8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Charges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rédactionnelles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-10,0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-9,7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-0,3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680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Cout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des ventes « Editions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-171,5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-165,2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-6,3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691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Marge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brute « Editions »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98,5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123,8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-25,3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Budget</a:t>
            </a:r>
            <a:endParaRPr lang="fr-FR" dirty="0"/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692275" y="1773238"/>
          <a:ext cx="6911975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578"/>
                <a:gridCol w="1282309"/>
                <a:gridCol w="1555206"/>
                <a:gridCol w="1081882"/>
              </a:tblGrid>
              <a:tr h="581153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Total  Promolettres </a:t>
                      </a:r>
                      <a:endParaRPr lang="fr-FR" sz="1600" b="1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   Budget</a:t>
                      </a:r>
                    </a:p>
                    <a:p>
                      <a:r>
                        <a:rPr lang="fr-FR" sz="1600" dirty="0" smtClean="0"/>
                        <a:t>  2011/2012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    Réel </a:t>
                      </a:r>
                    </a:p>
                    <a:p>
                      <a:r>
                        <a:rPr lang="fr-FR" sz="1600" dirty="0" smtClean="0"/>
                        <a:t>  2010/2011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600" dirty="0" smtClean="0"/>
                        <a:t>Variation</a:t>
                      </a:r>
                      <a:endParaRPr lang="fr-FR" sz="1600" dirty="0"/>
                    </a:p>
                  </a:txBody>
                  <a:tcPr>
                    <a:solidFill>
                      <a:srgbClr val="05796E"/>
                    </a:solidFill>
                  </a:tcPr>
                </a:tc>
              </a:tr>
              <a:tr h="41304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Ventes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1024,8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618,8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+406,0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38129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Cout des ventes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-512,2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-373,0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+139,2</a:t>
                      </a:r>
                    </a:p>
                  </a:txBody>
                  <a:tcPr/>
                </a:tc>
              </a:tr>
              <a:tr h="40970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Marge brute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512,6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245,8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+266,8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40970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% Marge  Brute / Ventes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50,0%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39,7 %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>
                          <a:solidFill>
                            <a:srgbClr val="05796E"/>
                          </a:solidFill>
                        </a:rPr>
                        <a:t>+10,3 %</a:t>
                      </a:r>
                      <a:endParaRPr lang="fr-FR" sz="1600" i="1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58465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Charges nettes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de fonctionnement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-303,6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-238,0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+65,6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8129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Résultat d’exploitation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+209,0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+7,8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+201,2</a:t>
                      </a:r>
                    </a:p>
                  </a:txBody>
                  <a:tcPr/>
                </a:tc>
              </a:tr>
              <a:tr h="58465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Charge exceptionnelle 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+22,5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38129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Résultat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avant  impôt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+209,0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-14,7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+223,7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  <a:tr h="40970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Résultat</a:t>
                      </a:r>
                      <a:r>
                        <a:rPr lang="fr-FR" sz="1600" baseline="0" dirty="0" smtClean="0">
                          <a:solidFill>
                            <a:srgbClr val="05796E"/>
                          </a:solidFill>
                        </a:rPr>
                        <a:t> après impôt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+153,2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-14,7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5796E"/>
                          </a:solidFill>
                        </a:rPr>
                        <a:t>+167,9</a:t>
                      </a:r>
                      <a:endParaRPr lang="fr-FR" sz="1600" dirty="0">
                        <a:solidFill>
                          <a:srgbClr val="05796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604250" cy="66673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14" name="Espace réservé du contenu 10"/>
          <p:cNvSpPr txBox="1">
            <a:spLocks/>
          </p:cNvSpPr>
          <p:nvPr/>
        </p:nvSpPr>
        <p:spPr bwMode="auto">
          <a:xfrm>
            <a:off x="1692274" y="5651516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diverses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Espace réservé du contenu 10">
            <a:hlinkClick r:id="rId3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275" y="1810744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d’activités</a:t>
            </a:r>
          </a:p>
        </p:txBody>
      </p:sp>
      <p:sp>
        <p:nvSpPr>
          <p:cNvPr id="16" name="Espace réservé du contenu 10">
            <a:hlinkClick r:id="rId4" action="ppaction://hlinkpres?slideindex=1&amp;slidetitle=Diapositive 1"/>
          </p:cNvPr>
          <p:cNvSpPr txBox="1">
            <a:spLocks/>
          </p:cNvSpPr>
          <p:nvPr/>
        </p:nvSpPr>
        <p:spPr bwMode="auto">
          <a:xfrm>
            <a:off x="1692274" y="4438902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5796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Rapports financiers</a:t>
            </a:r>
          </a:p>
        </p:txBody>
      </p:sp>
      <p:sp>
        <p:nvSpPr>
          <p:cNvPr id="17" name="Espace réservé du contenu 10">
            <a:hlinkClick r:id="rId5" action="ppaction://hlinkpres?slideindex=2&amp;slidetitle=Sommaire"/>
          </p:cNvPr>
          <p:cNvSpPr txBox="1">
            <a:spLocks/>
          </p:cNvSpPr>
          <p:nvPr/>
        </p:nvSpPr>
        <p:spPr bwMode="auto">
          <a:xfrm>
            <a:off x="1692472" y="133152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Rapport </a:t>
            </a:r>
            <a:r>
              <a:rPr lang="fr-FR" sz="28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cs"/>
              </a:rPr>
              <a:t>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oral et sportif</a:t>
            </a:r>
          </a:p>
        </p:txBody>
      </p:sp>
      <p:sp>
        <p:nvSpPr>
          <p:cNvPr id="18" name="Espace réservé du contenu 10">
            <a:hlinkClick r:id="rId6" action="ppaction://hlinksldjump"/>
          </p:cNvPr>
          <p:cNvSpPr txBox="1">
            <a:spLocks/>
          </p:cNvSpPr>
          <p:nvPr/>
        </p:nvSpPr>
        <p:spPr bwMode="auto">
          <a:xfrm>
            <a:off x="1692275" y="6138000"/>
            <a:ext cx="691197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de l'élection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59832" y="2386552"/>
            <a:ext cx="2381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DNSJS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DNSC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CRAO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DACC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CCTHC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FRI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DAAJ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59832" y="5086902"/>
            <a:ext cx="238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PML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rgbClr val="05796E"/>
                </a:solidFill>
              </a:rPr>
              <a:t>FFSc</a:t>
            </a:r>
            <a:endParaRPr lang="fr-FR" sz="2000" dirty="0" smtClean="0">
              <a:solidFill>
                <a:srgbClr val="0579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04250" y="422108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Présentation : Thierry BAYLE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7664" y="1628800"/>
            <a:ext cx="75741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dirty="0" err="1" smtClean="0">
                <a:solidFill>
                  <a:srgbClr val="05796E"/>
                </a:solidFill>
                <a:latin typeface="+mj-lt"/>
              </a:rPr>
              <a:t>FFSc</a:t>
            </a:r>
            <a:endParaRPr lang="fr-FR" sz="3600" dirty="0">
              <a:solidFill>
                <a:srgbClr val="05796E"/>
              </a:solidFill>
              <a:latin typeface="+mj-lt"/>
            </a:endParaRPr>
          </a:p>
          <a:p>
            <a:r>
              <a:rPr lang="fr-FR" sz="3600" dirty="0" smtClean="0">
                <a:solidFill>
                  <a:srgbClr val="05796E"/>
                </a:solidFill>
                <a:latin typeface="+mj-lt"/>
              </a:rPr>
              <a:t> </a:t>
            </a:r>
          </a:p>
          <a:p>
            <a:endParaRPr lang="fr-FR" sz="3600" dirty="0" smtClean="0">
              <a:solidFill>
                <a:srgbClr val="05796E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4250" y="4581128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Trésorier </a:t>
            </a:r>
            <a:r>
              <a:rPr lang="fr-FR" dirty="0" err="1" smtClean="0">
                <a:solidFill>
                  <a:srgbClr val="05796E"/>
                </a:solidFill>
                <a:latin typeface="Century Gothic" pitchFamily="34" charset="0"/>
              </a:rPr>
              <a:t>FFSc</a:t>
            </a:r>
            <a:endParaRPr lang="fr-FR" dirty="0" smtClean="0">
              <a:solidFill>
                <a:srgbClr val="05796E"/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7559" t="7559" r="7559" b="7559"/>
          <a:stretch>
            <a:fillRect/>
          </a:stretch>
        </p:blipFill>
        <p:spPr bwMode="auto">
          <a:xfrm>
            <a:off x="1692275" y="3429000"/>
            <a:ext cx="1440000" cy="1440000"/>
          </a:xfrm>
          <a:prstGeom prst="rect">
            <a:avLst/>
          </a:prstGeom>
          <a:noFill/>
          <a:ln w="28575">
            <a:solidFill>
              <a:srgbClr val="05796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2010-2011 (en  k€)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6499225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les palmarès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92275" y="1773238"/>
            <a:ext cx="72000" cy="1331912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19475" y="4221163"/>
            <a:ext cx="72000" cy="1331912"/>
          </a:xfrm>
          <a:prstGeom prst="rect">
            <a:avLst/>
          </a:prstGeom>
          <a:solidFill>
            <a:srgbClr val="0579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63713" y="1674217"/>
            <a:ext cx="6624638" cy="1538883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Championnat des séries 5, 6 et 7</a:t>
            </a:r>
          </a:p>
          <a:p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Vichy, </a:t>
            </a:r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28-29 </a:t>
            </a:r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mai </a:t>
            </a:r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2011 (409 joueurs)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5</a:t>
            </a:r>
            <a:r>
              <a:rPr lang="fr-FR" baseline="30000" dirty="0">
                <a:solidFill>
                  <a:srgbClr val="05796E"/>
                </a:solidFill>
                <a:latin typeface="Century Gothic" pitchFamily="34" charset="0"/>
              </a:rPr>
              <a:t>e</a:t>
            </a: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 série :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Monique DUVAL (6)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6</a:t>
            </a:r>
            <a:r>
              <a:rPr lang="fr-FR" baseline="30000" dirty="0">
                <a:solidFill>
                  <a:srgbClr val="05796E"/>
                </a:solidFill>
                <a:latin typeface="Century Gothic" pitchFamily="34" charset="0"/>
              </a:rPr>
              <a:t>e</a:t>
            </a: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 série :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Pierre HOUZE (1)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7</a:t>
            </a:r>
            <a:r>
              <a:rPr lang="fr-FR" baseline="30000" dirty="0">
                <a:solidFill>
                  <a:srgbClr val="05796E"/>
                </a:solidFill>
                <a:latin typeface="Century Gothic" pitchFamily="34" charset="0"/>
              </a:rPr>
              <a:t>e</a:t>
            </a: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 série :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Marie-Hélène GANDY (3)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492500" y="4109442"/>
            <a:ext cx="4960944" cy="1538883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Championnat de France de Blitz</a:t>
            </a:r>
          </a:p>
          <a:p>
            <a:pPr marL="342900" indent="-342900"/>
            <a:r>
              <a:rPr lang="fr-FR" sz="2000" b="1" dirty="0" smtClean="0">
                <a:solidFill>
                  <a:srgbClr val="05796E"/>
                </a:solidFill>
                <a:latin typeface="Century Gothic" pitchFamily="34" charset="0"/>
              </a:rPr>
              <a:t>Cannes, 25 février 2011 – 343 </a:t>
            </a:r>
            <a:r>
              <a:rPr lang="fr-FR" sz="2000" b="1" dirty="0">
                <a:solidFill>
                  <a:srgbClr val="05796E"/>
                </a:solidFill>
                <a:latin typeface="Century Gothic" pitchFamily="34" charset="0"/>
              </a:rPr>
              <a:t>joueurs</a:t>
            </a:r>
          </a:p>
          <a:p>
            <a:pPr marL="342900" indent="-342900">
              <a:buFontTx/>
              <a:buAutoNum type="arabicPeriod"/>
            </a:pP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Antonin MICHEL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Florian LEVY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r-FR" dirty="0">
                <a:solidFill>
                  <a:srgbClr val="05796E"/>
                </a:solidFill>
                <a:latin typeface="Century Gothic" pitchFamily="34" charset="0"/>
              </a:rPr>
              <a:t>Jean-François </a:t>
            </a:r>
            <a:r>
              <a:rPr lang="fr-FR" dirty="0" smtClean="0">
                <a:solidFill>
                  <a:srgbClr val="05796E"/>
                </a:solidFill>
                <a:latin typeface="Century Gothic" pitchFamily="34" charset="0"/>
              </a:rPr>
              <a:t>LACHAUD </a:t>
            </a:r>
            <a:endParaRPr lang="fr-FR" dirty="0">
              <a:solidFill>
                <a:srgbClr val="05796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357554" y="2529000"/>
            <a:ext cx="1548000" cy="900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 dirty="0" smtClean="0">
                <a:solidFill>
                  <a:srgbClr val="008080"/>
                </a:solidFill>
                <a:latin typeface="Century Gothic" pitchFamily="34" charset="0"/>
              </a:rPr>
              <a:t>1 309 k€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5357818" y="2511409"/>
            <a:ext cx="1548000" cy="9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entury Gothic" pitchFamily="34" charset="0"/>
              </a:rPr>
              <a:t>1 115 k€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3357554" y="3970450"/>
            <a:ext cx="1548000" cy="900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entury Gothic" pitchFamily="34" charset="0"/>
              </a:rPr>
              <a:t>1 345 k€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357818" y="3952859"/>
            <a:ext cx="1548000" cy="9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entury Gothic" pitchFamily="34" charset="0"/>
              </a:rPr>
              <a:t>1 266 k€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357554" y="5410313"/>
            <a:ext cx="1548000" cy="900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1 110 k€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357818" y="5392722"/>
            <a:ext cx="1548000" cy="9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1 116 k€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92275" y="278605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  <a:latin typeface="Century Gothic" pitchFamily="34" charset="0"/>
              </a:rPr>
              <a:t>Réalisé</a:t>
            </a:r>
            <a:endParaRPr lang="fr-FR" b="1" dirty="0">
              <a:solidFill>
                <a:srgbClr val="00808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92275" y="422750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n-1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92275" y="5667371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Budget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7466596" y="2529000"/>
            <a:ext cx="1152000" cy="9000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entury Gothic" pitchFamily="34" charset="0"/>
              </a:rPr>
              <a:t>-194 k€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7466596" y="3970450"/>
            <a:ext cx="1152000" cy="9000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entury Gothic" pitchFamily="34" charset="0"/>
              </a:rPr>
              <a:t>-79 k€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7466596" y="5410313"/>
            <a:ext cx="1152000" cy="900000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+6 k€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67137" y="191666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  <a:latin typeface="Century Gothic" pitchFamily="34" charset="0"/>
              </a:rPr>
              <a:t>Charges</a:t>
            </a:r>
            <a:endParaRPr lang="fr-FR" b="1" dirty="0">
              <a:solidFill>
                <a:srgbClr val="008080"/>
              </a:solidFill>
              <a:latin typeface="Century Gothic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05873" y="189194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  <a:latin typeface="Century Gothic" pitchFamily="34" charset="0"/>
              </a:rPr>
              <a:t>Produits</a:t>
            </a:r>
            <a:endParaRPr lang="fr-FR" b="1" dirty="0">
              <a:solidFill>
                <a:srgbClr val="008080"/>
              </a:solidFill>
              <a:latin typeface="Century Gothic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16651" y="189194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80"/>
                </a:solidFill>
                <a:latin typeface="Century Gothic" pitchFamily="34" charset="0"/>
              </a:rPr>
              <a:t>Résultats</a:t>
            </a:r>
            <a:endParaRPr lang="fr-FR" b="1" dirty="0">
              <a:solidFill>
                <a:srgbClr val="00808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Produits (en k€)</a:t>
            </a:r>
            <a:endParaRPr lang="fr-F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1800"/>
            <a:ext cx="7035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Charges (en k€)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7035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6363"/>
          <a:stretch>
            <a:fillRect/>
          </a:stretch>
        </p:blipFill>
        <p:spPr bwMode="auto">
          <a:xfrm>
            <a:off x="2357422" y="2232000"/>
            <a:ext cx="559994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Achats (k€)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83045" y="2357430"/>
            <a:ext cx="1057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05796E"/>
                </a:solidFill>
              </a:rPr>
              <a:t>DupliTop</a:t>
            </a:r>
            <a:endParaRPr lang="fr-FR" sz="2000" b="1" dirty="0">
              <a:solidFill>
                <a:srgbClr val="05796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11871" y="4059800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E0734C"/>
                </a:solidFill>
                <a:latin typeface="Century Gothic" pitchFamily="34" charset="0"/>
              </a:rPr>
              <a:t>B</a:t>
            </a:r>
            <a:endParaRPr lang="fr-FR" b="1" dirty="0">
              <a:solidFill>
                <a:srgbClr val="E0734C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11871" y="3570334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5796E"/>
                </a:solidFill>
                <a:latin typeface="Century Gothic" pitchFamily="34" charset="0"/>
              </a:rPr>
              <a:t>R</a:t>
            </a:r>
            <a:endParaRPr lang="fr-FR" b="1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12000" y="5643578"/>
            <a:ext cx="4320000" cy="369332"/>
          </a:xfrm>
          <a:prstGeom prst="rect">
            <a:avLst/>
          </a:prstGeom>
          <a:solidFill>
            <a:srgbClr val="05796E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" pitchFamily="18" charset="0"/>
              </a:rPr>
              <a:t>95 tableaux (vs 10) : + 7,6 k€</a:t>
            </a:r>
            <a:endParaRPr lang="fr-FR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12000" y="6143644"/>
            <a:ext cx="4320000" cy="369332"/>
          </a:xfrm>
          <a:prstGeom prst="rect">
            <a:avLst/>
          </a:prstGeom>
          <a:solidFill>
            <a:srgbClr val="05796E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" pitchFamily="18" charset="0"/>
              </a:rPr>
              <a:t>Kits scolaires : + 5 ,8 k€</a:t>
            </a:r>
            <a:endParaRPr lang="fr-FR" b="1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512000"/>
            <a:ext cx="69453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 t="6363" b="35634"/>
          <a:stretch>
            <a:fillRect/>
          </a:stretch>
        </p:blipFill>
        <p:spPr bwMode="auto">
          <a:xfrm>
            <a:off x="2285984" y="2232000"/>
            <a:ext cx="5599987" cy="200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Frais Exploitation (k€)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683309" y="2989772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E0734C"/>
                </a:solidFill>
                <a:latin typeface="Century Gothic" pitchFamily="34" charset="0"/>
              </a:rPr>
              <a:t>B</a:t>
            </a:r>
            <a:endParaRPr lang="fr-FR" b="1" dirty="0">
              <a:solidFill>
                <a:srgbClr val="E0734C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83309" y="2500306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5796E"/>
                </a:solidFill>
                <a:latin typeface="Century Gothic" pitchFamily="34" charset="0"/>
              </a:rPr>
              <a:t>R</a:t>
            </a:r>
            <a:endParaRPr lang="fr-FR" b="1" dirty="0">
              <a:solidFill>
                <a:srgbClr val="05796E"/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12000" y="4702758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Abonnements gratuits :  +3,5 k€</a:t>
            </a:r>
            <a:endParaRPr lang="fr-FR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2000" y="4343710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Site Internet + TV :  +16,6 k€</a:t>
            </a:r>
            <a:endParaRPr lang="fr-FR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2000" y="5061806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Agenda :  +5,2  k€</a:t>
            </a:r>
            <a:endParaRPr lang="fr-FR" b="1" dirty="0">
              <a:latin typeface="+mj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4718" t="93538"/>
          <a:stretch>
            <a:fillRect/>
          </a:stretch>
        </p:blipFill>
        <p:spPr bwMode="auto">
          <a:xfrm>
            <a:off x="2621715" y="4084950"/>
            <a:ext cx="5335681" cy="2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312000" y="5779902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Frais téléphone :  +4,4 k€</a:t>
            </a:r>
            <a:endParaRPr lang="fr-FR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2000" y="5420854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Solde Serge DELHOM :  +10,5 k€</a:t>
            </a:r>
            <a:endParaRPr lang="fr-FR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2000" y="6498000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+mj-lt"/>
              </a:rPr>
              <a:t>Rbst</a:t>
            </a:r>
            <a:r>
              <a:rPr lang="fr-FR" b="1" dirty="0" smtClean="0">
                <a:latin typeface="+mj-lt"/>
              </a:rPr>
              <a:t> frais Internet BULAT :  +3,0  k€</a:t>
            </a:r>
            <a:endParaRPr lang="fr-FR" b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2000" y="6138950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Affranchissements :  +3,6  k€</a:t>
            </a:r>
            <a:endParaRPr lang="fr-FR" b="1" dirty="0">
              <a:latin typeface="+mj-lt"/>
            </a:endParaRPr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937" y="1512000"/>
            <a:ext cx="69453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Activité Scrabble (en k€)</a:t>
            </a:r>
            <a:endParaRPr lang="fr-FR" dirty="0"/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12000"/>
            <a:ext cx="69453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2592000"/>
            <a:ext cx="71247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Charges Festivals (en k€)</a:t>
            </a:r>
            <a:endParaRPr lang="fr-FR" dirty="0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4940444" cy="32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2049465" y="214311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Aix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74191" y="175355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6600"/>
                </a:solidFill>
                <a:latin typeface="+mj-lt"/>
              </a:rPr>
              <a:t>Vichy</a:t>
            </a:r>
            <a:endParaRPr lang="fr-FR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73213" y="378619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3300"/>
                </a:solidFill>
                <a:latin typeface="+mj-lt"/>
              </a:rPr>
              <a:t>Cannes</a:t>
            </a:r>
            <a:endParaRPr lang="fr-FR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00826" y="1700213"/>
            <a:ext cx="2412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err="1" smtClean="0">
                <a:solidFill>
                  <a:schemeClr val="bg1"/>
                </a:solidFill>
                <a:latin typeface="+mj-lt"/>
              </a:rPr>
              <a:t>Ind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. Arbitres : + 6,0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00826" y="2128841"/>
            <a:ext cx="2412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Log. Arbitres : + 3,2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00826" y="2544573"/>
            <a:ext cx="2412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Invités : + 4,4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00826" y="3084706"/>
            <a:ext cx="2412000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Dot. Trophées : + 8,5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00826" y="3513334"/>
            <a:ext cx="2412000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Log. Arbitres : + 3,4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00826" y="4071942"/>
            <a:ext cx="2412000" cy="36933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Dot. Trophées : + 7,1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229225"/>
            <a:ext cx="60737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Champ. Nationaux (en k€)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57620" y="3799086"/>
            <a:ext cx="2880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Locations : + 13,4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7620" y="4227714"/>
            <a:ext cx="2880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Dot. Communes :   + 5,1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7620" y="4643446"/>
            <a:ext cx="2880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Divers :   + 5,9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57620" y="5170683"/>
            <a:ext cx="2880000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+mj-lt"/>
              </a:rPr>
              <a:t>Subventions OM : + 5,6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60737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 Associatif (en k€)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57554" y="4286256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DNSJS :  +9,4 k€</a:t>
            </a:r>
            <a:endParaRPr lang="fr-FR" b="1" dirty="0">
              <a:latin typeface="+mj-lt"/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060848"/>
            <a:ext cx="69024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Subventions (k€)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312000" y="3788048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+mj-lt"/>
              </a:rPr>
              <a:t>CdM</a:t>
            </a:r>
            <a:r>
              <a:rPr lang="fr-FR" b="1" dirty="0" smtClean="0">
                <a:latin typeface="+mj-lt"/>
              </a:rPr>
              <a:t> Montreux:  +5,6 k€</a:t>
            </a:r>
            <a:endParaRPr lang="fr-FR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2000" y="3429000"/>
            <a:ext cx="4320000" cy="324000"/>
          </a:xfrm>
          <a:prstGeom prst="rect">
            <a:avLst/>
          </a:prstGeom>
          <a:solidFill>
            <a:srgbClr val="057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+mj-lt"/>
              </a:rPr>
              <a:t>Subventions Organisations :  +4,0 k€</a:t>
            </a:r>
            <a:endParaRPr lang="fr-FR" b="1" dirty="0">
              <a:latin typeface="+mj-lt"/>
            </a:endParaRP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12000"/>
            <a:ext cx="69453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4401</TotalTime>
  <Words>4323</Words>
  <Application>Microsoft Office PowerPoint</Application>
  <PresentationFormat>Affichage à l'écran (4:3)</PresentationFormat>
  <Paragraphs>1369</Paragraphs>
  <Slides>112</Slides>
  <Notes>112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112</vt:i4>
      </vt:variant>
    </vt:vector>
  </HeadingPairs>
  <TitlesOfParts>
    <vt:vector size="113" baseType="lpstr">
      <vt:lpstr>1_Modèle par défaut</vt:lpstr>
      <vt:lpstr>Diapositive 1</vt:lpstr>
      <vt:lpstr>Sommaire</vt:lpstr>
      <vt:lpstr>Diapositive 3</vt:lpstr>
      <vt:lpstr>Licenciés</vt:lpstr>
      <vt:lpstr>Clubs civils et scolaires</vt:lpstr>
      <vt:lpstr>Participation aux compétitions</vt:lpstr>
      <vt:lpstr>Participation aux compétitions</vt:lpstr>
      <vt:lpstr>Zoom sur les palmarès</vt:lpstr>
      <vt:lpstr>Zoom sur les palmarès</vt:lpstr>
      <vt:lpstr>Zoom sur les palmarès</vt:lpstr>
      <vt:lpstr>Zoom sur les palmarès</vt:lpstr>
      <vt:lpstr>Zoom sur les palmarès</vt:lpstr>
      <vt:lpstr>Zoom sur les palmarès</vt:lpstr>
      <vt:lpstr>Zoom sur les palmarès mondiaux</vt:lpstr>
      <vt:lpstr>Zoom sur les palmarès mondiaux</vt:lpstr>
      <vt:lpstr>Zoom sur les palmarès mondiaux</vt:lpstr>
      <vt:lpstr>Palmarès Scolaire et Classique</vt:lpstr>
      <vt:lpstr>Sommaire</vt:lpstr>
      <vt:lpstr>Diapositive 19</vt:lpstr>
      <vt:lpstr>DNSJS</vt:lpstr>
      <vt:lpstr>Le Concours des Écoles</vt:lpstr>
      <vt:lpstr>Le Challenge Interclasses</vt:lpstr>
      <vt:lpstr>Les Parties Mondiales des Jeunes</vt:lpstr>
      <vt:lpstr>Le Brevet Scolaire</vt:lpstr>
      <vt:lpstr>Séjour des Jeunes à Aix-les-Bains</vt:lpstr>
      <vt:lpstr>Champ. de France Individuel</vt:lpstr>
      <vt:lpstr>Champ. de France Individuel</vt:lpstr>
      <vt:lpstr>Champ. de France en Paires</vt:lpstr>
      <vt:lpstr>Champ. de France Espoir</vt:lpstr>
      <vt:lpstr>Championnats du Monde Élite</vt:lpstr>
      <vt:lpstr>Championnats du Monde Blitz</vt:lpstr>
      <vt:lpstr>Et aussi…</vt:lpstr>
      <vt:lpstr>Et encore…</vt:lpstr>
      <vt:lpstr>Le Budget</vt:lpstr>
      <vt:lpstr>DNSJS</vt:lpstr>
      <vt:lpstr>Sommaire</vt:lpstr>
      <vt:lpstr>Diapositive 37</vt:lpstr>
      <vt:lpstr>Bilan Sportif</vt:lpstr>
      <vt:lpstr>Bilan Sportif</vt:lpstr>
      <vt:lpstr>Bilan Sportif</vt:lpstr>
      <vt:lpstr>Bilan Sportif</vt:lpstr>
      <vt:lpstr>Champ. de France Interclubs</vt:lpstr>
      <vt:lpstr>Combiné Classique/Duplicate</vt:lpstr>
      <vt:lpstr>Sommaire</vt:lpstr>
      <vt:lpstr>Diapositive 45</vt:lpstr>
      <vt:lpstr>Rappel des missions C.R.A.O.</vt:lpstr>
      <vt:lpstr>Règlement</vt:lpstr>
      <vt:lpstr>Arbitrage</vt:lpstr>
      <vt:lpstr>Arbitrage</vt:lpstr>
      <vt:lpstr>Documents Arbitrage</vt:lpstr>
      <vt:lpstr>Organisation</vt:lpstr>
      <vt:lpstr>Sommaire</vt:lpstr>
      <vt:lpstr>Diapositive 53</vt:lpstr>
      <vt:lpstr>Bilan 2011</vt:lpstr>
      <vt:lpstr>Les actions</vt:lpstr>
      <vt:lpstr>Les actions</vt:lpstr>
      <vt:lpstr>Les actions</vt:lpstr>
      <vt:lpstr>Les actions</vt:lpstr>
      <vt:lpstr>Perspectives</vt:lpstr>
      <vt:lpstr>Sommaire</vt:lpstr>
      <vt:lpstr>Diapositive 61</vt:lpstr>
      <vt:lpstr>Nouveau classement international</vt:lpstr>
      <vt:lpstr>Nouveau classement international</vt:lpstr>
      <vt:lpstr>Les TH2 « C » (catégoriels)</vt:lpstr>
      <vt:lpstr>Simultané National VERDIAM</vt:lpstr>
      <vt:lpstr>Champ. de France Interclubs</vt:lpstr>
      <vt:lpstr>Champ. de France Promotion</vt:lpstr>
      <vt:lpstr>Trophée Intercomités DIAM-VERT</vt:lpstr>
      <vt:lpstr>Sommaire</vt:lpstr>
      <vt:lpstr>Diapositive 70</vt:lpstr>
      <vt:lpstr>Bilan FRI</vt:lpstr>
      <vt:lpstr>Sommaire</vt:lpstr>
      <vt:lpstr>Diapositive 73</vt:lpstr>
      <vt:lpstr>Bilan DAAJ</vt:lpstr>
      <vt:lpstr>Vote</vt:lpstr>
      <vt:lpstr>Diapositive 76</vt:lpstr>
      <vt:lpstr>Diapositive 77</vt:lpstr>
      <vt:lpstr>Sommaire</vt:lpstr>
      <vt:lpstr>2010-2011 Réel vs Budget</vt:lpstr>
      <vt:lpstr>2010-2011 Réel vs Budget</vt:lpstr>
      <vt:lpstr>2010-2011 Réel vs Budget</vt:lpstr>
      <vt:lpstr>Financement de Promolettres</vt:lpstr>
      <vt:lpstr>Financement de Promolettres</vt:lpstr>
      <vt:lpstr>Proposition de Budget</vt:lpstr>
      <vt:lpstr>Proposition de Budget</vt:lpstr>
      <vt:lpstr>Proposition de Budget</vt:lpstr>
      <vt:lpstr>Sommaire</vt:lpstr>
      <vt:lpstr>Diapositive 88</vt:lpstr>
      <vt:lpstr>Exercice 2010-2011 (en  k€)</vt:lpstr>
      <vt:lpstr>Résultats</vt:lpstr>
      <vt:lpstr>Produits (en k€)</vt:lpstr>
      <vt:lpstr>Charges (en k€)</vt:lpstr>
      <vt:lpstr>Analyse Achats (k€)</vt:lpstr>
      <vt:lpstr>Analyse Frais Exploitation (k€)</vt:lpstr>
      <vt:lpstr>Analyse Activité Scrabble (en k€)</vt:lpstr>
      <vt:lpstr>Charges Festivals (en k€)</vt:lpstr>
      <vt:lpstr>Champ. Nationaux (en k€)</vt:lpstr>
      <vt:lpstr>Fonctionnement Associatif (en k€)</vt:lpstr>
      <vt:lpstr>Analyse Subventions (k€)</vt:lpstr>
      <vt:lpstr>Synthèse des dérives (en k€)</vt:lpstr>
      <vt:lpstr>Bilan (en k€)</vt:lpstr>
      <vt:lpstr>Vote</vt:lpstr>
      <vt:lpstr>Sommaire</vt:lpstr>
      <vt:lpstr>Diapositive 104</vt:lpstr>
      <vt:lpstr>Sommaire</vt:lpstr>
      <vt:lpstr>Diapositive 106</vt:lpstr>
      <vt:lpstr>Retour sur la procédure de vote</vt:lpstr>
      <vt:lpstr>Retour sur la procédure de vote</vt:lpstr>
      <vt:lpstr>Les résultats</vt:lpstr>
      <vt:lpstr>Les résultats</vt:lpstr>
      <vt:lpstr>Diapositive 111</vt:lpstr>
      <vt:lpstr>AG FFSc</vt:lpstr>
    </vt:vector>
  </TitlesOfParts>
  <Company>FFSC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AG 2011</dc:title>
  <dc:creator>Thierry-Jacques BAYLE</dc:creator>
  <cp:lastModifiedBy>admin</cp:lastModifiedBy>
  <cp:revision>287</cp:revision>
  <dcterms:created xsi:type="dcterms:W3CDTF">2009-08-04T13:29:24Z</dcterms:created>
  <dcterms:modified xsi:type="dcterms:W3CDTF">2011-11-16T17:34:52Z</dcterms:modified>
</cp:coreProperties>
</file>