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56" r:id="rId3"/>
    <p:sldId id="267" r:id="rId4"/>
    <p:sldId id="268" r:id="rId5"/>
    <p:sldId id="269" r:id="rId6"/>
    <p:sldId id="273" r:id="rId7"/>
    <p:sldId id="271" r:id="rId8"/>
    <p:sldId id="270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79" autoAdjust="0"/>
    <p:restoredTop sz="86647" autoAdjust="0"/>
  </p:normalViewPr>
  <p:slideViewPr>
    <p:cSldViewPr snapToGrid="0" snapToObjects="1">
      <p:cViewPr varScale="1">
        <p:scale>
          <a:sx n="101" d="100"/>
          <a:sy n="101" d="100"/>
        </p:scale>
        <p:origin x="23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99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22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5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64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50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60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62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90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8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7BA5E-EBF2-8A42-BB00-EDB143AE1377}" type="datetimeFigureOut">
              <a:rPr lang="fr-FR" smtClean="0"/>
              <a:pPr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1FF0-9990-C44F-99C5-F222E74C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17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re 7"/>
          <p:cNvSpPr>
            <a:spLocks noGrp="1"/>
          </p:cNvSpPr>
          <p:nvPr>
            <p:ph type="ctrTitle"/>
          </p:nvPr>
        </p:nvSpPr>
        <p:spPr>
          <a:xfrm>
            <a:off x="1071538" y="1714488"/>
            <a:ext cx="7772400" cy="1470025"/>
          </a:xfrm>
        </p:spPr>
        <p:txBody>
          <a:bodyPr/>
          <a:lstStyle/>
          <a:p>
            <a:pPr eaLnBrk="1" hangingPunct="1"/>
            <a:r>
              <a:rPr lang="fr-FR" dirty="0" smtClean="0"/>
              <a:t>Présentation des comptes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114675" y="3184513"/>
            <a:ext cx="3457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Année 2015-2016</a:t>
            </a:r>
          </a:p>
        </p:txBody>
      </p:sp>
      <p:pic>
        <p:nvPicPr>
          <p:cNvPr id="6" name="Picture 7" descr="C:\Program Files (x86)\Microsoft Office\MEDIA\CAGCAT10\j022202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4214813"/>
            <a:ext cx="1781175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482068" y="1233631"/>
            <a:ext cx="27970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Charges en k€</a:t>
            </a:r>
            <a:endParaRPr lang="fr-FR" sz="3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088605" y="2161258"/>
          <a:ext cx="7286652" cy="4202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146"/>
                <a:gridCol w="1101440"/>
                <a:gridCol w="1143008"/>
                <a:gridCol w="1357322"/>
                <a:gridCol w="1428736"/>
              </a:tblGrid>
              <a:tr h="8894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Réel</a:t>
                      </a:r>
                    </a:p>
                    <a:p>
                      <a:pPr algn="ctr"/>
                      <a:r>
                        <a:rPr lang="fr-FR" dirty="0" smtClean="0"/>
                        <a:t>2014-15</a:t>
                      </a:r>
                      <a:endParaRPr lang="fr-F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Budget</a:t>
                      </a:r>
                    </a:p>
                    <a:p>
                      <a:pPr algn="ctr"/>
                      <a:r>
                        <a:rPr lang="fr-FR" dirty="0" smtClean="0"/>
                        <a:t>2015-16</a:t>
                      </a:r>
                      <a:endParaRPr lang="fr-F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 31 mai </a:t>
                      </a:r>
                    </a:p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Accostage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pPr algn="ctr"/>
                      <a:r>
                        <a:rPr lang="fr-FR" baseline="0" dirty="0" smtClean="0"/>
                        <a:t>2015-16</a:t>
                      </a:r>
                      <a:endParaRPr lang="fr-F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08236">
                <a:tc>
                  <a:txBody>
                    <a:bodyPr/>
                    <a:lstStyle/>
                    <a:p>
                      <a:r>
                        <a:rPr lang="fr-FR" dirty="0" smtClean="0"/>
                        <a:t>Compétitions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460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407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368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390</a:t>
                      </a:r>
                      <a:endParaRPr lang="fr-FR" dirty="0"/>
                    </a:p>
                  </a:txBody>
                  <a:tcPr anchor="ctr"/>
                </a:tc>
              </a:tr>
              <a:tr h="508236">
                <a:tc>
                  <a:txBody>
                    <a:bodyPr/>
                    <a:lstStyle/>
                    <a:p>
                      <a:r>
                        <a:rPr lang="fr-FR" dirty="0" smtClean="0"/>
                        <a:t>Intendance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173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191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151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186</a:t>
                      </a:r>
                    </a:p>
                  </a:txBody>
                  <a:tcPr anchor="ctr"/>
                </a:tc>
              </a:tr>
              <a:tr h="508236">
                <a:tc>
                  <a:txBody>
                    <a:bodyPr/>
                    <a:lstStyle/>
                    <a:p>
                      <a:r>
                        <a:rPr lang="fr-FR" dirty="0" smtClean="0"/>
                        <a:t>Personnel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382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364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336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336</a:t>
                      </a:r>
                      <a:endParaRPr lang="fr-FR" dirty="0"/>
                    </a:p>
                  </a:txBody>
                  <a:tcPr anchor="ctr"/>
                </a:tc>
              </a:tr>
              <a:tr h="618015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r>
                        <a:rPr lang="fr-FR" baseline="0" dirty="0" smtClean="0"/>
                        <a:t> associatif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53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42</a:t>
                      </a:r>
                      <a:endParaRPr lang="fr-FR" dirty="0"/>
                    </a:p>
                  </a:txBody>
                  <a:tcPr anchor="ctr"/>
                </a:tc>
              </a:tr>
              <a:tr h="508236">
                <a:tc>
                  <a:txBody>
                    <a:bodyPr/>
                    <a:lstStyle/>
                    <a:p>
                      <a:r>
                        <a:rPr lang="fr-FR" dirty="0" smtClean="0"/>
                        <a:t>Actions</a:t>
                      </a:r>
                    </a:p>
                    <a:p>
                      <a:r>
                        <a:rPr lang="fr-FR" dirty="0" smtClean="0"/>
                        <a:t>associatives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128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169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102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138</a:t>
                      </a:r>
                      <a:endParaRPr lang="fr-FR" dirty="0"/>
                    </a:p>
                  </a:txBody>
                  <a:tcPr anchor="ctr"/>
                </a:tc>
              </a:tr>
              <a:tr h="508236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TOTAL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lvl="1" algn="r"/>
                      <a:r>
                        <a:rPr lang="fr-FR" sz="2000" b="1" dirty="0" smtClean="0"/>
                        <a:t>1 </a:t>
                      </a:r>
                      <a:r>
                        <a:rPr lang="fr-FR" sz="2000" b="1" baseline="0" dirty="0" smtClean="0"/>
                        <a:t>179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lvl="1" algn="r"/>
                      <a:r>
                        <a:rPr lang="fr-FR" sz="2000" b="1" dirty="0" smtClean="0"/>
                        <a:t>1 184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sz="2000" b="1" dirty="0" smtClean="0"/>
                        <a:t>981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sz="2000" b="1" dirty="0" smtClean="0"/>
                        <a:t>1 092</a:t>
                      </a:r>
                      <a:endParaRPr lang="fr-FR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088605" y="2228850"/>
          <a:ext cx="7358092" cy="3540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146"/>
                <a:gridCol w="1101440"/>
                <a:gridCol w="1143008"/>
                <a:gridCol w="1357322"/>
                <a:gridCol w="1500176"/>
              </a:tblGrid>
              <a:tr h="8894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Réel</a:t>
                      </a:r>
                    </a:p>
                    <a:p>
                      <a:pPr algn="ctr"/>
                      <a:r>
                        <a:rPr lang="fr-FR" dirty="0" smtClean="0"/>
                        <a:t>2014-15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Budget</a:t>
                      </a:r>
                    </a:p>
                    <a:p>
                      <a:pPr algn="ctr"/>
                      <a:r>
                        <a:rPr lang="fr-FR" dirty="0" smtClean="0"/>
                        <a:t>2015-16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 31 mai </a:t>
                      </a:r>
                    </a:p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Accostage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pPr algn="ctr"/>
                      <a:r>
                        <a:rPr lang="fr-FR" baseline="0" dirty="0" smtClean="0"/>
                        <a:t>2015-16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508236">
                <a:tc>
                  <a:txBody>
                    <a:bodyPr/>
                    <a:lstStyle/>
                    <a:p>
                      <a:r>
                        <a:rPr lang="fr-FR" dirty="0" smtClean="0"/>
                        <a:t>Compétitions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788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766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694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694</a:t>
                      </a:r>
                      <a:endParaRPr lang="fr-FR" dirty="0"/>
                    </a:p>
                  </a:txBody>
                  <a:tcPr anchor="ctr"/>
                </a:tc>
              </a:tr>
              <a:tr h="508236">
                <a:tc>
                  <a:txBody>
                    <a:bodyPr/>
                    <a:lstStyle/>
                    <a:p>
                      <a:r>
                        <a:rPr lang="fr-FR" dirty="0" smtClean="0"/>
                        <a:t>Licences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411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411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410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410</a:t>
                      </a:r>
                    </a:p>
                  </a:txBody>
                  <a:tcPr anchor="ctr"/>
                </a:tc>
              </a:tr>
              <a:tr h="508236">
                <a:tc>
                  <a:txBody>
                    <a:bodyPr/>
                    <a:lstStyle/>
                    <a:p>
                      <a:r>
                        <a:rPr lang="fr-FR" dirty="0" smtClean="0"/>
                        <a:t>Affiliation clubs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37</a:t>
                      </a:r>
                      <a:endParaRPr lang="fr-FR" dirty="0"/>
                    </a:p>
                  </a:txBody>
                  <a:tcPr anchor="ctr"/>
                </a:tc>
              </a:tr>
              <a:tr h="618015">
                <a:tc>
                  <a:txBody>
                    <a:bodyPr/>
                    <a:lstStyle/>
                    <a:p>
                      <a:r>
                        <a:rPr lang="fr-FR" dirty="0" smtClean="0"/>
                        <a:t>Divers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 anchor="ctr"/>
                </a:tc>
              </a:tr>
              <a:tr h="508236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TOTAL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lvl="1" algn="r"/>
                      <a:r>
                        <a:rPr lang="fr-FR" sz="2000" b="1" dirty="0" smtClean="0"/>
                        <a:t>1 </a:t>
                      </a:r>
                      <a:r>
                        <a:rPr lang="fr-FR" sz="2000" b="1" baseline="0" dirty="0" smtClean="0"/>
                        <a:t>256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lvl="1" algn="r"/>
                      <a:r>
                        <a:rPr lang="fr-FR" sz="2000" b="1" dirty="0" smtClean="0"/>
                        <a:t>1 227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sz="2000" b="1" dirty="0" smtClean="0"/>
                        <a:t>1 152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sz="2000" b="1" dirty="0" smtClean="0"/>
                        <a:t>1 152</a:t>
                      </a:r>
                      <a:endParaRPr lang="fr-FR" sz="2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536001" y="1233631"/>
            <a:ext cx="2868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Produits en k€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431543" y="1500188"/>
            <a:ext cx="28275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Résultat en k€</a:t>
            </a:r>
            <a:endParaRPr lang="fr-FR" sz="3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374996" y="2600325"/>
          <a:ext cx="6715172" cy="3286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636"/>
                <a:gridCol w="1420016"/>
                <a:gridCol w="1289248"/>
                <a:gridCol w="1568272"/>
              </a:tblGrid>
              <a:tr h="8572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Réel</a:t>
                      </a:r>
                    </a:p>
                    <a:p>
                      <a:pPr algn="ctr"/>
                      <a:r>
                        <a:rPr lang="fr-FR" dirty="0" smtClean="0"/>
                        <a:t>2014-15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Budget</a:t>
                      </a:r>
                    </a:p>
                    <a:p>
                      <a:pPr algn="ctr"/>
                      <a:r>
                        <a:rPr lang="fr-FR" dirty="0" smtClean="0"/>
                        <a:t>2015-16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Accostage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pPr algn="ctr"/>
                      <a:r>
                        <a:rPr lang="fr-FR" baseline="0" dirty="0" smtClean="0"/>
                        <a:t>2015-16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607307"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r>
                        <a:rPr lang="fr-FR" baseline="0" dirty="0" smtClean="0"/>
                        <a:t> charges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-719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-777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-702</a:t>
                      </a:r>
                      <a:endParaRPr lang="fr-FR" dirty="0"/>
                    </a:p>
                  </a:txBody>
                  <a:tcPr anchor="ctr"/>
                </a:tc>
              </a:tr>
              <a:tr h="607307">
                <a:tc>
                  <a:txBody>
                    <a:bodyPr/>
                    <a:lstStyle/>
                    <a:p>
                      <a:r>
                        <a:rPr lang="fr-FR" dirty="0" smtClean="0"/>
                        <a:t>Total produits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468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461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458</a:t>
                      </a:r>
                    </a:p>
                  </a:txBody>
                  <a:tcPr anchor="ctr"/>
                </a:tc>
              </a:tr>
              <a:tr h="607307">
                <a:tc>
                  <a:txBody>
                    <a:bodyPr/>
                    <a:lstStyle/>
                    <a:p>
                      <a:r>
                        <a:rPr lang="fr-FR" dirty="0" smtClean="0"/>
                        <a:t>Compétitions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328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359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dirty="0" smtClean="0"/>
                        <a:t>304</a:t>
                      </a:r>
                      <a:endParaRPr lang="fr-FR" dirty="0"/>
                    </a:p>
                  </a:txBody>
                  <a:tcPr anchor="ctr"/>
                </a:tc>
              </a:tr>
              <a:tr h="607307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TOTAL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lvl="1" algn="r"/>
                      <a:r>
                        <a:rPr lang="fr-FR" sz="2000" b="1" dirty="0" smtClean="0"/>
                        <a:t>77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lvl="1" algn="r"/>
                      <a:r>
                        <a:rPr lang="fr-FR" sz="2000" b="1" dirty="0" smtClean="0"/>
                        <a:t>43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96000" lvl="1" algn="r"/>
                      <a:r>
                        <a:rPr lang="fr-FR" sz="2000" b="1" dirty="0" smtClean="0"/>
                        <a:t>60</a:t>
                      </a:r>
                      <a:endParaRPr lang="fr-FR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452566" y="1233630"/>
            <a:ext cx="49148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Envisagé pour 2016-2017</a:t>
            </a:r>
            <a:endParaRPr lang="fr-FR" sz="3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52475" y="1879962"/>
          <a:ext cx="7337693" cy="4573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522"/>
                <a:gridCol w="1336246"/>
                <a:gridCol w="2263026"/>
                <a:gridCol w="891495"/>
                <a:gridCol w="1234404"/>
              </a:tblGrid>
              <a:tr h="60817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Charges </a:t>
                      </a:r>
                    </a:p>
                    <a:p>
                      <a:pPr algn="ctr"/>
                      <a:r>
                        <a:rPr lang="fr-FR" dirty="0" smtClean="0"/>
                        <a:t>en k€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Accostage</a:t>
                      </a:r>
                    </a:p>
                    <a:p>
                      <a:pPr algn="ctr"/>
                      <a:r>
                        <a:rPr lang="fr-FR" dirty="0" smtClean="0"/>
                        <a:t>2015-2016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Changement / accostage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Prévision</a:t>
                      </a:r>
                      <a:endParaRPr lang="fr-FR" baseline="0" dirty="0" smtClean="0"/>
                    </a:p>
                    <a:p>
                      <a:pPr algn="ctr"/>
                      <a:r>
                        <a:rPr lang="fr-FR" baseline="0" dirty="0" smtClean="0"/>
                        <a:t>2016-2017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37649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Compétitions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CdF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La Rochelle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+ 50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440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649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Intendance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otation comités</a:t>
                      </a:r>
                    </a:p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Téléphonie - Audit</a:t>
                      </a:r>
                      <a:endParaRPr lang="fr-FR" sz="1800" b="0" i="0" u="none" strike="noStrike" baseline="30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+ 6</a:t>
                      </a:r>
                    </a:p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+ 15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207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1292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Personnel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Directeur</a:t>
                      </a:r>
                    </a:p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Antoine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+ 60</a:t>
                      </a:r>
                    </a:p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-</a:t>
                      </a:r>
                      <a:r>
                        <a:rPr lang="fr-FR" sz="20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28</a:t>
                      </a:r>
                      <a:endParaRPr lang="fr-FR" sz="2000" b="0" i="0" u="none" strike="noStrike" dirty="0" smtClean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368</a:t>
                      </a:r>
                    </a:p>
                  </a:txBody>
                  <a:tcPr anchor="ctr"/>
                </a:tc>
              </a:tr>
              <a:tr h="75298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Fonctionnement associatif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Elections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Directions-Commissions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- 8</a:t>
                      </a:r>
                      <a:endParaRPr lang="fr-FR" sz="2000" b="0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- 4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30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75298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Actions </a:t>
                      </a:r>
                    </a:p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associatives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ublications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Directions-Commissions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- 8</a:t>
                      </a:r>
                      <a:endParaRPr lang="fr-FR" sz="2000" b="0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+ 30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160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71105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1 092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Augmentation</a:t>
                      </a:r>
                      <a:r>
                        <a:rPr lang="fr-FR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Calibri" pitchFamily="34" charset="0"/>
                        </a:rPr>
                        <a:t>113 k€</a:t>
                      </a:r>
                      <a:endParaRPr lang="fr-FR" sz="20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Calibri" pitchFamily="34" charset="0"/>
                        </a:rPr>
                        <a:t>1 205</a:t>
                      </a:r>
                      <a:endParaRPr lang="fr-FR" sz="20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452566" y="1233630"/>
            <a:ext cx="49148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Envisagé pour 2016-2017</a:t>
            </a:r>
            <a:endParaRPr lang="fr-FR" sz="3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66763" y="2157413"/>
          <a:ext cx="7967716" cy="3924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727"/>
                <a:gridCol w="1546997"/>
                <a:gridCol w="2253770"/>
                <a:gridCol w="840225"/>
                <a:gridCol w="1546997"/>
              </a:tblGrid>
              <a:tr h="84489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Produits</a:t>
                      </a:r>
                    </a:p>
                    <a:p>
                      <a:pPr algn="ctr"/>
                      <a:r>
                        <a:rPr lang="fr-FR" dirty="0" smtClean="0"/>
                        <a:t>en k€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Accostage</a:t>
                      </a:r>
                    </a:p>
                    <a:p>
                      <a:pPr algn="ctr"/>
                      <a:r>
                        <a:rPr lang="fr-FR" dirty="0" smtClean="0"/>
                        <a:t>2015-2016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Changement / accostage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Prévision</a:t>
                      </a:r>
                      <a:endParaRPr lang="fr-FR" baseline="0" dirty="0" smtClean="0"/>
                    </a:p>
                    <a:p>
                      <a:pPr algn="ctr"/>
                      <a:r>
                        <a:rPr lang="fr-FR" baseline="0" dirty="0" smtClean="0"/>
                        <a:t>2016-2017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52302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Compétitions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694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CdF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La Rochelle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+ 40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734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3405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Avantages liés</a:t>
                      </a:r>
                    </a:p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Offre en ligne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+ 5</a:t>
                      </a:r>
                    </a:p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+ 10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425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2302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Affiliation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clubs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Offre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en ligne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37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2302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Divers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Loyer PML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2000" b="0" i="0" u="none" strike="noStrike" dirty="0" smtClean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11</a:t>
                      </a:r>
                    </a:p>
                  </a:txBody>
                  <a:tcPr anchor="ctr"/>
                </a:tc>
              </a:tr>
              <a:tr h="809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1 152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Augmentation</a:t>
                      </a:r>
                      <a:r>
                        <a:rPr lang="fr-FR" sz="2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Calibri" pitchFamily="34" charset="0"/>
                        </a:rPr>
                        <a:t>55 k€</a:t>
                      </a:r>
                      <a:endParaRPr lang="fr-FR" sz="20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Calibri" pitchFamily="34" charset="0"/>
                        </a:rPr>
                        <a:t>1207</a:t>
                      </a:r>
                      <a:endParaRPr lang="fr-FR" sz="20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877377" y="1471613"/>
            <a:ext cx="62127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Résultat prévisionnel 2016-2017</a:t>
            </a:r>
            <a:endParaRPr lang="fr-FR" sz="3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95400" y="2628900"/>
          <a:ext cx="7143800" cy="292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953113"/>
                <a:gridCol w="1608309"/>
                <a:gridCol w="1796428"/>
              </a:tblGrid>
              <a:tr h="53737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Résultat</a:t>
                      </a:r>
                    </a:p>
                    <a:p>
                      <a:pPr algn="ctr"/>
                      <a:r>
                        <a:rPr lang="fr-FR" dirty="0" smtClean="0"/>
                        <a:t>en k€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Réel</a:t>
                      </a:r>
                    </a:p>
                    <a:p>
                      <a:pPr algn="ctr"/>
                      <a:r>
                        <a:rPr lang="fr-FR" dirty="0" smtClean="0"/>
                        <a:t>2014-2015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Accostage</a:t>
                      </a:r>
                    </a:p>
                    <a:p>
                      <a:pPr algn="ctr"/>
                      <a:r>
                        <a:rPr lang="fr-FR" dirty="0" smtClean="0"/>
                        <a:t>2015-2016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Prévision</a:t>
                      </a:r>
                      <a:endParaRPr lang="fr-FR" baseline="0" dirty="0" smtClean="0"/>
                    </a:p>
                    <a:p>
                      <a:pPr algn="ctr"/>
                      <a:r>
                        <a:rPr lang="fr-FR" baseline="0" dirty="0" smtClean="0"/>
                        <a:t>2016-2017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50954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charges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-719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-702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-765</a:t>
                      </a:r>
                    </a:p>
                  </a:txBody>
                  <a:tcPr anchor="ctr"/>
                </a:tc>
              </a:tr>
              <a:tr h="61772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produits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458</a:t>
                      </a:r>
                      <a:endParaRPr lang="fr-FR" sz="2000" b="0" dirty="0" smtClean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473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0954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Compétitions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304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latin typeface="Calibri" pitchFamily="34" charset="0"/>
                        </a:rPr>
                        <a:t>294</a:t>
                      </a:r>
                      <a:endParaRPr lang="fr-FR" sz="20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52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latin typeface="Calibri" pitchFamily="34" charset="0"/>
                        </a:rPr>
                        <a:t>2</a:t>
                      </a:r>
                      <a:endParaRPr lang="fr-FR" sz="24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ettretype(1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5" y="164087"/>
            <a:ext cx="7001563" cy="1069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38650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544</TotalTime>
  <Words>291</Words>
  <Application>Microsoft Office PowerPoint</Application>
  <PresentationFormat>Affichage à l'écran (4:3)</PresentationFormat>
  <Paragraphs>204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Présentation des comptes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ROUSSEAU</dc:creator>
  <cp:lastModifiedBy>Patrice Bulat</cp:lastModifiedBy>
  <cp:revision>31</cp:revision>
  <dcterms:created xsi:type="dcterms:W3CDTF">2016-05-31T13:24:27Z</dcterms:created>
  <dcterms:modified xsi:type="dcterms:W3CDTF">2016-09-27T09:46:55Z</dcterms:modified>
</cp:coreProperties>
</file>