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0" r:id="rId2"/>
    <p:sldId id="294" r:id="rId3"/>
    <p:sldId id="295" r:id="rId4"/>
    <p:sldId id="278" r:id="rId5"/>
    <p:sldId id="282" r:id="rId6"/>
    <p:sldId id="283" r:id="rId7"/>
    <p:sldId id="285" r:id="rId8"/>
    <p:sldId id="293" r:id="rId9"/>
    <p:sldId id="286" r:id="rId10"/>
    <p:sldId id="287" r:id="rId11"/>
    <p:sldId id="288" r:id="rId12"/>
    <p:sldId id="289" r:id="rId13"/>
    <p:sldId id="301" r:id="rId14"/>
    <p:sldId id="306" r:id="rId15"/>
    <p:sldId id="305" r:id="rId16"/>
    <p:sldId id="307" r:id="rId17"/>
    <p:sldId id="309" r:id="rId18"/>
    <p:sldId id="310" r:id="rId19"/>
    <p:sldId id="296" r:id="rId20"/>
    <p:sldId id="297" r:id="rId21"/>
    <p:sldId id="300" r:id="rId22"/>
    <p:sldId id="298" r:id="rId23"/>
    <p:sldId id="299" r:id="rId24"/>
    <p:sldId id="290" r:id="rId25"/>
    <p:sldId id="291" r:id="rId26"/>
    <p:sldId id="292"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re de la présentation" id="{1DDBAF10-673F-4E9B-83A6-01F051B89383}">
          <p14:sldIdLst>
            <p14:sldId id="280"/>
          </p14:sldIdLst>
        </p14:section>
        <p14:section name="contenu du diaporama" id="{7C415485-64F3-4240-AEC1-14455B505EAE}">
          <p14:sldIdLst>
            <p14:sldId id="294"/>
            <p14:sldId id="295"/>
            <p14:sldId id="278"/>
            <p14:sldId id="282"/>
            <p14:sldId id="283"/>
            <p14:sldId id="285"/>
            <p14:sldId id="293"/>
            <p14:sldId id="286"/>
            <p14:sldId id="287"/>
            <p14:sldId id="288"/>
            <p14:sldId id="289"/>
            <p14:sldId id="301"/>
            <p14:sldId id="306"/>
            <p14:sldId id="305"/>
            <p14:sldId id="307"/>
            <p14:sldId id="309"/>
            <p14:sldId id="310"/>
            <p14:sldId id="296"/>
            <p14:sldId id="297"/>
            <p14:sldId id="300"/>
            <p14:sldId id="298"/>
            <p14:sldId id="299"/>
            <p14:sldId id="290"/>
            <p14:sldId id="291"/>
            <p14:sldId id="292"/>
          </p14:sldIdLst>
        </p14:section>
        <p14:section name="merci : dernière diapo" id="{FD249092-554B-47FC-BF3F-1E9DB05FF9B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6633"/>
    <a:srgbClr val="FF6699"/>
    <a:srgbClr val="FF33CC"/>
    <a:srgbClr val="66FF99"/>
    <a:srgbClr val="996633"/>
    <a:srgbClr val="CC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3" d="100"/>
          <a:sy n="73" d="100"/>
        </p:scale>
        <p:origin x="1296" y="78"/>
      </p:cViewPr>
      <p:guideLst>
        <p:guide orient="horz" pos="2160"/>
        <p:guide pos="2880"/>
      </p:guideLst>
    </p:cSldViewPr>
  </p:slideViewPr>
  <p:notesTextViewPr>
    <p:cViewPr>
      <p:scale>
        <a:sx n="1" d="1"/>
        <a:sy n="1" d="1"/>
      </p:scale>
      <p:origin x="0" y="0"/>
    </p:cViewPr>
  </p:notesTextViewPr>
  <p:sorterViewPr>
    <p:cViewPr>
      <p:scale>
        <a:sx n="100" d="100"/>
        <a:sy n="100" d="100"/>
      </p:scale>
      <p:origin x="0" y="24"/>
    </p:cViewPr>
  </p:sorterViewPr>
  <p:notesViewPr>
    <p:cSldViewPr showGuides="1">
      <p:cViewPr varScale="1">
        <p:scale>
          <a:sx n="53" d="100"/>
          <a:sy n="53" d="100"/>
        </p:scale>
        <p:origin x="-19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67774-4258-48B1-A4A3-B33DBDF5DB05}" type="datetimeFigureOut">
              <a:rPr lang="fr-FR" smtClean="0"/>
              <a:t>07/06/2017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1604A2-708E-42ED-AE02-58D67D888057}" type="slidenum">
              <a:rPr lang="fr-FR" smtClean="0"/>
              <a:t>‹N°›</a:t>
            </a:fld>
            <a:endParaRPr lang="fr-FR"/>
          </a:p>
        </p:txBody>
      </p:sp>
    </p:spTree>
    <p:extLst>
      <p:ext uri="{BB962C8B-B14F-4D97-AF65-F5344CB8AC3E}">
        <p14:creationId xmlns:p14="http://schemas.microsoft.com/office/powerpoint/2010/main" val="179615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151DD-1573-4B8B-87DC-CA4975D4E5FB}" type="datetimeFigureOut">
              <a:rPr lang="fr-FR" smtClean="0"/>
              <a:t>07/06/2017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81C83-9490-40F8-AAE0-C6561752018F}" type="slidenum">
              <a:rPr lang="fr-FR" smtClean="0"/>
              <a:t>‹N°›</a:t>
            </a:fld>
            <a:endParaRPr lang="fr-FR"/>
          </a:p>
        </p:txBody>
      </p:sp>
    </p:spTree>
    <p:extLst>
      <p:ext uri="{BB962C8B-B14F-4D97-AF65-F5344CB8AC3E}">
        <p14:creationId xmlns:p14="http://schemas.microsoft.com/office/powerpoint/2010/main" val="223638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F81C83-9490-40F8-AAE0-C6561752018F}" type="slidenum">
              <a:rPr lang="fr-FR" smtClean="0"/>
              <a:t>11</a:t>
            </a:fld>
            <a:endParaRPr lang="fr-FR"/>
          </a:p>
        </p:txBody>
      </p:sp>
    </p:spTree>
    <p:extLst>
      <p:ext uri="{BB962C8B-B14F-4D97-AF65-F5344CB8AC3E}">
        <p14:creationId xmlns:p14="http://schemas.microsoft.com/office/powerpoint/2010/main" val="4153580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43608" y="1772816"/>
            <a:ext cx="7057405" cy="936000"/>
          </a:xfrm>
        </p:spPr>
        <p:txBody>
          <a:bodyPr/>
          <a:lstStyle>
            <a:lvl1pPr algn="l">
              <a:defRPr sz="6600">
                <a:latin typeface="Helvetica 35 Thin" pitchFamily="34" charset="0"/>
              </a:defRPr>
            </a:lvl1pPr>
          </a:lstStyle>
          <a:p>
            <a:r>
              <a:rPr lang="fr-FR" dirty="0"/>
              <a:t>modifiez le texte</a:t>
            </a:r>
          </a:p>
        </p:txBody>
      </p:sp>
      <p:sp>
        <p:nvSpPr>
          <p:cNvPr id="3" name="Sous-titre 2"/>
          <p:cNvSpPr>
            <a:spLocks noGrp="1"/>
          </p:cNvSpPr>
          <p:nvPr>
            <p:ph type="subTitle" idx="1" hasCustomPrompt="1"/>
          </p:nvPr>
        </p:nvSpPr>
        <p:spPr>
          <a:xfrm>
            <a:off x="1012903" y="4393968"/>
            <a:ext cx="7084800" cy="547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a:t>nom de l’auteur – nom de l’entité date, présentation à </a:t>
            </a:r>
            <a:r>
              <a:rPr lang="fr-FR" noProof="0" dirty="0" err="1"/>
              <a:t>xyz</a:t>
            </a:r>
            <a:endParaRPr lang="fr-FR" noProof="0" dirty="0"/>
          </a:p>
        </p:txBody>
      </p:sp>
      <p:sp>
        <p:nvSpPr>
          <p:cNvPr id="7" name="Espace réservé du texte 8"/>
          <p:cNvSpPr>
            <a:spLocks noGrp="1"/>
          </p:cNvSpPr>
          <p:nvPr>
            <p:ph type="body" sz="quarter" idx="13" hasCustomPrompt="1"/>
          </p:nvPr>
        </p:nvSpPr>
        <p:spPr>
          <a:xfrm>
            <a:off x="1043608" y="2714620"/>
            <a:ext cx="7055363" cy="936000"/>
          </a:xfrm>
        </p:spPr>
        <p:txBody>
          <a:bodyPr/>
          <a:lstStyle>
            <a:lvl1pPr marL="0" indent="0">
              <a:spcAft>
                <a:spcPts val="0"/>
              </a:spcAft>
              <a:buNone/>
              <a:defRPr lang="fr-FR" sz="6600" dirty="0" smtClean="0">
                <a:solidFill>
                  <a:schemeClr val="tx1"/>
                </a:solidFill>
                <a:latin typeface="Helvetica 35 Thin" pitchFamily="34" charset="0"/>
                <a:ea typeface="+mj-ea"/>
                <a:cs typeface="+mj-cs"/>
              </a:defRPr>
            </a:lvl1pPr>
          </a:lstStyle>
          <a:p>
            <a:pPr lvl="0"/>
            <a:r>
              <a:rPr lang="fr-FR" dirty="0"/>
              <a:t>usage interne</a:t>
            </a:r>
          </a:p>
        </p:txBody>
      </p:sp>
    </p:spTree>
    <p:extLst>
      <p:ext uri="{BB962C8B-B14F-4D97-AF65-F5344CB8AC3E}">
        <p14:creationId xmlns:p14="http://schemas.microsoft.com/office/powerpoint/2010/main" val="12968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ef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770" y="404813"/>
            <a:ext cx="7084800" cy="982800"/>
          </a:xfrm>
        </p:spPr>
        <p:txBody>
          <a:bodyPr/>
          <a:lstStyle>
            <a:lvl1pPr algn="l">
              <a:defRPr/>
            </a:lvl1pPr>
          </a:lstStyle>
          <a:p>
            <a:r>
              <a:rPr lang="fr-FR" dirty="0"/>
              <a:t>chiffres ou points clefs à mettre en valeur</a:t>
            </a:r>
          </a:p>
        </p:txBody>
      </p:sp>
      <p:sp>
        <p:nvSpPr>
          <p:cNvPr id="13" name="Espace réservé du texte 7"/>
          <p:cNvSpPr>
            <a:spLocks noGrp="1"/>
          </p:cNvSpPr>
          <p:nvPr>
            <p:ph type="body" sz="quarter" idx="13" hasCustomPrompt="1"/>
          </p:nvPr>
        </p:nvSpPr>
        <p:spPr>
          <a:xfrm>
            <a:off x="1903592" y="3359626"/>
            <a:ext cx="6197421" cy="504000"/>
          </a:xfrm>
        </p:spPr>
        <p:txBody>
          <a:bodyPr/>
          <a:lstStyle>
            <a:lvl1pPr marL="0" indent="0">
              <a:buNone/>
              <a:defRPr sz="3200">
                <a:solidFill>
                  <a:schemeClr val="tx1"/>
                </a:solidFill>
                <a:latin typeface="Helvetica 45 Light" pitchFamily="34" charset="0"/>
              </a:defRPr>
            </a:lvl1pPr>
          </a:lstStyle>
          <a:p>
            <a:pPr lvl="0"/>
            <a:r>
              <a:rPr lang="fr-FR" dirty="0"/>
              <a:t>chiffres clefs</a:t>
            </a:r>
          </a:p>
        </p:txBody>
      </p:sp>
      <p:sp>
        <p:nvSpPr>
          <p:cNvPr id="15" name="Espace réservé du texte 7"/>
          <p:cNvSpPr>
            <a:spLocks noGrp="1"/>
          </p:cNvSpPr>
          <p:nvPr>
            <p:ph type="body" sz="quarter" idx="15" hasCustomPrompt="1"/>
          </p:nvPr>
        </p:nvSpPr>
        <p:spPr>
          <a:xfrm>
            <a:off x="1903592" y="3969226"/>
            <a:ext cx="6197421" cy="504000"/>
          </a:xfrm>
        </p:spPr>
        <p:txBody>
          <a:bodyPr/>
          <a:lstStyle>
            <a:lvl1pPr marL="0" indent="0">
              <a:buNone/>
              <a:defRPr sz="3200">
                <a:solidFill>
                  <a:schemeClr val="tx1"/>
                </a:solidFill>
                <a:latin typeface="Helvetica 45 Light" pitchFamily="34" charset="0"/>
              </a:defRPr>
            </a:lvl1pPr>
          </a:lstStyle>
          <a:p>
            <a:pPr lvl="0"/>
            <a:r>
              <a:rPr lang="fr-FR" dirty="0"/>
              <a:t>chiffres clefs</a:t>
            </a:r>
          </a:p>
        </p:txBody>
      </p:sp>
      <p:sp>
        <p:nvSpPr>
          <p:cNvPr id="17" name="Espace réservé du texte 7"/>
          <p:cNvSpPr>
            <a:spLocks noGrp="1"/>
          </p:cNvSpPr>
          <p:nvPr>
            <p:ph type="body" sz="quarter" idx="17" hasCustomPrompt="1"/>
          </p:nvPr>
        </p:nvSpPr>
        <p:spPr>
          <a:xfrm>
            <a:off x="1903592" y="4581276"/>
            <a:ext cx="6197421" cy="504000"/>
          </a:xfrm>
        </p:spPr>
        <p:txBody>
          <a:bodyPr/>
          <a:lstStyle>
            <a:lvl1pPr marL="0" indent="0">
              <a:buNone/>
              <a:defRPr sz="3200">
                <a:solidFill>
                  <a:schemeClr val="tx1"/>
                </a:solidFill>
                <a:latin typeface="Helvetica 45 Light" pitchFamily="34" charset="0"/>
              </a:defRPr>
            </a:lvl1pPr>
          </a:lstStyle>
          <a:p>
            <a:pPr lvl="0"/>
            <a:r>
              <a:rPr lang="fr-FR" dirty="0"/>
              <a:t>chiffres clefs</a:t>
            </a:r>
          </a:p>
        </p:txBody>
      </p:sp>
      <p:sp>
        <p:nvSpPr>
          <p:cNvPr id="19" name="Espace réservé du texte 7"/>
          <p:cNvSpPr>
            <a:spLocks noGrp="1"/>
          </p:cNvSpPr>
          <p:nvPr>
            <p:ph type="body" sz="quarter" idx="19" hasCustomPrompt="1"/>
          </p:nvPr>
        </p:nvSpPr>
        <p:spPr>
          <a:xfrm>
            <a:off x="1903592" y="5229200"/>
            <a:ext cx="6197421" cy="504000"/>
          </a:xfrm>
        </p:spPr>
        <p:txBody>
          <a:bodyPr/>
          <a:lstStyle>
            <a:lvl1pPr marL="0" indent="0">
              <a:buNone/>
              <a:defRPr sz="3200">
                <a:solidFill>
                  <a:schemeClr val="tx1"/>
                </a:solidFill>
                <a:latin typeface="Helvetica 45 Light" pitchFamily="34" charset="0"/>
              </a:defRPr>
            </a:lvl1pPr>
          </a:lstStyle>
          <a:p>
            <a:pPr lvl="0"/>
            <a:r>
              <a:rPr lang="fr-FR" dirty="0"/>
              <a:t>chiffres clefs</a:t>
            </a:r>
          </a:p>
        </p:txBody>
      </p:sp>
      <p:sp>
        <p:nvSpPr>
          <p:cNvPr id="20" name="Espace réservé du texte 13"/>
          <p:cNvSpPr>
            <a:spLocks noGrp="1"/>
          </p:cNvSpPr>
          <p:nvPr>
            <p:ph type="body" sz="quarter" idx="20" hasCustomPrompt="1"/>
          </p:nvPr>
        </p:nvSpPr>
        <p:spPr>
          <a:xfrm>
            <a:off x="1016000" y="1781175"/>
            <a:ext cx="7085013" cy="1152525"/>
          </a:xfrm>
        </p:spPr>
        <p:txBody>
          <a:bodyPr/>
          <a:lstStyle>
            <a:lvl1pPr marL="0" indent="0">
              <a:buNone/>
              <a:defRPr sz="7500" baseline="0">
                <a:solidFill>
                  <a:schemeClr val="tx1"/>
                </a:solidFill>
                <a:latin typeface="Helvetica 35 Thin" pitchFamily="34" charset="0"/>
              </a:defRPr>
            </a:lvl1pPr>
          </a:lstStyle>
          <a:p>
            <a:pPr lvl="0"/>
            <a:r>
              <a:rPr lang="fr-FR" dirty="0"/>
              <a:t>chiffres clefs</a:t>
            </a:r>
          </a:p>
        </p:txBody>
      </p:sp>
      <p:sp>
        <p:nvSpPr>
          <p:cNvPr id="6" name="Espace réservé du texte 5"/>
          <p:cNvSpPr>
            <a:spLocks noGrp="1"/>
          </p:cNvSpPr>
          <p:nvPr>
            <p:ph type="body" sz="quarter" idx="21" hasCustomPrompt="1"/>
          </p:nvPr>
        </p:nvSpPr>
        <p:spPr>
          <a:xfrm>
            <a:off x="1043608" y="3359627"/>
            <a:ext cx="827088" cy="504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dirty="0"/>
              <a:t>###</a:t>
            </a:r>
          </a:p>
        </p:txBody>
      </p:sp>
      <p:sp>
        <p:nvSpPr>
          <p:cNvPr id="21" name="Espace réservé du texte 5"/>
          <p:cNvSpPr>
            <a:spLocks noGrp="1"/>
          </p:cNvSpPr>
          <p:nvPr>
            <p:ph type="body" sz="quarter" idx="22" hasCustomPrompt="1"/>
          </p:nvPr>
        </p:nvSpPr>
        <p:spPr>
          <a:xfrm>
            <a:off x="1043608" y="3969226"/>
            <a:ext cx="827088" cy="504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dirty="0"/>
              <a:t>###</a:t>
            </a:r>
          </a:p>
        </p:txBody>
      </p:sp>
      <p:sp>
        <p:nvSpPr>
          <p:cNvPr id="22" name="Espace réservé du texte 5"/>
          <p:cNvSpPr>
            <a:spLocks noGrp="1"/>
          </p:cNvSpPr>
          <p:nvPr>
            <p:ph type="body" sz="quarter" idx="23" hasCustomPrompt="1"/>
          </p:nvPr>
        </p:nvSpPr>
        <p:spPr>
          <a:xfrm>
            <a:off x="1043608" y="4581276"/>
            <a:ext cx="827088" cy="504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dirty="0"/>
              <a:t>###</a:t>
            </a:r>
          </a:p>
        </p:txBody>
      </p:sp>
      <p:sp>
        <p:nvSpPr>
          <p:cNvPr id="23" name="Espace réservé du texte 5"/>
          <p:cNvSpPr>
            <a:spLocks noGrp="1"/>
          </p:cNvSpPr>
          <p:nvPr>
            <p:ph type="body" sz="quarter" idx="24" hasCustomPrompt="1"/>
          </p:nvPr>
        </p:nvSpPr>
        <p:spPr>
          <a:xfrm>
            <a:off x="1043608" y="5229200"/>
            <a:ext cx="827088" cy="504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dirty="0"/>
              <a:t>###</a:t>
            </a:r>
          </a:p>
        </p:txBody>
      </p:sp>
      <p:sp>
        <p:nvSpPr>
          <p:cNvPr id="12"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14"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417213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iffres clefs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84800" cy="982800"/>
          </a:xfrm>
        </p:spPr>
        <p:txBody>
          <a:bodyPr/>
          <a:lstStyle>
            <a:lvl1pPr algn="l">
              <a:defRPr/>
            </a:lvl1pPr>
          </a:lstStyle>
          <a:p>
            <a:r>
              <a:rPr lang="fr-FR" dirty="0"/>
              <a:t>chiffres ou points clefs à mettre en valeur</a:t>
            </a:r>
          </a:p>
        </p:txBody>
      </p:sp>
      <p:sp>
        <p:nvSpPr>
          <p:cNvPr id="12" name="Espace réservé du texte 5"/>
          <p:cNvSpPr>
            <a:spLocks noGrp="1"/>
          </p:cNvSpPr>
          <p:nvPr>
            <p:ph type="body" sz="quarter" idx="12" hasCustomPrompt="1"/>
          </p:nvPr>
        </p:nvSpPr>
        <p:spPr>
          <a:xfrm>
            <a:off x="1016000" y="3357562"/>
            <a:ext cx="873762" cy="504000"/>
          </a:xfrm>
        </p:spPr>
        <p:txBody>
          <a:bodyPr/>
          <a:lstStyle>
            <a:lvl1pPr marL="0" indent="0">
              <a:buNone/>
              <a:defRPr sz="3200">
                <a:solidFill>
                  <a:srgbClr val="FF6600"/>
                </a:solidFill>
                <a:latin typeface="Helvetica 55 Roman" pitchFamily="34" charset="0"/>
              </a:defRPr>
            </a:lvl1pPr>
          </a:lstStyle>
          <a:p>
            <a:pPr lvl="0"/>
            <a:r>
              <a:rPr lang="fr-FR" dirty="0">
                <a:solidFill>
                  <a:schemeClr val="tx2"/>
                </a:solidFill>
              </a:rPr>
              <a:t>###</a:t>
            </a:r>
            <a:endParaRPr lang="fr-FR" dirty="0"/>
          </a:p>
        </p:txBody>
      </p:sp>
      <p:sp>
        <p:nvSpPr>
          <p:cNvPr id="13" name="Espace réservé du texte 7"/>
          <p:cNvSpPr>
            <a:spLocks noGrp="1"/>
          </p:cNvSpPr>
          <p:nvPr>
            <p:ph type="body" sz="quarter" idx="13" hasCustomPrompt="1"/>
          </p:nvPr>
        </p:nvSpPr>
        <p:spPr>
          <a:xfrm>
            <a:off x="1903593" y="3359626"/>
            <a:ext cx="2668408" cy="504000"/>
          </a:xfrm>
        </p:spPr>
        <p:txBody>
          <a:bodyPr>
            <a:normAutofit/>
          </a:bodyPr>
          <a:lstStyle>
            <a:lvl1pPr marL="0" indent="0">
              <a:buNone/>
              <a:defRPr sz="3200">
                <a:solidFill>
                  <a:schemeClr val="tx1"/>
                </a:solidFill>
                <a:latin typeface="Helvetica 45 Light" pitchFamily="34" charset="0"/>
              </a:defRPr>
            </a:lvl1pPr>
          </a:lstStyle>
          <a:p>
            <a:pPr lvl="0"/>
            <a:r>
              <a:rPr lang="fr-FR" dirty="0"/>
              <a:t>chiffres clefs</a:t>
            </a:r>
          </a:p>
        </p:txBody>
      </p:sp>
      <p:sp>
        <p:nvSpPr>
          <p:cNvPr id="14" name="Espace réservé du texte 5"/>
          <p:cNvSpPr>
            <a:spLocks noGrp="1"/>
          </p:cNvSpPr>
          <p:nvPr>
            <p:ph type="body" sz="quarter" idx="14" hasCustomPrompt="1"/>
          </p:nvPr>
        </p:nvSpPr>
        <p:spPr>
          <a:xfrm>
            <a:off x="4760415" y="3356992"/>
            <a:ext cx="873762" cy="504000"/>
          </a:xfrm>
        </p:spPr>
        <p:txBody>
          <a:bodyPr/>
          <a:lstStyle>
            <a:lvl1pPr marL="0" indent="0">
              <a:buNone/>
              <a:defRPr sz="3200">
                <a:solidFill>
                  <a:srgbClr val="FF6600"/>
                </a:solidFill>
                <a:latin typeface="Helvetica 55 Roman" pitchFamily="34" charset="0"/>
              </a:defRPr>
            </a:lvl1pPr>
          </a:lstStyle>
          <a:p>
            <a:pPr lvl="0"/>
            <a:r>
              <a:rPr lang="fr-FR" dirty="0">
                <a:solidFill>
                  <a:schemeClr val="tx2"/>
                </a:solidFill>
              </a:rPr>
              <a:t>###</a:t>
            </a:r>
            <a:endParaRPr lang="fr-FR" dirty="0"/>
          </a:p>
        </p:txBody>
      </p:sp>
      <p:sp>
        <p:nvSpPr>
          <p:cNvPr id="15" name="Espace réservé du texte 7"/>
          <p:cNvSpPr>
            <a:spLocks noGrp="1"/>
          </p:cNvSpPr>
          <p:nvPr>
            <p:ph type="body" sz="quarter" idx="15" hasCustomPrompt="1"/>
          </p:nvPr>
        </p:nvSpPr>
        <p:spPr>
          <a:xfrm>
            <a:off x="5648008" y="3359056"/>
            <a:ext cx="2668408" cy="504000"/>
          </a:xfrm>
        </p:spPr>
        <p:txBody>
          <a:bodyPr>
            <a:normAutofit/>
          </a:bodyPr>
          <a:lstStyle>
            <a:lvl1pPr marL="0" indent="0">
              <a:buNone/>
              <a:defRPr sz="3200">
                <a:solidFill>
                  <a:schemeClr val="tx1"/>
                </a:solidFill>
                <a:latin typeface="Helvetica 45 Light" pitchFamily="34" charset="0"/>
              </a:defRPr>
            </a:lvl1pPr>
          </a:lstStyle>
          <a:p>
            <a:pPr lvl="0"/>
            <a:r>
              <a:rPr lang="fr-FR" dirty="0"/>
              <a:t>chiffres clefs</a:t>
            </a:r>
          </a:p>
        </p:txBody>
      </p:sp>
      <p:sp>
        <p:nvSpPr>
          <p:cNvPr id="16" name="Espace réservé du texte 5"/>
          <p:cNvSpPr>
            <a:spLocks noGrp="1"/>
          </p:cNvSpPr>
          <p:nvPr>
            <p:ph type="body" sz="quarter" idx="16" hasCustomPrompt="1"/>
          </p:nvPr>
        </p:nvSpPr>
        <p:spPr>
          <a:xfrm>
            <a:off x="1016000" y="4579212"/>
            <a:ext cx="873762" cy="504000"/>
          </a:xfrm>
        </p:spPr>
        <p:txBody>
          <a:bodyPr/>
          <a:lstStyle>
            <a:lvl1pPr marL="0" indent="0">
              <a:buNone/>
              <a:defRPr sz="3200">
                <a:solidFill>
                  <a:srgbClr val="FF6600"/>
                </a:solidFill>
                <a:latin typeface="Helvetica 55 Roman" pitchFamily="34" charset="0"/>
              </a:defRPr>
            </a:lvl1pPr>
          </a:lstStyle>
          <a:p>
            <a:pPr lvl="0"/>
            <a:r>
              <a:rPr lang="fr-FR" dirty="0">
                <a:solidFill>
                  <a:schemeClr val="tx2"/>
                </a:solidFill>
              </a:rPr>
              <a:t>###</a:t>
            </a:r>
            <a:endParaRPr lang="fr-FR" dirty="0"/>
          </a:p>
        </p:txBody>
      </p:sp>
      <p:sp>
        <p:nvSpPr>
          <p:cNvPr id="17" name="Espace réservé du texte 7"/>
          <p:cNvSpPr>
            <a:spLocks noGrp="1"/>
          </p:cNvSpPr>
          <p:nvPr>
            <p:ph type="body" sz="quarter" idx="17" hasCustomPrompt="1"/>
          </p:nvPr>
        </p:nvSpPr>
        <p:spPr>
          <a:xfrm>
            <a:off x="1903593" y="4581276"/>
            <a:ext cx="2668408" cy="504000"/>
          </a:xfrm>
        </p:spPr>
        <p:txBody>
          <a:bodyPr>
            <a:normAutofit/>
          </a:bodyPr>
          <a:lstStyle>
            <a:lvl1pPr marL="0" indent="0">
              <a:buNone/>
              <a:defRPr sz="3200">
                <a:solidFill>
                  <a:schemeClr val="tx1"/>
                </a:solidFill>
                <a:latin typeface="Helvetica 45 Light" pitchFamily="34" charset="0"/>
              </a:defRPr>
            </a:lvl1pPr>
          </a:lstStyle>
          <a:p>
            <a:pPr lvl="0"/>
            <a:r>
              <a:rPr lang="fr-FR" dirty="0"/>
              <a:t>chiffres clefs</a:t>
            </a:r>
          </a:p>
        </p:txBody>
      </p:sp>
      <p:sp>
        <p:nvSpPr>
          <p:cNvPr id="18" name="Espace réservé du texte 5"/>
          <p:cNvSpPr>
            <a:spLocks noGrp="1"/>
          </p:cNvSpPr>
          <p:nvPr>
            <p:ph type="body" sz="quarter" idx="18" hasCustomPrompt="1"/>
          </p:nvPr>
        </p:nvSpPr>
        <p:spPr>
          <a:xfrm>
            <a:off x="4760415" y="4581128"/>
            <a:ext cx="873762" cy="504000"/>
          </a:xfrm>
        </p:spPr>
        <p:txBody>
          <a:bodyPr/>
          <a:lstStyle>
            <a:lvl1pPr marL="0" indent="0">
              <a:buNone/>
              <a:defRPr sz="3200">
                <a:solidFill>
                  <a:srgbClr val="FF6600"/>
                </a:solidFill>
                <a:latin typeface="Helvetica 55 Roman" pitchFamily="34" charset="0"/>
              </a:defRPr>
            </a:lvl1pPr>
          </a:lstStyle>
          <a:p>
            <a:pPr lvl="0"/>
            <a:r>
              <a:rPr lang="fr-FR" dirty="0">
                <a:solidFill>
                  <a:schemeClr val="tx2"/>
                </a:solidFill>
              </a:rPr>
              <a:t>###</a:t>
            </a:r>
            <a:endParaRPr lang="fr-FR" dirty="0"/>
          </a:p>
        </p:txBody>
      </p:sp>
      <p:sp>
        <p:nvSpPr>
          <p:cNvPr id="19" name="Espace réservé du texte 7"/>
          <p:cNvSpPr>
            <a:spLocks noGrp="1"/>
          </p:cNvSpPr>
          <p:nvPr>
            <p:ph type="body" sz="quarter" idx="19" hasCustomPrompt="1"/>
          </p:nvPr>
        </p:nvSpPr>
        <p:spPr>
          <a:xfrm>
            <a:off x="5648008" y="4583192"/>
            <a:ext cx="2668408" cy="504000"/>
          </a:xfrm>
        </p:spPr>
        <p:txBody>
          <a:bodyPr>
            <a:normAutofit/>
          </a:bodyPr>
          <a:lstStyle>
            <a:lvl1pPr marL="0" indent="0">
              <a:buNone/>
              <a:defRPr sz="3200">
                <a:solidFill>
                  <a:schemeClr val="tx1"/>
                </a:solidFill>
                <a:latin typeface="Helvetica 45 Light" pitchFamily="34" charset="0"/>
              </a:defRPr>
            </a:lvl1pPr>
          </a:lstStyle>
          <a:p>
            <a:pPr lvl="0"/>
            <a:r>
              <a:rPr lang="fr-FR" dirty="0"/>
              <a:t>chiffres clefs</a:t>
            </a:r>
          </a:p>
        </p:txBody>
      </p:sp>
      <p:sp>
        <p:nvSpPr>
          <p:cNvPr id="20" name="Espace réservé du texte 13"/>
          <p:cNvSpPr>
            <a:spLocks noGrp="1"/>
          </p:cNvSpPr>
          <p:nvPr>
            <p:ph type="body" sz="quarter" idx="20" hasCustomPrompt="1"/>
          </p:nvPr>
        </p:nvSpPr>
        <p:spPr>
          <a:xfrm>
            <a:off x="1016000" y="1781175"/>
            <a:ext cx="7085013" cy="1152525"/>
          </a:xfrm>
        </p:spPr>
        <p:txBody>
          <a:bodyPr/>
          <a:lstStyle>
            <a:lvl1pPr marL="0" indent="0">
              <a:buNone/>
              <a:defRPr sz="7500" baseline="0">
                <a:solidFill>
                  <a:schemeClr val="tx1"/>
                </a:solidFill>
                <a:latin typeface="Helvetica 35 Thin" pitchFamily="34" charset="0"/>
              </a:defRPr>
            </a:lvl1pPr>
          </a:lstStyle>
          <a:p>
            <a:pPr lvl="0"/>
            <a:r>
              <a:rPr lang="fr-FR" dirty="0"/>
              <a:t>chiffres clefs</a:t>
            </a:r>
          </a:p>
        </p:txBody>
      </p:sp>
      <p:sp>
        <p:nvSpPr>
          <p:cNvPr id="21"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22"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765053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visuel et annota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58025" cy="982800"/>
          </a:xfrm>
        </p:spPr>
        <p:txBody>
          <a:bodyPr/>
          <a:lstStyle>
            <a:lvl1pPr algn="l">
              <a:defRPr/>
            </a:lvl1pPr>
          </a:lstStyle>
          <a:p>
            <a:r>
              <a:rPr lang="fr-FR" dirty="0"/>
              <a:t>texte, visuel et annotation</a:t>
            </a:r>
          </a:p>
        </p:txBody>
      </p:sp>
      <p:sp>
        <p:nvSpPr>
          <p:cNvPr id="4" name="Espace réservé du texte 6"/>
          <p:cNvSpPr>
            <a:spLocks noGrp="1"/>
          </p:cNvSpPr>
          <p:nvPr>
            <p:ph type="body" sz="quarter" idx="11" hasCustomPrompt="1"/>
          </p:nvPr>
        </p:nvSpPr>
        <p:spPr>
          <a:xfrm>
            <a:off x="1043608" y="1773239"/>
            <a:ext cx="3340100" cy="3870340"/>
          </a:xfrm>
        </p:spPr>
        <p:txBody>
          <a:bodyPr/>
          <a:lstStyle>
            <a:lvl1pPr>
              <a:spcAft>
                <a:spcPts val="0"/>
              </a:spcAft>
              <a:defRPr sz="1800" baseline="0"/>
            </a:lvl1pPr>
          </a:lstStyle>
          <a:p>
            <a:r>
              <a:rPr lang="fr-FR" dirty="0"/>
              <a:t>des informations complémentaires peuvent être ajoutées au visuel selon le format ci-contre</a:t>
            </a:r>
          </a:p>
        </p:txBody>
      </p:sp>
      <p:sp>
        <p:nvSpPr>
          <p:cNvPr id="5" name="Espace réservé du texte 6"/>
          <p:cNvSpPr>
            <a:spLocks noGrp="1"/>
          </p:cNvSpPr>
          <p:nvPr>
            <p:ph type="body" sz="quarter" idx="12" hasCustomPrompt="1"/>
          </p:nvPr>
        </p:nvSpPr>
        <p:spPr>
          <a:xfrm>
            <a:off x="4815508" y="4370751"/>
            <a:ext cx="3313113" cy="522143"/>
          </a:xfrm>
        </p:spPr>
        <p:txBody>
          <a:bodyPr/>
          <a:lstStyle>
            <a:lvl1pPr marL="0" indent="0" algn="l" eaLnBrk="0" hangingPunct="0">
              <a:spcAft>
                <a:spcPts val="0"/>
              </a:spcAft>
              <a:buSzPct val="70000"/>
              <a:buNone/>
              <a:defRPr sz="1200"/>
            </a:lvl1pPr>
          </a:lstStyle>
          <a:p>
            <a:pPr eaLnBrk="0" hangingPunct="0">
              <a:spcAft>
                <a:spcPct val="25000"/>
              </a:spcAft>
              <a:buSzPct val="70000"/>
            </a:pPr>
            <a:r>
              <a:rPr lang="fr-FR" dirty="0">
                <a:solidFill>
                  <a:schemeClr val="tx2"/>
                </a:solidFill>
              </a:rPr>
              <a:t>annotation</a:t>
            </a:r>
          </a:p>
        </p:txBody>
      </p:sp>
      <p:sp>
        <p:nvSpPr>
          <p:cNvPr id="6" name="Espace réservé pour une image  3"/>
          <p:cNvSpPr>
            <a:spLocks noGrp="1"/>
          </p:cNvSpPr>
          <p:nvPr>
            <p:ph type="pic" sz="quarter" idx="14" hasCustomPrompt="1"/>
          </p:nvPr>
        </p:nvSpPr>
        <p:spPr>
          <a:xfrm>
            <a:off x="4815508" y="1773238"/>
            <a:ext cx="3313113" cy="2232025"/>
          </a:xfrm>
        </p:spPr>
        <p:txBody>
          <a:bodyPr/>
          <a:lstStyle>
            <a:lvl1pPr>
              <a:spcAft>
                <a:spcPts val="0"/>
              </a:spcAft>
              <a:defRPr sz="1800"/>
            </a:lvl1pPr>
          </a:lstStyle>
          <a:p>
            <a:r>
              <a:rPr lang="fr-FR" dirty="0"/>
              <a:t>cliquez ici pour insérer une image</a:t>
            </a:r>
          </a:p>
        </p:txBody>
      </p:sp>
      <p:sp>
        <p:nvSpPr>
          <p:cNvPr id="7"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8"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32175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uel demi page">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1015200" y="404813"/>
            <a:ext cx="3344862" cy="984250"/>
          </a:xfrm>
        </p:spPr>
        <p:txBody>
          <a:bodyPr/>
          <a:lstStyle>
            <a:lvl1pPr algn="l">
              <a:defRPr/>
            </a:lvl1pPr>
          </a:lstStyle>
          <a:p>
            <a:r>
              <a:rPr lang="fr-FR" dirty="0"/>
              <a:t>visuel sur une </a:t>
            </a:r>
            <a:br>
              <a:rPr lang="fr-FR" dirty="0"/>
            </a:br>
            <a:r>
              <a:rPr lang="fr-FR" dirty="0"/>
              <a:t>moitié de page</a:t>
            </a:r>
          </a:p>
        </p:txBody>
      </p:sp>
      <p:sp>
        <p:nvSpPr>
          <p:cNvPr id="4" name="Espace réservé du texte 6"/>
          <p:cNvSpPr>
            <a:spLocks noGrp="1"/>
          </p:cNvSpPr>
          <p:nvPr>
            <p:ph type="body" sz="quarter" idx="11" hasCustomPrompt="1"/>
          </p:nvPr>
        </p:nvSpPr>
        <p:spPr>
          <a:xfrm>
            <a:off x="1039626" y="1773238"/>
            <a:ext cx="3340100" cy="3887787"/>
          </a:xfrm>
        </p:spPr>
        <p:txBody>
          <a:bodyPr/>
          <a:lstStyle>
            <a:lvl1pPr marL="193675" marR="0" indent="-193675" algn="l" defTabSz="914400" rtl="0" eaLnBrk="1" fontAlgn="base" latinLnBrk="0" hangingPunct="1">
              <a:lnSpc>
                <a:spcPct val="100000"/>
              </a:lnSpc>
              <a:spcBef>
                <a:spcPct val="0"/>
              </a:spcBef>
              <a:spcAft>
                <a:spcPts val="0"/>
              </a:spcAft>
              <a:buClr>
                <a:srgbClr val="FF6600"/>
              </a:buClr>
              <a:buSzPct val="100000"/>
              <a:buFont typeface="Wingdings" pitchFamily="2" charset="2"/>
              <a:buChar char="§"/>
              <a:tabLst/>
              <a:defRPr sz="1800">
                <a:solidFill>
                  <a:schemeClr val="tx1"/>
                </a:solidFill>
              </a:defRPr>
            </a:lvl1pPr>
          </a:lstStyle>
          <a:p>
            <a:r>
              <a:rPr lang="fr-FR" dirty="0"/>
              <a:t>un visuel peut être inséré sur une moitié de page</a:t>
            </a:r>
          </a:p>
          <a:p>
            <a:endParaRPr lang="fr-FR" dirty="0"/>
          </a:p>
        </p:txBody>
      </p:sp>
      <p:sp>
        <p:nvSpPr>
          <p:cNvPr id="5" name="Espace réservé pour une image  3"/>
          <p:cNvSpPr>
            <a:spLocks noGrp="1"/>
          </p:cNvSpPr>
          <p:nvPr>
            <p:ph type="pic" sz="quarter" idx="12" hasCustomPrompt="1"/>
          </p:nvPr>
        </p:nvSpPr>
        <p:spPr>
          <a:xfrm>
            <a:off x="4572000" y="0"/>
            <a:ext cx="4572000" cy="6858000"/>
          </a:xfrm>
        </p:spPr>
        <p:txBody>
          <a:bodyPr/>
          <a:lstStyle/>
          <a:p>
            <a:r>
              <a:rPr lang="fr-FR" dirty="0"/>
              <a:t>cliquez sur l'icône pour ajouter une image</a:t>
            </a:r>
          </a:p>
        </p:txBody>
      </p:sp>
      <p:sp>
        <p:nvSpPr>
          <p:cNvPr id="7"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3359072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uels multipl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664"/>
            <a:ext cx="7051129" cy="982800"/>
          </a:xfrm>
        </p:spPr>
        <p:txBody>
          <a:bodyPr/>
          <a:lstStyle>
            <a:lvl1pPr algn="l">
              <a:defRPr/>
            </a:lvl1pPr>
          </a:lstStyle>
          <a:p>
            <a:r>
              <a:rPr lang="fr-FR" dirty="0"/>
              <a:t>visuels multiples</a:t>
            </a:r>
          </a:p>
        </p:txBody>
      </p:sp>
      <p:sp>
        <p:nvSpPr>
          <p:cNvPr id="3" name="Espace réservé pour une image  3"/>
          <p:cNvSpPr>
            <a:spLocks noGrp="1"/>
          </p:cNvSpPr>
          <p:nvPr>
            <p:ph type="pic" sz="quarter" idx="12" hasCustomPrompt="1"/>
          </p:nvPr>
        </p:nvSpPr>
        <p:spPr>
          <a:xfrm>
            <a:off x="1039129" y="1773238"/>
            <a:ext cx="3316971" cy="2303834"/>
          </a:xfrm>
        </p:spPr>
        <p:txBody>
          <a:bodyPr/>
          <a:lstStyle>
            <a:lvl1pPr marL="0" indent="0">
              <a:buNone/>
              <a:defRPr baseline="0"/>
            </a:lvl1pPr>
          </a:lstStyle>
          <a:p>
            <a:r>
              <a:rPr lang="fr-FR" dirty="0"/>
              <a:t>cliquez sur l’icône pour insérer une image</a:t>
            </a:r>
          </a:p>
        </p:txBody>
      </p:sp>
      <p:sp>
        <p:nvSpPr>
          <p:cNvPr id="4" name="Espace réservé pour une image  3"/>
          <p:cNvSpPr>
            <a:spLocks noGrp="1"/>
          </p:cNvSpPr>
          <p:nvPr>
            <p:ph type="pic" sz="quarter" idx="13" hasCustomPrompt="1"/>
          </p:nvPr>
        </p:nvSpPr>
        <p:spPr>
          <a:xfrm>
            <a:off x="4787279" y="1773238"/>
            <a:ext cx="3289984" cy="2303834"/>
          </a:xfrm>
        </p:spPr>
        <p:txBody>
          <a:bodyPr/>
          <a:lstStyle>
            <a:lvl1pPr marL="0" indent="0">
              <a:buNone/>
              <a:defRPr baseline="0"/>
            </a:lvl1pPr>
          </a:lstStyle>
          <a:p>
            <a:r>
              <a:rPr lang="fr-FR" dirty="0"/>
              <a:t>cliquez sur l’icône pour insérer une image</a:t>
            </a:r>
          </a:p>
        </p:txBody>
      </p:sp>
      <p:sp>
        <p:nvSpPr>
          <p:cNvPr id="5" name="Espace réservé du texte 7"/>
          <p:cNvSpPr>
            <a:spLocks noGrp="1"/>
          </p:cNvSpPr>
          <p:nvPr>
            <p:ph type="body" sz="quarter" idx="14" hasCustomPrompt="1"/>
          </p:nvPr>
        </p:nvSpPr>
        <p:spPr>
          <a:xfrm>
            <a:off x="1039130" y="4365625"/>
            <a:ext cx="3316971" cy="1150938"/>
          </a:xfrm>
        </p:spPr>
        <p:txBody>
          <a:bodyPr/>
          <a:lstStyle>
            <a:lvl1pPr marL="0" marR="0" indent="0" algn="l" defTabSz="914400" rtl="0" eaLnBrk="1" fontAlgn="base" latinLnBrk="0" hangingPunct="1">
              <a:lnSpc>
                <a:spcPct val="100000"/>
              </a:lnSpc>
              <a:spcBef>
                <a:spcPct val="0"/>
              </a:spcBef>
              <a:spcAft>
                <a:spcPct val="50000"/>
              </a:spcAft>
              <a:buClr>
                <a:schemeClr val="tx2"/>
              </a:buClr>
              <a:buSzPct val="100000"/>
              <a:buFontTx/>
              <a:buNone/>
              <a:tabLst/>
              <a:defRPr sz="120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a:t>quand vous utilisez des images multiples, n’oubliez pas de laisser un minimum de 5 mm entre les visuels</a:t>
            </a:r>
          </a:p>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endParaRPr lang="fr-FR" sz="1200" dirty="0"/>
          </a:p>
        </p:txBody>
      </p:sp>
      <p:sp>
        <p:nvSpPr>
          <p:cNvPr id="6" name="Espace réservé du texte 7"/>
          <p:cNvSpPr>
            <a:spLocks noGrp="1"/>
          </p:cNvSpPr>
          <p:nvPr>
            <p:ph type="body" sz="quarter" idx="15" hasCustomPrompt="1"/>
          </p:nvPr>
        </p:nvSpPr>
        <p:spPr>
          <a:xfrm>
            <a:off x="4787403" y="4365104"/>
            <a:ext cx="3294597" cy="1150938"/>
          </a:xfrm>
        </p:spPr>
        <p:txBody>
          <a:bodyPr/>
          <a:lstStyle>
            <a:lvl1pPr marL="0" marR="0" indent="0" algn="l" defTabSz="914400" rtl="0" eaLnBrk="1" fontAlgn="base" latinLnBrk="0" hangingPunct="1">
              <a:lnSpc>
                <a:spcPct val="100000"/>
              </a:lnSpc>
              <a:spcBef>
                <a:spcPct val="0"/>
              </a:spcBef>
              <a:spcAft>
                <a:spcPct val="50000"/>
              </a:spcAft>
              <a:buClr>
                <a:schemeClr val="tx2"/>
              </a:buClr>
              <a:buSzPct val="100000"/>
              <a:buFontTx/>
              <a:buNone/>
              <a:tabLst/>
              <a:defRPr sz="120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a:t>vous pouvez trouver d’autres images sur le site de la marque www.brand.orange.com</a:t>
            </a:r>
          </a:p>
        </p:txBody>
      </p:sp>
      <p:sp>
        <p:nvSpPr>
          <p:cNvPr id="7"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8"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79254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uels multiples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6213" y="403669"/>
            <a:ext cx="7084800" cy="982800"/>
          </a:xfrm>
        </p:spPr>
        <p:txBody>
          <a:bodyPr/>
          <a:lstStyle>
            <a:lvl1pPr algn="l">
              <a:defRPr/>
            </a:lvl1pPr>
          </a:lstStyle>
          <a:p>
            <a:r>
              <a:rPr lang="fr-FR" dirty="0"/>
              <a:t>visuels multiples</a:t>
            </a:r>
          </a:p>
        </p:txBody>
      </p:sp>
      <p:sp>
        <p:nvSpPr>
          <p:cNvPr id="3" name="Espace réservé pour une image  3"/>
          <p:cNvSpPr>
            <a:spLocks noGrp="1"/>
          </p:cNvSpPr>
          <p:nvPr>
            <p:ph type="pic" sz="quarter" idx="14" hasCustomPrompt="1"/>
          </p:nvPr>
        </p:nvSpPr>
        <p:spPr>
          <a:xfrm>
            <a:off x="4702408" y="2287800"/>
            <a:ext cx="1555736" cy="1141200"/>
          </a:xfrm>
        </p:spPr>
        <p:txBody>
          <a:bodyPr/>
          <a:lstStyle>
            <a:lvl1pPr marL="0" indent="0">
              <a:buNone/>
              <a:defRPr baseline="0"/>
            </a:lvl1pPr>
          </a:lstStyle>
          <a:p>
            <a:r>
              <a:rPr lang="fr-FR" dirty="0"/>
              <a:t>cliquez sur l’icône pour insérer une image</a:t>
            </a:r>
          </a:p>
        </p:txBody>
      </p:sp>
      <p:sp>
        <p:nvSpPr>
          <p:cNvPr id="4" name="Espace réservé pour une image  3"/>
          <p:cNvSpPr>
            <a:spLocks noGrp="1"/>
          </p:cNvSpPr>
          <p:nvPr>
            <p:ph type="pic" sz="quarter" idx="15" hasCustomPrompt="1"/>
          </p:nvPr>
        </p:nvSpPr>
        <p:spPr>
          <a:xfrm>
            <a:off x="6529464" y="2287800"/>
            <a:ext cx="1555736" cy="1141200"/>
          </a:xfrm>
        </p:spPr>
        <p:txBody>
          <a:bodyPr/>
          <a:lstStyle>
            <a:lvl1pPr marL="0" indent="0">
              <a:buNone/>
              <a:defRPr baseline="0"/>
            </a:lvl1pPr>
          </a:lstStyle>
          <a:p>
            <a:r>
              <a:rPr lang="fr-FR" dirty="0"/>
              <a:t>cliquez sur l’icône pour insérer une image</a:t>
            </a:r>
          </a:p>
        </p:txBody>
      </p:sp>
      <p:sp>
        <p:nvSpPr>
          <p:cNvPr id="5" name="Espace réservé pour une image  3"/>
          <p:cNvSpPr>
            <a:spLocks noGrp="1"/>
          </p:cNvSpPr>
          <p:nvPr>
            <p:ph type="pic" sz="quarter" idx="16" hasCustomPrompt="1"/>
          </p:nvPr>
        </p:nvSpPr>
        <p:spPr>
          <a:xfrm>
            <a:off x="1048298" y="2287800"/>
            <a:ext cx="1555736" cy="1141200"/>
          </a:xfrm>
        </p:spPr>
        <p:txBody>
          <a:bodyPr/>
          <a:lstStyle>
            <a:lvl1pPr marL="0" indent="0">
              <a:buNone/>
              <a:defRPr baseline="0"/>
            </a:lvl1pPr>
          </a:lstStyle>
          <a:p>
            <a:r>
              <a:rPr lang="fr-FR" dirty="0"/>
              <a:t>cliquez sur l’icône pour insérer une image</a:t>
            </a:r>
          </a:p>
        </p:txBody>
      </p:sp>
      <p:sp>
        <p:nvSpPr>
          <p:cNvPr id="6" name="Espace réservé pour une image  3"/>
          <p:cNvSpPr>
            <a:spLocks noGrp="1"/>
          </p:cNvSpPr>
          <p:nvPr>
            <p:ph type="pic" sz="quarter" idx="17" hasCustomPrompt="1"/>
          </p:nvPr>
        </p:nvSpPr>
        <p:spPr>
          <a:xfrm>
            <a:off x="2875353" y="2287800"/>
            <a:ext cx="1555736" cy="1141200"/>
          </a:xfrm>
        </p:spPr>
        <p:txBody>
          <a:bodyPr/>
          <a:lstStyle>
            <a:lvl1pPr marL="0" indent="0">
              <a:buNone/>
              <a:defRPr baseline="0"/>
            </a:lvl1pPr>
          </a:lstStyle>
          <a:p>
            <a:r>
              <a:rPr lang="fr-FR" dirty="0"/>
              <a:t>cliquez sur l’icône pour insérer une image</a:t>
            </a:r>
          </a:p>
        </p:txBody>
      </p:sp>
      <p:sp>
        <p:nvSpPr>
          <p:cNvPr id="7" name="Espace réservé du texte 7"/>
          <p:cNvSpPr>
            <a:spLocks noGrp="1"/>
          </p:cNvSpPr>
          <p:nvPr>
            <p:ph type="body" sz="quarter" idx="18" hasCustomPrompt="1"/>
          </p:nvPr>
        </p:nvSpPr>
        <p:spPr>
          <a:xfrm>
            <a:off x="1048299" y="3777530"/>
            <a:ext cx="1539776" cy="1150938"/>
          </a:xfrm>
        </p:spPr>
        <p:txBody>
          <a:bodyPr/>
          <a:lstStyle>
            <a:lvl1pPr marL="0" marR="0" indent="0" algn="l" defTabSz="914400" rtl="0" eaLnBrk="1" fontAlgn="base" latinLnBrk="0" hangingPunct="1">
              <a:lnSpc>
                <a:spcPct val="100000"/>
              </a:lnSpc>
              <a:spcBef>
                <a:spcPct val="0"/>
              </a:spcBef>
              <a:spcAft>
                <a:spcPts val="0"/>
              </a:spcAft>
              <a:buClr>
                <a:schemeClr val="tx2"/>
              </a:buClr>
              <a:buSzPct val="100000"/>
              <a:buFontTx/>
              <a:buNone/>
              <a:tabLst/>
              <a:defRPr sz="120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a:t>quand vous utilisez des images multiples, n’oubliez pas de laisser un minimum de 5 mm entre les visuels</a:t>
            </a:r>
          </a:p>
        </p:txBody>
      </p:sp>
      <p:sp>
        <p:nvSpPr>
          <p:cNvPr id="8" name="Espace réservé du texte 7"/>
          <p:cNvSpPr>
            <a:spLocks noGrp="1"/>
          </p:cNvSpPr>
          <p:nvPr>
            <p:ph type="body" sz="quarter" idx="19" hasCustomPrompt="1"/>
          </p:nvPr>
        </p:nvSpPr>
        <p:spPr>
          <a:xfrm>
            <a:off x="2875721" y="3776340"/>
            <a:ext cx="1539776" cy="1150938"/>
          </a:xfrm>
        </p:spPr>
        <p:txBody>
          <a:bodyPr/>
          <a:lstStyle>
            <a:lvl1pPr marL="0" marR="0" indent="0" algn="l" defTabSz="914400" rtl="0" eaLnBrk="1" fontAlgn="base" latinLnBrk="0" hangingPunct="1">
              <a:lnSpc>
                <a:spcPct val="100000"/>
              </a:lnSpc>
              <a:spcBef>
                <a:spcPct val="0"/>
              </a:spcBef>
              <a:spcAft>
                <a:spcPts val="0"/>
              </a:spcAft>
              <a:buClr>
                <a:schemeClr val="tx2"/>
              </a:buClr>
              <a:buSzPct val="100000"/>
              <a:buFontTx/>
              <a:buNone/>
              <a:tabLst/>
              <a:defRPr sz="1200" baseline="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a:t>vous pouvez trouver d’autres images sur le site de la marque www.brand.orange.com</a:t>
            </a:r>
          </a:p>
        </p:txBody>
      </p:sp>
      <p:sp>
        <p:nvSpPr>
          <p:cNvPr id="9" name="Espace réservé du texte 7"/>
          <p:cNvSpPr>
            <a:spLocks noGrp="1"/>
          </p:cNvSpPr>
          <p:nvPr>
            <p:ph type="body" sz="quarter" idx="20" hasCustomPrompt="1"/>
          </p:nvPr>
        </p:nvSpPr>
        <p:spPr>
          <a:xfrm>
            <a:off x="4703143" y="3777530"/>
            <a:ext cx="1539776" cy="1150938"/>
          </a:xfrm>
        </p:spPr>
        <p:txBody>
          <a:bodyPr/>
          <a:lstStyle>
            <a:lvl1pPr marL="0" marR="0" indent="0" algn="l" defTabSz="914400" rtl="0" eaLnBrk="1" fontAlgn="base" latinLnBrk="0" hangingPunct="1">
              <a:lnSpc>
                <a:spcPct val="100000"/>
              </a:lnSpc>
              <a:spcBef>
                <a:spcPct val="0"/>
              </a:spcBef>
              <a:spcAft>
                <a:spcPts val="0"/>
              </a:spcAft>
              <a:buClr>
                <a:schemeClr val="tx2"/>
              </a:buClr>
              <a:buSzPct val="100000"/>
              <a:buFontTx/>
              <a:buNone/>
              <a:tabLst/>
              <a:defRPr sz="120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a:t>quand vous utilisez des images multiples, n’oubliez pas de laisser un minimum de 5 mm entre les visuels</a:t>
            </a:r>
          </a:p>
        </p:txBody>
      </p:sp>
      <p:sp>
        <p:nvSpPr>
          <p:cNvPr id="10" name="Espace réservé du texte 7"/>
          <p:cNvSpPr>
            <a:spLocks noGrp="1"/>
          </p:cNvSpPr>
          <p:nvPr>
            <p:ph type="body" sz="quarter" idx="21" hasCustomPrompt="1"/>
          </p:nvPr>
        </p:nvSpPr>
        <p:spPr>
          <a:xfrm>
            <a:off x="6530566" y="3776340"/>
            <a:ext cx="1539776" cy="1150938"/>
          </a:xfrm>
        </p:spPr>
        <p:txBody>
          <a:bodyPr/>
          <a:lstStyle>
            <a:lvl1pPr marL="0" marR="0" indent="0" algn="l" defTabSz="914400" rtl="0" eaLnBrk="1" fontAlgn="base" latinLnBrk="0" hangingPunct="1">
              <a:lnSpc>
                <a:spcPct val="100000"/>
              </a:lnSpc>
              <a:spcBef>
                <a:spcPct val="0"/>
              </a:spcBef>
              <a:spcAft>
                <a:spcPct val="50000"/>
              </a:spcAft>
              <a:buClr>
                <a:schemeClr val="tx2"/>
              </a:buClr>
              <a:buSzPct val="100000"/>
              <a:buFontTx/>
              <a:buNone/>
              <a:tabLst/>
              <a:defRPr sz="120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a:t>vous pouvez trouver d’autres images sur le site de la marque www.brand.orange.com</a:t>
            </a:r>
          </a:p>
        </p:txBody>
      </p:sp>
      <p:sp>
        <p:nvSpPr>
          <p:cNvPr id="11"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12"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639213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fond noir">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9937" y="2996952"/>
            <a:ext cx="7084800" cy="982800"/>
          </a:xfrm>
        </p:spPr>
        <p:txBody>
          <a:bodyPr/>
          <a:lstStyle>
            <a:lvl1pPr algn="l">
              <a:defRPr sz="5200">
                <a:latin typeface="Helvetica 35 Thin" pitchFamily="34" charset="0"/>
              </a:defRPr>
            </a:lvl1pPr>
          </a:lstStyle>
          <a:p>
            <a:pPr lvl="0"/>
            <a:r>
              <a:rPr lang="fr-FR" dirty="0"/>
              <a:t>page de transition</a:t>
            </a:r>
          </a:p>
        </p:txBody>
      </p:sp>
      <p:sp>
        <p:nvSpPr>
          <p:cNvPr id="3"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tx1"/>
                </a:solidFill>
                <a:latin typeface="Helvetica 55 Roman" pitchFamily="34" charset="0"/>
              </a:rPr>
              <a:t>‹N°›</a:t>
            </a:fld>
            <a:endParaRPr lang="en-US" sz="1000" dirty="0">
              <a:solidFill>
                <a:schemeClr val="tx1"/>
              </a:solidFill>
              <a:latin typeface="Helvetica 55 Roman" pitchFamily="34" charset="0"/>
            </a:endParaRPr>
          </a:p>
        </p:txBody>
      </p:sp>
    </p:spTree>
    <p:extLst>
      <p:ext uri="{BB962C8B-B14F-4D97-AF65-F5344CB8AC3E}">
        <p14:creationId xmlns:p14="http://schemas.microsoft.com/office/powerpoint/2010/main" val="230739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leine page">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051762" y="4365104"/>
            <a:ext cx="7085013" cy="1727200"/>
          </a:xfrm>
        </p:spPr>
        <p:txBody>
          <a:bodyPr/>
          <a:lstStyle>
            <a:lvl1pPr marL="0" indent="0">
              <a:spcAft>
                <a:spcPts val="0"/>
              </a:spcAft>
              <a:buNone/>
              <a:defRPr sz="5200" baseline="0">
                <a:solidFill>
                  <a:schemeClr val="tx2"/>
                </a:solidFill>
                <a:latin typeface="Helvetica 35 Thin"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image pleine page</a:t>
            </a:r>
          </a:p>
        </p:txBody>
      </p:sp>
      <p:sp>
        <p:nvSpPr>
          <p:cNvPr id="5"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
        <p:nvSpPr>
          <p:cNvPr id="3" name="Espace réservé pour une image  2"/>
          <p:cNvSpPr>
            <a:spLocks noGrp="1"/>
          </p:cNvSpPr>
          <p:nvPr>
            <p:ph type="pic" sz="quarter" idx="12" hasCustomPrompt="1"/>
          </p:nvPr>
        </p:nvSpPr>
        <p:spPr>
          <a:xfrm>
            <a:off x="0" y="0"/>
            <a:ext cx="9144000" cy="6858000"/>
          </a:xfrm>
        </p:spPr>
        <p:txBody>
          <a:bodyPr/>
          <a:lstStyle>
            <a:lvl1pPr marL="0" indent="0">
              <a:buNone/>
              <a:defRPr baseline="0"/>
            </a:lvl1pPr>
          </a:lstStyle>
          <a:p>
            <a:r>
              <a:rPr lang="fr-FR" dirty="0"/>
              <a:t>cliquez sur l’icône pour insérer une image pleine page</a:t>
            </a:r>
          </a:p>
        </p:txBody>
      </p:sp>
    </p:spTree>
    <p:extLst>
      <p:ext uri="{BB962C8B-B14F-4D97-AF65-F5344CB8AC3E}">
        <p14:creationId xmlns:p14="http://schemas.microsoft.com/office/powerpoint/2010/main" val="20875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84800" cy="982800"/>
          </a:xfrm>
        </p:spPr>
        <p:txBody>
          <a:bodyPr/>
          <a:lstStyle>
            <a:lvl1pPr algn="l">
              <a:defRPr/>
            </a:lvl1pPr>
          </a:lstStyle>
          <a:p>
            <a:r>
              <a:rPr lang="fr-FR" dirty="0"/>
              <a:t>diapositive avec diagramme</a:t>
            </a:r>
          </a:p>
        </p:txBody>
      </p:sp>
      <p:sp>
        <p:nvSpPr>
          <p:cNvPr id="3" name="Espace réservé du graphique 5"/>
          <p:cNvSpPr>
            <a:spLocks noGrp="1"/>
          </p:cNvSpPr>
          <p:nvPr>
            <p:ph type="chart" sz="quarter" idx="11" hasCustomPrompt="1"/>
          </p:nvPr>
        </p:nvSpPr>
        <p:spPr>
          <a:xfrm>
            <a:off x="1043892" y="1773238"/>
            <a:ext cx="3312208" cy="3384550"/>
          </a:xfrm>
        </p:spPr>
        <p:txBody>
          <a:bodyPr/>
          <a:lstStyle>
            <a:lvl1pPr>
              <a:defRPr/>
            </a:lvl1pPr>
          </a:lstStyle>
          <a:p>
            <a:r>
              <a:rPr lang="fr-FR" dirty="0"/>
              <a:t>cliquez sur l’icône pour insérer un graphique</a:t>
            </a:r>
          </a:p>
        </p:txBody>
      </p:sp>
      <p:sp>
        <p:nvSpPr>
          <p:cNvPr id="4" name="Espace réservé du texte 7"/>
          <p:cNvSpPr>
            <a:spLocks noGrp="1"/>
          </p:cNvSpPr>
          <p:nvPr>
            <p:ph type="body" sz="quarter" idx="12" hasCustomPrompt="1"/>
          </p:nvPr>
        </p:nvSpPr>
        <p:spPr>
          <a:xfrm>
            <a:off x="4792042" y="1773238"/>
            <a:ext cx="3308350" cy="3384550"/>
          </a:xfrm>
        </p:spPr>
        <p:txBody>
          <a:bodyPr/>
          <a:lstStyle>
            <a:lvl1pPr marL="193675" marR="0" indent="-193675" algn="l" defTabSz="914400" rtl="0" eaLnBrk="1" fontAlgn="base" latinLnBrk="0" hangingPunct="1">
              <a:lnSpc>
                <a:spcPct val="100000"/>
              </a:lnSpc>
              <a:spcBef>
                <a:spcPct val="0"/>
              </a:spcBef>
              <a:spcAft>
                <a:spcPts val="0"/>
              </a:spcAft>
              <a:buClr>
                <a:srgbClr val="FF6600"/>
              </a:buClr>
              <a:buSzPct val="100000"/>
              <a:buFont typeface="Wingdings" pitchFamily="2" charset="2"/>
              <a:buChar char="§"/>
              <a:tabLst/>
              <a:defRPr sz="1600"/>
            </a:lvl1pPr>
          </a:lstStyle>
          <a:p>
            <a:pPr lvl="0"/>
            <a:r>
              <a:rPr lang="fr-FR" dirty="0"/>
              <a:t>notes et remarques</a:t>
            </a:r>
          </a:p>
          <a:p>
            <a:pPr lvl="0"/>
            <a:endParaRPr lang="fr-FR" dirty="0"/>
          </a:p>
        </p:txBody>
      </p:sp>
      <p:sp>
        <p:nvSpPr>
          <p:cNvPr id="5"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6"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75392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ésumé">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58025" cy="982800"/>
          </a:xfrm>
        </p:spPr>
        <p:txBody>
          <a:bodyPr/>
          <a:lstStyle>
            <a:lvl1pPr algn="l">
              <a:defRPr/>
            </a:lvl1pPr>
          </a:lstStyle>
          <a:p>
            <a:r>
              <a:rPr lang="fr-FR" dirty="0"/>
              <a:t>résumé</a:t>
            </a:r>
          </a:p>
        </p:txBody>
      </p:sp>
      <p:sp>
        <p:nvSpPr>
          <p:cNvPr id="3" name="Espace réservé du texte 7"/>
          <p:cNvSpPr>
            <a:spLocks noGrp="1"/>
          </p:cNvSpPr>
          <p:nvPr>
            <p:ph type="body" sz="quarter" idx="12" hasCustomPrompt="1"/>
          </p:nvPr>
        </p:nvSpPr>
        <p:spPr>
          <a:xfrm>
            <a:off x="1030975" y="1773238"/>
            <a:ext cx="7070038" cy="3384550"/>
          </a:xfrm>
        </p:spPr>
        <p:txBody>
          <a:bodyPr/>
          <a:lstStyle>
            <a:lvl1pPr marL="193675" marR="0" indent="-193675" algn="l" defTabSz="914400" rtl="0" eaLnBrk="1" fontAlgn="base" latinLnBrk="0" hangingPunct="1">
              <a:lnSpc>
                <a:spcPct val="100000"/>
              </a:lnSpc>
              <a:spcBef>
                <a:spcPct val="0"/>
              </a:spcBef>
              <a:spcAft>
                <a:spcPct val="50000"/>
              </a:spcAft>
              <a:buClr>
                <a:srgbClr val="FF6600"/>
              </a:buClr>
              <a:buSzPct val="100000"/>
              <a:buFont typeface="Wingdings" pitchFamily="2" charset="2"/>
              <a:buChar char="§"/>
              <a:tabLst/>
              <a:defRPr sz="1800"/>
            </a:lvl1pPr>
          </a:lstStyle>
          <a:p>
            <a:pPr lvl="0"/>
            <a:r>
              <a:rPr lang="fr-FR" dirty="0"/>
              <a:t>points clés de votre présentation</a:t>
            </a:r>
          </a:p>
          <a:p>
            <a:pPr lvl="0"/>
            <a:endParaRPr lang="fr-FR" dirty="0"/>
          </a:p>
        </p:txBody>
      </p:sp>
      <p:sp>
        <p:nvSpPr>
          <p:cNvPr id="4"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5"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4997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3200"/>
            <a:ext cx="7049874" cy="982800"/>
          </a:xfrm>
        </p:spPr>
        <p:txBody>
          <a:bodyPr/>
          <a:lstStyle>
            <a:lvl1pPr algn="l">
              <a:defRPr/>
            </a:lvl1pPr>
          </a:lstStyle>
          <a:p>
            <a:r>
              <a:rPr lang="fr-FR" dirty="0"/>
              <a:t>sommaire ou ordre du jour</a:t>
            </a:r>
          </a:p>
        </p:txBody>
      </p:sp>
      <p:sp>
        <p:nvSpPr>
          <p:cNvPr id="6" name="Espace réservé du texte 4"/>
          <p:cNvSpPr>
            <a:spLocks noGrp="1"/>
          </p:cNvSpPr>
          <p:nvPr>
            <p:ph type="body" sz="quarter" idx="13" hasCustomPrompt="1"/>
          </p:nvPr>
        </p:nvSpPr>
        <p:spPr>
          <a:xfrm>
            <a:off x="1037646" y="1773238"/>
            <a:ext cx="1440210" cy="373268"/>
          </a:xfrm>
        </p:spPr>
        <p:txBody>
          <a:bodyPr/>
          <a:lstStyle>
            <a:lvl1pPr marL="0" indent="0">
              <a:buNone/>
              <a:defRPr>
                <a:solidFill>
                  <a:srgbClr val="FF6600"/>
                </a:solidFill>
              </a:defRPr>
            </a:lvl1pPr>
          </a:lstStyle>
          <a:p>
            <a:pPr lvl="0"/>
            <a:r>
              <a:rPr lang="fr-FR" dirty="0">
                <a:solidFill>
                  <a:schemeClr val="tx2"/>
                </a:solidFill>
              </a:rPr>
              <a:t>partie 1</a:t>
            </a:r>
            <a:endParaRPr lang="fr-FR" dirty="0"/>
          </a:p>
        </p:txBody>
      </p:sp>
      <p:sp>
        <p:nvSpPr>
          <p:cNvPr id="7" name="Espace réservé du texte 4"/>
          <p:cNvSpPr>
            <a:spLocks noGrp="1"/>
          </p:cNvSpPr>
          <p:nvPr>
            <p:ph type="body" sz="quarter" idx="14" hasCustomPrompt="1"/>
          </p:nvPr>
        </p:nvSpPr>
        <p:spPr>
          <a:xfrm>
            <a:off x="1037646" y="2203611"/>
            <a:ext cx="1440210" cy="373268"/>
          </a:xfrm>
        </p:spPr>
        <p:txBody>
          <a:bodyPr/>
          <a:lstStyle>
            <a:lvl1pPr marL="0" indent="0">
              <a:buNone/>
              <a:defRPr>
                <a:solidFill>
                  <a:srgbClr val="FF6600"/>
                </a:solidFill>
              </a:defRPr>
            </a:lvl1pPr>
          </a:lstStyle>
          <a:p>
            <a:pPr lvl="0"/>
            <a:r>
              <a:rPr lang="fr-FR" dirty="0">
                <a:solidFill>
                  <a:schemeClr val="tx2"/>
                </a:solidFill>
              </a:rPr>
              <a:t>partie 2</a:t>
            </a:r>
            <a:endParaRPr lang="fr-FR" dirty="0"/>
          </a:p>
        </p:txBody>
      </p:sp>
      <p:sp>
        <p:nvSpPr>
          <p:cNvPr id="8" name="Espace réservé du texte 4"/>
          <p:cNvSpPr>
            <a:spLocks noGrp="1"/>
          </p:cNvSpPr>
          <p:nvPr>
            <p:ph type="body" sz="quarter" idx="15" hasCustomPrompt="1"/>
          </p:nvPr>
        </p:nvSpPr>
        <p:spPr>
          <a:xfrm>
            <a:off x="1037646" y="2633984"/>
            <a:ext cx="1440210" cy="373268"/>
          </a:xfrm>
        </p:spPr>
        <p:txBody>
          <a:bodyPr/>
          <a:lstStyle>
            <a:lvl1pPr marL="0" indent="0">
              <a:buNone/>
              <a:defRPr>
                <a:solidFill>
                  <a:srgbClr val="FF6600"/>
                </a:solidFill>
              </a:defRPr>
            </a:lvl1pPr>
          </a:lstStyle>
          <a:p>
            <a:pPr lvl="0"/>
            <a:r>
              <a:rPr lang="fr-FR" dirty="0">
                <a:solidFill>
                  <a:schemeClr val="tx2"/>
                </a:solidFill>
              </a:rPr>
              <a:t>partie 3</a:t>
            </a:r>
            <a:endParaRPr lang="fr-FR" dirty="0"/>
          </a:p>
        </p:txBody>
      </p:sp>
      <p:sp>
        <p:nvSpPr>
          <p:cNvPr id="9" name="Espace réservé du texte 4"/>
          <p:cNvSpPr>
            <a:spLocks noGrp="1"/>
          </p:cNvSpPr>
          <p:nvPr>
            <p:ph type="body" sz="quarter" idx="17" hasCustomPrompt="1"/>
          </p:nvPr>
        </p:nvSpPr>
        <p:spPr>
          <a:xfrm>
            <a:off x="1037646" y="3064357"/>
            <a:ext cx="1440210" cy="373268"/>
          </a:xfrm>
        </p:spPr>
        <p:txBody>
          <a:bodyPr/>
          <a:lstStyle>
            <a:lvl1pPr marL="0" indent="0">
              <a:buNone/>
              <a:defRPr>
                <a:solidFill>
                  <a:srgbClr val="FF6600"/>
                </a:solidFill>
              </a:defRPr>
            </a:lvl1pPr>
          </a:lstStyle>
          <a:p>
            <a:pPr lvl="0"/>
            <a:r>
              <a:rPr lang="fr-FR" dirty="0">
                <a:solidFill>
                  <a:schemeClr val="tx2"/>
                </a:solidFill>
              </a:rPr>
              <a:t>partie 4</a:t>
            </a:r>
            <a:endParaRPr lang="fr-FR" dirty="0"/>
          </a:p>
        </p:txBody>
      </p:sp>
      <p:sp>
        <p:nvSpPr>
          <p:cNvPr id="10" name="Espace réservé du texte 4"/>
          <p:cNvSpPr>
            <a:spLocks noGrp="1"/>
          </p:cNvSpPr>
          <p:nvPr>
            <p:ph type="body" sz="quarter" idx="19" hasCustomPrompt="1"/>
          </p:nvPr>
        </p:nvSpPr>
        <p:spPr>
          <a:xfrm>
            <a:off x="1037646" y="3494730"/>
            <a:ext cx="1440210" cy="373268"/>
          </a:xfrm>
        </p:spPr>
        <p:txBody>
          <a:bodyPr/>
          <a:lstStyle>
            <a:lvl1pPr marL="0" indent="0">
              <a:buNone/>
              <a:defRPr>
                <a:solidFill>
                  <a:srgbClr val="FF6600"/>
                </a:solidFill>
              </a:defRPr>
            </a:lvl1pPr>
          </a:lstStyle>
          <a:p>
            <a:pPr lvl="0"/>
            <a:r>
              <a:rPr lang="fr-FR" dirty="0">
                <a:solidFill>
                  <a:schemeClr val="tx2"/>
                </a:solidFill>
              </a:rPr>
              <a:t>partie 5</a:t>
            </a:r>
            <a:endParaRPr lang="fr-FR" dirty="0"/>
          </a:p>
        </p:txBody>
      </p:sp>
      <p:sp>
        <p:nvSpPr>
          <p:cNvPr id="11" name="Espace réservé du texte 4"/>
          <p:cNvSpPr>
            <a:spLocks noGrp="1"/>
          </p:cNvSpPr>
          <p:nvPr>
            <p:ph type="body" sz="quarter" idx="21" hasCustomPrompt="1"/>
          </p:nvPr>
        </p:nvSpPr>
        <p:spPr>
          <a:xfrm>
            <a:off x="1037646" y="3925103"/>
            <a:ext cx="1440210" cy="373268"/>
          </a:xfrm>
        </p:spPr>
        <p:txBody>
          <a:bodyPr/>
          <a:lstStyle>
            <a:lvl1pPr marL="0" indent="0">
              <a:buNone/>
              <a:defRPr>
                <a:solidFill>
                  <a:srgbClr val="FF6600"/>
                </a:solidFill>
              </a:defRPr>
            </a:lvl1pPr>
          </a:lstStyle>
          <a:p>
            <a:pPr lvl="0"/>
            <a:r>
              <a:rPr lang="fr-FR" dirty="0">
                <a:solidFill>
                  <a:schemeClr val="tx2"/>
                </a:solidFill>
              </a:rPr>
              <a:t>partie 6</a:t>
            </a:r>
            <a:endParaRPr lang="fr-FR" dirty="0"/>
          </a:p>
        </p:txBody>
      </p:sp>
      <p:sp>
        <p:nvSpPr>
          <p:cNvPr id="12" name="Espace réservé du texte 4"/>
          <p:cNvSpPr>
            <a:spLocks noGrp="1"/>
          </p:cNvSpPr>
          <p:nvPr>
            <p:ph type="body" sz="quarter" idx="23" hasCustomPrompt="1"/>
          </p:nvPr>
        </p:nvSpPr>
        <p:spPr>
          <a:xfrm>
            <a:off x="2598122" y="1773238"/>
            <a:ext cx="5500788" cy="373268"/>
          </a:xfrm>
        </p:spPr>
        <p:txBody>
          <a:bodyPr/>
          <a:lstStyle>
            <a:lvl1pPr marL="0" indent="0">
              <a:spcAft>
                <a:spcPts val="0"/>
              </a:spcAft>
              <a:buNone/>
              <a:defRPr baseline="0">
                <a:solidFill>
                  <a:schemeClr val="tx1"/>
                </a:solidFill>
              </a:defRPr>
            </a:lvl1pPr>
          </a:lstStyle>
          <a:p>
            <a:pPr lvl="0"/>
            <a:r>
              <a:rPr lang="fr-FR" dirty="0">
                <a:solidFill>
                  <a:schemeClr val="tx2"/>
                </a:solidFill>
              </a:rPr>
              <a:t>titre de la partie</a:t>
            </a:r>
            <a:endParaRPr lang="fr-FR" dirty="0"/>
          </a:p>
        </p:txBody>
      </p:sp>
      <p:sp>
        <p:nvSpPr>
          <p:cNvPr id="13" name="Espace réservé du texte 4"/>
          <p:cNvSpPr>
            <a:spLocks noGrp="1"/>
          </p:cNvSpPr>
          <p:nvPr>
            <p:ph type="body" sz="quarter" idx="24" hasCustomPrompt="1"/>
          </p:nvPr>
        </p:nvSpPr>
        <p:spPr>
          <a:xfrm>
            <a:off x="2598122" y="2203611"/>
            <a:ext cx="5500788" cy="373268"/>
          </a:xfrm>
        </p:spPr>
        <p:txBody>
          <a:bodyPr/>
          <a:lstStyle>
            <a:lvl1pPr marL="0" indent="0">
              <a:spcAft>
                <a:spcPts val="0"/>
              </a:spcAft>
              <a:buNone/>
              <a:defRPr baseline="0">
                <a:solidFill>
                  <a:schemeClr val="tx1"/>
                </a:solidFill>
              </a:defRPr>
            </a:lvl1pPr>
          </a:lstStyle>
          <a:p>
            <a:pPr lvl="0"/>
            <a:r>
              <a:rPr lang="fr-FR" dirty="0">
                <a:solidFill>
                  <a:schemeClr val="tx2"/>
                </a:solidFill>
              </a:rPr>
              <a:t>titre de la partie</a:t>
            </a:r>
            <a:endParaRPr lang="fr-FR" dirty="0"/>
          </a:p>
        </p:txBody>
      </p:sp>
      <p:sp>
        <p:nvSpPr>
          <p:cNvPr id="14" name="Espace réservé du texte 4"/>
          <p:cNvSpPr>
            <a:spLocks noGrp="1"/>
          </p:cNvSpPr>
          <p:nvPr>
            <p:ph type="body" sz="quarter" idx="25" hasCustomPrompt="1"/>
          </p:nvPr>
        </p:nvSpPr>
        <p:spPr>
          <a:xfrm>
            <a:off x="2598122" y="3925103"/>
            <a:ext cx="5500788" cy="373268"/>
          </a:xfrm>
        </p:spPr>
        <p:txBody>
          <a:bodyPr/>
          <a:lstStyle>
            <a:lvl1pPr marL="0" indent="0">
              <a:spcAft>
                <a:spcPts val="0"/>
              </a:spcAft>
              <a:buNone/>
              <a:defRPr baseline="0">
                <a:solidFill>
                  <a:schemeClr val="tx1"/>
                </a:solidFill>
              </a:defRPr>
            </a:lvl1pPr>
          </a:lstStyle>
          <a:p>
            <a:pPr lvl="0"/>
            <a:r>
              <a:rPr lang="fr-FR" dirty="0">
                <a:solidFill>
                  <a:schemeClr val="tx2"/>
                </a:solidFill>
              </a:rPr>
              <a:t>titre de la partie</a:t>
            </a:r>
            <a:endParaRPr lang="fr-FR" dirty="0"/>
          </a:p>
        </p:txBody>
      </p:sp>
      <p:sp>
        <p:nvSpPr>
          <p:cNvPr id="15" name="Espace réservé du texte 4"/>
          <p:cNvSpPr>
            <a:spLocks noGrp="1"/>
          </p:cNvSpPr>
          <p:nvPr>
            <p:ph type="body" sz="quarter" idx="26" hasCustomPrompt="1"/>
          </p:nvPr>
        </p:nvSpPr>
        <p:spPr>
          <a:xfrm>
            <a:off x="2598122" y="3494730"/>
            <a:ext cx="5500788" cy="373268"/>
          </a:xfrm>
        </p:spPr>
        <p:txBody>
          <a:bodyPr/>
          <a:lstStyle>
            <a:lvl1pPr marL="0" indent="0">
              <a:spcAft>
                <a:spcPts val="0"/>
              </a:spcAft>
              <a:buNone/>
              <a:defRPr baseline="0">
                <a:solidFill>
                  <a:schemeClr val="tx1"/>
                </a:solidFill>
              </a:defRPr>
            </a:lvl1pPr>
          </a:lstStyle>
          <a:p>
            <a:pPr lvl="0"/>
            <a:r>
              <a:rPr lang="fr-FR" dirty="0">
                <a:solidFill>
                  <a:schemeClr val="tx2"/>
                </a:solidFill>
              </a:rPr>
              <a:t>titre de la partie</a:t>
            </a:r>
            <a:endParaRPr lang="fr-FR" dirty="0"/>
          </a:p>
        </p:txBody>
      </p:sp>
      <p:sp>
        <p:nvSpPr>
          <p:cNvPr id="16" name="Espace réservé du texte 4"/>
          <p:cNvSpPr>
            <a:spLocks noGrp="1"/>
          </p:cNvSpPr>
          <p:nvPr>
            <p:ph type="body" sz="quarter" idx="27" hasCustomPrompt="1"/>
          </p:nvPr>
        </p:nvSpPr>
        <p:spPr>
          <a:xfrm>
            <a:off x="2598122" y="3064357"/>
            <a:ext cx="5500788" cy="373268"/>
          </a:xfrm>
        </p:spPr>
        <p:txBody>
          <a:bodyPr/>
          <a:lstStyle>
            <a:lvl1pPr marL="0" indent="0">
              <a:spcAft>
                <a:spcPts val="0"/>
              </a:spcAft>
              <a:buNone/>
              <a:defRPr baseline="0">
                <a:solidFill>
                  <a:schemeClr val="tx1"/>
                </a:solidFill>
              </a:defRPr>
            </a:lvl1pPr>
          </a:lstStyle>
          <a:p>
            <a:pPr lvl="0"/>
            <a:r>
              <a:rPr lang="fr-FR" dirty="0">
                <a:solidFill>
                  <a:schemeClr val="tx2"/>
                </a:solidFill>
              </a:rPr>
              <a:t>titre de la partie</a:t>
            </a:r>
            <a:endParaRPr lang="fr-FR" dirty="0"/>
          </a:p>
        </p:txBody>
      </p:sp>
      <p:sp>
        <p:nvSpPr>
          <p:cNvPr id="17" name="Espace réservé du texte 4"/>
          <p:cNvSpPr>
            <a:spLocks noGrp="1"/>
          </p:cNvSpPr>
          <p:nvPr>
            <p:ph type="body" sz="quarter" idx="28" hasCustomPrompt="1"/>
          </p:nvPr>
        </p:nvSpPr>
        <p:spPr>
          <a:xfrm>
            <a:off x="2598122" y="2633984"/>
            <a:ext cx="5500788" cy="373268"/>
          </a:xfrm>
        </p:spPr>
        <p:txBody>
          <a:bodyPr/>
          <a:lstStyle>
            <a:lvl1pPr marL="0" indent="0">
              <a:spcAft>
                <a:spcPts val="0"/>
              </a:spcAft>
              <a:buNone/>
              <a:defRPr baseline="0">
                <a:solidFill>
                  <a:schemeClr val="tx1"/>
                </a:solidFill>
              </a:defRPr>
            </a:lvl1pPr>
          </a:lstStyle>
          <a:p>
            <a:pPr lvl="0"/>
            <a:r>
              <a:rPr lang="fr-FR" dirty="0">
                <a:solidFill>
                  <a:schemeClr val="tx2"/>
                </a:solidFill>
              </a:rPr>
              <a:t>titre de la partie</a:t>
            </a:r>
            <a:endParaRPr lang="fr-FR" dirty="0"/>
          </a:p>
        </p:txBody>
      </p:sp>
      <p:sp>
        <p:nvSpPr>
          <p:cNvPr id="18" name="Espace réservé du texte 4"/>
          <p:cNvSpPr>
            <a:spLocks noGrp="1"/>
          </p:cNvSpPr>
          <p:nvPr>
            <p:ph type="body" sz="quarter" idx="29" hasCustomPrompt="1"/>
          </p:nvPr>
        </p:nvSpPr>
        <p:spPr>
          <a:xfrm>
            <a:off x="1039128" y="4356901"/>
            <a:ext cx="1440210" cy="373268"/>
          </a:xfrm>
        </p:spPr>
        <p:txBody>
          <a:bodyPr/>
          <a:lstStyle>
            <a:lvl1pPr marL="0" indent="0">
              <a:buNone/>
              <a:defRPr>
                <a:solidFill>
                  <a:srgbClr val="FF6600"/>
                </a:solidFill>
              </a:defRPr>
            </a:lvl1pPr>
          </a:lstStyle>
          <a:p>
            <a:pPr lvl="0"/>
            <a:r>
              <a:rPr lang="fr-FR" dirty="0">
                <a:solidFill>
                  <a:schemeClr val="tx2"/>
                </a:solidFill>
              </a:rPr>
              <a:t>partie 7</a:t>
            </a:r>
            <a:endParaRPr lang="fr-FR" dirty="0"/>
          </a:p>
        </p:txBody>
      </p:sp>
      <p:sp>
        <p:nvSpPr>
          <p:cNvPr id="19" name="Espace réservé du texte 4"/>
          <p:cNvSpPr>
            <a:spLocks noGrp="1"/>
          </p:cNvSpPr>
          <p:nvPr>
            <p:ph type="body" sz="quarter" idx="30" hasCustomPrompt="1"/>
          </p:nvPr>
        </p:nvSpPr>
        <p:spPr>
          <a:xfrm>
            <a:off x="1039128" y="4787274"/>
            <a:ext cx="1440210" cy="373268"/>
          </a:xfrm>
        </p:spPr>
        <p:txBody>
          <a:bodyPr/>
          <a:lstStyle>
            <a:lvl1pPr marL="0" indent="0">
              <a:buNone/>
              <a:defRPr>
                <a:solidFill>
                  <a:srgbClr val="FF6600"/>
                </a:solidFill>
              </a:defRPr>
            </a:lvl1pPr>
          </a:lstStyle>
          <a:p>
            <a:pPr lvl="0"/>
            <a:r>
              <a:rPr lang="fr-FR" dirty="0">
                <a:solidFill>
                  <a:schemeClr val="tx2"/>
                </a:solidFill>
              </a:rPr>
              <a:t>partie 8</a:t>
            </a:r>
            <a:endParaRPr lang="fr-FR" dirty="0"/>
          </a:p>
        </p:txBody>
      </p:sp>
      <p:sp>
        <p:nvSpPr>
          <p:cNvPr id="20" name="Espace réservé du texte 4"/>
          <p:cNvSpPr>
            <a:spLocks noGrp="1"/>
          </p:cNvSpPr>
          <p:nvPr>
            <p:ph type="body" sz="quarter" idx="31" hasCustomPrompt="1"/>
          </p:nvPr>
        </p:nvSpPr>
        <p:spPr>
          <a:xfrm>
            <a:off x="1039128" y="5217647"/>
            <a:ext cx="1440210" cy="373268"/>
          </a:xfrm>
        </p:spPr>
        <p:txBody>
          <a:bodyPr/>
          <a:lstStyle>
            <a:lvl1pPr marL="0" indent="0">
              <a:buNone/>
              <a:defRPr>
                <a:solidFill>
                  <a:srgbClr val="FF6600"/>
                </a:solidFill>
              </a:defRPr>
            </a:lvl1pPr>
          </a:lstStyle>
          <a:p>
            <a:pPr lvl="0"/>
            <a:r>
              <a:rPr lang="fr-FR" dirty="0">
                <a:solidFill>
                  <a:schemeClr val="tx2"/>
                </a:solidFill>
              </a:rPr>
              <a:t>partie 9</a:t>
            </a:r>
            <a:endParaRPr lang="fr-FR" dirty="0"/>
          </a:p>
        </p:txBody>
      </p:sp>
      <p:sp>
        <p:nvSpPr>
          <p:cNvPr id="21" name="Espace réservé du texte 4"/>
          <p:cNvSpPr>
            <a:spLocks noGrp="1"/>
          </p:cNvSpPr>
          <p:nvPr>
            <p:ph type="body" sz="quarter" idx="32" hasCustomPrompt="1"/>
          </p:nvPr>
        </p:nvSpPr>
        <p:spPr>
          <a:xfrm>
            <a:off x="1039128" y="5648020"/>
            <a:ext cx="1440210" cy="373268"/>
          </a:xfrm>
        </p:spPr>
        <p:txBody>
          <a:bodyPr/>
          <a:lstStyle>
            <a:lvl1pPr marL="0" indent="0">
              <a:buNone/>
              <a:defRPr>
                <a:solidFill>
                  <a:srgbClr val="FF6600"/>
                </a:solidFill>
              </a:defRPr>
            </a:lvl1pPr>
          </a:lstStyle>
          <a:p>
            <a:pPr lvl="0"/>
            <a:r>
              <a:rPr lang="fr-FR" dirty="0">
                <a:solidFill>
                  <a:schemeClr val="tx2"/>
                </a:solidFill>
              </a:rPr>
              <a:t>partie 10</a:t>
            </a:r>
            <a:endParaRPr lang="fr-FR" dirty="0"/>
          </a:p>
        </p:txBody>
      </p:sp>
      <p:sp>
        <p:nvSpPr>
          <p:cNvPr id="22" name="Espace réservé du texte 4"/>
          <p:cNvSpPr>
            <a:spLocks noGrp="1"/>
          </p:cNvSpPr>
          <p:nvPr>
            <p:ph type="body" sz="quarter" idx="33" hasCustomPrompt="1"/>
          </p:nvPr>
        </p:nvSpPr>
        <p:spPr>
          <a:xfrm>
            <a:off x="2599604" y="5648020"/>
            <a:ext cx="5500788" cy="373268"/>
          </a:xfrm>
        </p:spPr>
        <p:txBody>
          <a:bodyPr/>
          <a:lstStyle>
            <a:lvl1pPr marL="0" indent="0">
              <a:spcAft>
                <a:spcPts val="0"/>
              </a:spcAft>
              <a:buNone/>
              <a:defRPr baseline="0">
                <a:solidFill>
                  <a:schemeClr val="tx1"/>
                </a:solidFill>
              </a:defRPr>
            </a:lvl1pPr>
          </a:lstStyle>
          <a:p>
            <a:pPr lvl="0"/>
            <a:r>
              <a:rPr lang="fr-FR" dirty="0">
                <a:solidFill>
                  <a:schemeClr val="tx2"/>
                </a:solidFill>
              </a:rPr>
              <a:t>titre de la partie</a:t>
            </a:r>
            <a:endParaRPr lang="fr-FR" dirty="0"/>
          </a:p>
        </p:txBody>
      </p:sp>
      <p:sp>
        <p:nvSpPr>
          <p:cNvPr id="23" name="Espace réservé du texte 4"/>
          <p:cNvSpPr>
            <a:spLocks noGrp="1"/>
          </p:cNvSpPr>
          <p:nvPr>
            <p:ph type="body" sz="quarter" idx="34" hasCustomPrompt="1"/>
          </p:nvPr>
        </p:nvSpPr>
        <p:spPr>
          <a:xfrm>
            <a:off x="2599604" y="5217647"/>
            <a:ext cx="5500788" cy="373268"/>
          </a:xfrm>
        </p:spPr>
        <p:txBody>
          <a:bodyPr/>
          <a:lstStyle>
            <a:lvl1pPr marL="0" indent="0">
              <a:spcAft>
                <a:spcPts val="0"/>
              </a:spcAft>
              <a:buNone/>
              <a:defRPr baseline="0">
                <a:solidFill>
                  <a:schemeClr val="tx1"/>
                </a:solidFill>
              </a:defRPr>
            </a:lvl1pPr>
          </a:lstStyle>
          <a:p>
            <a:pPr lvl="0"/>
            <a:r>
              <a:rPr lang="fr-FR" dirty="0">
                <a:solidFill>
                  <a:schemeClr val="tx2"/>
                </a:solidFill>
              </a:rPr>
              <a:t>titre de la partie</a:t>
            </a:r>
            <a:endParaRPr lang="fr-FR" dirty="0"/>
          </a:p>
        </p:txBody>
      </p:sp>
      <p:sp>
        <p:nvSpPr>
          <p:cNvPr id="24" name="Espace réservé du texte 4"/>
          <p:cNvSpPr>
            <a:spLocks noGrp="1"/>
          </p:cNvSpPr>
          <p:nvPr>
            <p:ph type="body" sz="quarter" idx="35" hasCustomPrompt="1"/>
          </p:nvPr>
        </p:nvSpPr>
        <p:spPr>
          <a:xfrm>
            <a:off x="2599604" y="4356901"/>
            <a:ext cx="5500788" cy="373268"/>
          </a:xfrm>
        </p:spPr>
        <p:txBody>
          <a:bodyPr/>
          <a:lstStyle>
            <a:lvl1pPr marL="0" indent="0">
              <a:spcAft>
                <a:spcPts val="0"/>
              </a:spcAft>
              <a:buNone/>
              <a:defRPr baseline="0">
                <a:solidFill>
                  <a:schemeClr val="tx1"/>
                </a:solidFill>
              </a:defRPr>
            </a:lvl1pPr>
          </a:lstStyle>
          <a:p>
            <a:pPr lvl="0"/>
            <a:r>
              <a:rPr lang="fr-FR" dirty="0">
                <a:solidFill>
                  <a:schemeClr val="tx2"/>
                </a:solidFill>
              </a:rPr>
              <a:t>titre de la partie</a:t>
            </a:r>
            <a:endParaRPr lang="fr-FR" dirty="0"/>
          </a:p>
        </p:txBody>
      </p:sp>
      <p:sp>
        <p:nvSpPr>
          <p:cNvPr id="25" name="Espace réservé du texte 4"/>
          <p:cNvSpPr>
            <a:spLocks noGrp="1"/>
          </p:cNvSpPr>
          <p:nvPr>
            <p:ph type="body" sz="quarter" idx="36" hasCustomPrompt="1"/>
          </p:nvPr>
        </p:nvSpPr>
        <p:spPr>
          <a:xfrm>
            <a:off x="2592861" y="4783924"/>
            <a:ext cx="5500788" cy="373268"/>
          </a:xfrm>
        </p:spPr>
        <p:txBody>
          <a:bodyPr/>
          <a:lstStyle>
            <a:lvl1pPr marL="0" indent="0">
              <a:spcAft>
                <a:spcPts val="0"/>
              </a:spcAft>
              <a:buNone/>
              <a:defRPr baseline="0">
                <a:solidFill>
                  <a:schemeClr val="tx1"/>
                </a:solidFill>
              </a:defRPr>
            </a:lvl1pPr>
          </a:lstStyle>
          <a:p>
            <a:pPr lvl="0"/>
            <a:r>
              <a:rPr lang="fr-FR" dirty="0">
                <a:solidFill>
                  <a:schemeClr val="tx2"/>
                </a:solidFill>
              </a:rPr>
              <a:t>titre de la partie</a:t>
            </a:r>
            <a:endParaRPr lang="fr-FR" dirty="0"/>
          </a:p>
        </p:txBody>
      </p:sp>
      <p:sp>
        <p:nvSpPr>
          <p:cNvPr id="26"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29"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1717270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49128" y="2565400"/>
            <a:ext cx="7051885" cy="982800"/>
          </a:xfrm>
        </p:spPr>
        <p:txBody>
          <a:bodyPr/>
          <a:lstStyle>
            <a:lvl1pPr algn="l">
              <a:defRPr sz="6600">
                <a:latin typeface="Helvetica 35 Thin" pitchFamily="34" charset="0"/>
              </a:defRPr>
            </a:lvl1pPr>
          </a:lstStyle>
          <a:p>
            <a:r>
              <a:rPr lang="fr-FR" dirty="0"/>
              <a:t>vos remerciements</a:t>
            </a:r>
          </a:p>
        </p:txBody>
      </p:sp>
    </p:spTree>
    <p:extLst>
      <p:ext uri="{BB962C8B-B14F-4D97-AF65-F5344CB8AC3E}">
        <p14:creationId xmlns:p14="http://schemas.microsoft.com/office/powerpoint/2010/main" val="426085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ces simpl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6213" y="403200"/>
            <a:ext cx="7084800" cy="982800"/>
          </a:xfrm>
        </p:spPr>
        <p:txBody>
          <a:bodyPr/>
          <a:lstStyle>
            <a:lvl1pPr algn="l">
              <a:defRPr baseline="0"/>
            </a:lvl1pPr>
          </a:lstStyle>
          <a:p>
            <a:r>
              <a:rPr lang="fr-FR" dirty="0"/>
              <a:t>pour ajouter une diapo différente &gt; Accueil &gt; Nouvelle diapositive (puis cliquez menu déroulant) </a:t>
            </a:r>
          </a:p>
        </p:txBody>
      </p:sp>
      <p:sp>
        <p:nvSpPr>
          <p:cNvPr id="26" name="Espace réservé du contenu 2"/>
          <p:cNvSpPr>
            <a:spLocks noGrp="1"/>
          </p:cNvSpPr>
          <p:nvPr>
            <p:ph idx="1" hasCustomPrompt="1"/>
          </p:nvPr>
        </p:nvSpPr>
        <p:spPr>
          <a:xfrm>
            <a:off x="1042988" y="1773238"/>
            <a:ext cx="7058025" cy="3887787"/>
          </a:xfrm>
        </p:spPr>
        <p:txBody>
          <a:bodyPr/>
          <a:lstStyle>
            <a:lvl1pPr>
              <a:defRPr sz="1800" baseline="0"/>
            </a:lvl1pPr>
            <a:lvl2pPr>
              <a:spcAft>
                <a:spcPct val="0"/>
              </a:spcAft>
              <a:buFont typeface="Arial" charset="0"/>
              <a:buChar char="–"/>
              <a:defRPr/>
            </a:lvl2pPr>
          </a:lstStyle>
          <a:p>
            <a:r>
              <a:rPr lang="fr-FR" dirty="0"/>
              <a:t>écrivez le texte ici, si besoin sélectionnez une icône ci-dessous pour ajouter un tableau, un graphique, un </a:t>
            </a:r>
            <a:r>
              <a:rPr lang="fr-FR" dirty="0" err="1"/>
              <a:t>SmartArt</a:t>
            </a:r>
            <a:r>
              <a:rPr lang="fr-FR" dirty="0"/>
              <a:t>, une image ou une vidéo</a:t>
            </a:r>
          </a:p>
        </p:txBody>
      </p:sp>
      <p:sp>
        <p:nvSpPr>
          <p:cNvPr id="5"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1640621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usieurs niveaux hiérarchiqu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71413" cy="982800"/>
          </a:xfrm>
        </p:spPr>
        <p:txBody>
          <a:bodyPr/>
          <a:lstStyle>
            <a:lvl1pPr algn="l">
              <a:defRPr/>
            </a:lvl1pPr>
          </a:lstStyle>
          <a:p>
            <a:r>
              <a:rPr lang="fr-FR" dirty="0"/>
              <a:t>diapositive avec plusieurs niveaux hiérarchiques</a:t>
            </a:r>
          </a:p>
        </p:txBody>
      </p:sp>
      <p:sp>
        <p:nvSpPr>
          <p:cNvPr id="4" name="Espace réservé du contenu 2"/>
          <p:cNvSpPr>
            <a:spLocks noGrp="1"/>
          </p:cNvSpPr>
          <p:nvPr>
            <p:ph idx="1" hasCustomPrompt="1"/>
          </p:nvPr>
        </p:nvSpPr>
        <p:spPr>
          <a:xfrm>
            <a:off x="1042988" y="1773238"/>
            <a:ext cx="7058025" cy="3887787"/>
          </a:xfrm>
        </p:spPr>
        <p:txBody>
          <a:bodyPr/>
          <a:lstStyle>
            <a:lvl1pPr>
              <a:defRPr sz="1800" baseline="0">
                <a:solidFill>
                  <a:srgbClr val="FF6600"/>
                </a:solidFill>
                <a:latin typeface="Helvetica 55 Roman" pitchFamily="34" charset="0"/>
              </a:defRPr>
            </a:lvl1pPr>
            <a:lvl2pPr>
              <a:spcAft>
                <a:spcPct val="0"/>
              </a:spcAft>
              <a:buFont typeface="Arial" charset="0"/>
              <a:buChar char="–"/>
              <a:defRPr sz="1600">
                <a:latin typeface="Helvetica 55 Roman" pitchFamily="34" charset="0"/>
              </a:defRPr>
            </a:lvl2pPr>
            <a:lvl3pPr>
              <a:defRPr sz="1600">
                <a:latin typeface="Helvetica 55 Roman" pitchFamily="34" charset="0"/>
              </a:defRPr>
            </a:lvl3pPr>
            <a:lvl4pPr>
              <a:defRPr sz="1600">
                <a:latin typeface="Helvetica 55 Roman" pitchFamily="34" charset="0"/>
              </a:defRPr>
            </a:lvl4pPr>
            <a:lvl5pPr>
              <a:defRPr sz="1600" baseline="0">
                <a:latin typeface="Helvetica 55 Roman"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6"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03656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agraph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3200"/>
            <a:ext cx="7058025" cy="982800"/>
          </a:xfrm>
        </p:spPr>
        <p:txBody>
          <a:bodyPr/>
          <a:lstStyle>
            <a:lvl1pPr algn="l">
              <a:defRPr/>
            </a:lvl1pPr>
          </a:lstStyle>
          <a:p>
            <a:r>
              <a:rPr lang="fr-FR" dirty="0"/>
              <a:t>diapositive avec paragraphes</a:t>
            </a:r>
          </a:p>
        </p:txBody>
      </p:sp>
      <p:sp>
        <p:nvSpPr>
          <p:cNvPr id="5" name="Espace réservé du texte 6"/>
          <p:cNvSpPr>
            <a:spLocks noGrp="1"/>
          </p:cNvSpPr>
          <p:nvPr>
            <p:ph type="body" sz="quarter" idx="11" hasCustomPrompt="1"/>
          </p:nvPr>
        </p:nvSpPr>
        <p:spPr>
          <a:xfrm>
            <a:off x="1043608" y="1768536"/>
            <a:ext cx="7037207" cy="3748027"/>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800">
                <a:solidFill>
                  <a:schemeClr val="tx1"/>
                </a:solidFill>
              </a:defRPr>
            </a:lvl1pPr>
          </a:lstStyle>
          <a:p>
            <a:pPr marL="0" indent="0">
              <a:buFont typeface="Wingdings" pitchFamily="2" charset="2"/>
              <a:buNone/>
            </a:pPr>
            <a:r>
              <a:rPr lang="fr-FR" dirty="0"/>
              <a:t>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 </a:t>
            </a:r>
          </a:p>
          <a:p>
            <a:pPr marL="0" indent="0">
              <a:buFont typeface="Wingdings" pitchFamily="2" charset="2"/>
              <a:buNone/>
            </a:pPr>
            <a:r>
              <a:rPr lang="fr-FR" dirty="0"/>
              <a:t>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a:t>
            </a:r>
          </a:p>
        </p:txBody>
      </p:sp>
      <p:sp>
        <p:nvSpPr>
          <p:cNvPr id="6"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346678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664"/>
            <a:ext cx="7057405" cy="982800"/>
          </a:xfrm>
        </p:spPr>
        <p:txBody>
          <a:bodyPr/>
          <a:lstStyle>
            <a:lvl1pPr algn="l">
              <a:defRPr/>
            </a:lvl1pPr>
          </a:lstStyle>
          <a:p>
            <a:r>
              <a:rPr lang="fr-FR" dirty="0"/>
              <a:t>titre seul</a:t>
            </a:r>
          </a:p>
        </p:txBody>
      </p:sp>
      <p:sp>
        <p:nvSpPr>
          <p:cNvPr id="3"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4"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308246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84800" cy="982800"/>
          </a:xfrm>
        </p:spPr>
        <p:txBody>
          <a:bodyPr/>
          <a:lstStyle>
            <a:lvl1pPr algn="l">
              <a:defRPr/>
            </a:lvl1pPr>
          </a:lstStyle>
          <a:p>
            <a:r>
              <a:rPr lang="fr-FR" dirty="0"/>
              <a:t>diapositive sur deux colonnes</a:t>
            </a:r>
          </a:p>
        </p:txBody>
      </p:sp>
      <p:sp>
        <p:nvSpPr>
          <p:cNvPr id="3" name="Espace réservé du texte 6"/>
          <p:cNvSpPr>
            <a:spLocks noGrp="1"/>
          </p:cNvSpPr>
          <p:nvPr>
            <p:ph type="body" sz="quarter" idx="11" hasCustomPrompt="1"/>
          </p:nvPr>
        </p:nvSpPr>
        <p:spPr>
          <a:xfrm>
            <a:off x="1042988" y="1773238"/>
            <a:ext cx="3313113" cy="3743325"/>
          </a:xfrm>
        </p:spPr>
        <p:txBody>
          <a:bodyPr/>
          <a:lstStyle>
            <a:lvl1pPr>
              <a:spcAft>
                <a:spcPts val="0"/>
              </a:spcAft>
              <a:defRPr sz="1800"/>
            </a:lvl1pPr>
          </a:lstStyle>
          <a:p>
            <a:pPr marL="185738" indent="-185738"/>
            <a:r>
              <a:rPr lang="fr-FR" sz="1600" dirty="0"/>
              <a:t>le texte courant peut être écrit sur deux colonnes…</a:t>
            </a:r>
          </a:p>
        </p:txBody>
      </p:sp>
      <p:sp>
        <p:nvSpPr>
          <p:cNvPr id="4" name="Espace réservé du texte 6"/>
          <p:cNvSpPr>
            <a:spLocks noGrp="1"/>
          </p:cNvSpPr>
          <p:nvPr>
            <p:ph type="body" sz="quarter" idx="12" hasCustomPrompt="1"/>
          </p:nvPr>
        </p:nvSpPr>
        <p:spPr>
          <a:xfrm>
            <a:off x="4787900" y="1773238"/>
            <a:ext cx="3313113" cy="3743325"/>
          </a:xfrm>
        </p:spPr>
        <p:txBody>
          <a:bodyPr/>
          <a:lstStyle>
            <a:lvl1pPr>
              <a:spcAft>
                <a:spcPts val="0"/>
              </a:spcAft>
              <a:defRPr sz="1800"/>
            </a:lvl1pPr>
          </a:lstStyle>
          <a:p>
            <a:pPr marL="185738" indent="-185738"/>
            <a:r>
              <a:rPr lang="fr-FR" sz="1600" dirty="0"/>
              <a:t>le texte courant peut être écrit sur deux colonnes…</a:t>
            </a:r>
          </a:p>
        </p:txBody>
      </p:sp>
      <p:sp>
        <p:nvSpPr>
          <p:cNvPr id="5"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6"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190189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6213" y="404813"/>
            <a:ext cx="7084800" cy="982800"/>
          </a:xfrm>
        </p:spPr>
        <p:txBody>
          <a:bodyPr/>
          <a:lstStyle>
            <a:lvl1pPr algn="l">
              <a:defRPr/>
            </a:lvl1pPr>
          </a:lstStyle>
          <a:p>
            <a:r>
              <a:rPr lang="fr-FR" dirty="0"/>
              <a:t>diapositive avec liste numérique</a:t>
            </a:r>
          </a:p>
        </p:txBody>
      </p:sp>
      <p:sp>
        <p:nvSpPr>
          <p:cNvPr id="3" name="Rectangle 8"/>
          <p:cNvSpPr>
            <a:spLocks noChangeArrowheads="1"/>
          </p:cNvSpPr>
          <p:nvPr userDrawn="1"/>
        </p:nvSpPr>
        <p:spPr bwMode="auto">
          <a:xfrm>
            <a:off x="1065194" y="1615291"/>
            <a:ext cx="8636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93675" indent="-193675" eaLnBrk="0" hangingPunct="0">
              <a:lnSpc>
                <a:spcPct val="110000"/>
              </a:lnSpc>
              <a:spcAft>
                <a:spcPct val="50000"/>
              </a:spcAft>
              <a:buSzPct val="70000"/>
            </a:pPr>
            <a:r>
              <a:rPr lang="en-GB" sz="6400" dirty="0">
                <a:solidFill>
                  <a:srgbClr val="FF6600"/>
                </a:solidFill>
                <a:latin typeface="Helvetica 35 Thin" pitchFamily="34" charset="0"/>
              </a:rPr>
              <a:t>1</a:t>
            </a:r>
            <a:endParaRPr lang="en-GB" sz="5200" dirty="0">
              <a:solidFill>
                <a:srgbClr val="FF6600"/>
              </a:solidFill>
              <a:latin typeface="Helvetica 35 Thin" pitchFamily="34" charset="0"/>
            </a:endParaRPr>
          </a:p>
        </p:txBody>
      </p:sp>
      <p:sp>
        <p:nvSpPr>
          <p:cNvPr id="4" name="Espace réservé du texte 6"/>
          <p:cNvSpPr>
            <a:spLocks noGrp="1"/>
          </p:cNvSpPr>
          <p:nvPr>
            <p:ph type="body" sz="quarter" idx="11" hasCustomPrompt="1"/>
          </p:nvPr>
        </p:nvSpPr>
        <p:spPr>
          <a:xfrm>
            <a:off x="1928795" y="1832706"/>
            <a:ext cx="4000527" cy="863674"/>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courant relatif au point 1</a:t>
            </a:r>
            <a:br>
              <a:rPr lang="fr-FR" dirty="0"/>
            </a:br>
            <a:r>
              <a:rPr lang="fr-FR" dirty="0"/>
              <a:t>texte courant relatif au point 1</a:t>
            </a:r>
          </a:p>
          <a:p>
            <a:pPr lvl="0"/>
            <a:endParaRPr lang="fr-FR" dirty="0"/>
          </a:p>
        </p:txBody>
      </p:sp>
      <p:sp>
        <p:nvSpPr>
          <p:cNvPr id="5" name="Rectangle 4"/>
          <p:cNvSpPr>
            <a:spLocks noChangeArrowheads="1"/>
          </p:cNvSpPr>
          <p:nvPr userDrawn="1"/>
        </p:nvSpPr>
        <p:spPr bwMode="auto">
          <a:xfrm>
            <a:off x="1065194" y="2724561"/>
            <a:ext cx="8636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93675" indent="-193675" eaLnBrk="0" hangingPunct="0">
              <a:lnSpc>
                <a:spcPct val="110000"/>
              </a:lnSpc>
              <a:spcAft>
                <a:spcPct val="50000"/>
              </a:spcAft>
              <a:buSzPct val="70000"/>
            </a:pPr>
            <a:r>
              <a:rPr lang="en-GB" sz="6400" dirty="0">
                <a:solidFill>
                  <a:srgbClr val="FF6600"/>
                </a:solidFill>
                <a:latin typeface="Helvetica 35 Thin" pitchFamily="34" charset="0"/>
              </a:rPr>
              <a:t>2</a:t>
            </a:r>
            <a:endParaRPr lang="en-GB" sz="5200" dirty="0">
              <a:solidFill>
                <a:srgbClr val="FF6600"/>
              </a:solidFill>
              <a:latin typeface="Helvetica 35 Thin" pitchFamily="34" charset="0"/>
            </a:endParaRPr>
          </a:p>
        </p:txBody>
      </p:sp>
      <p:sp>
        <p:nvSpPr>
          <p:cNvPr id="6" name="Espace réservé du texte 6"/>
          <p:cNvSpPr>
            <a:spLocks noGrp="1"/>
          </p:cNvSpPr>
          <p:nvPr>
            <p:ph type="body" sz="quarter" idx="12" hasCustomPrompt="1"/>
          </p:nvPr>
        </p:nvSpPr>
        <p:spPr>
          <a:xfrm>
            <a:off x="1928795" y="2984834"/>
            <a:ext cx="4000527" cy="863674"/>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courant relatif au point 2</a:t>
            </a:r>
            <a:br>
              <a:rPr lang="fr-FR" dirty="0"/>
            </a:br>
            <a:r>
              <a:rPr lang="fr-FR" dirty="0"/>
              <a:t>texte courant relatif au point 2</a:t>
            </a:r>
          </a:p>
          <a:p>
            <a:pPr lvl="0"/>
            <a:endParaRPr lang="fr-FR" dirty="0"/>
          </a:p>
        </p:txBody>
      </p:sp>
      <p:sp>
        <p:nvSpPr>
          <p:cNvPr id="7" name="Rectangle 6"/>
          <p:cNvSpPr>
            <a:spLocks noChangeArrowheads="1"/>
          </p:cNvSpPr>
          <p:nvPr userDrawn="1"/>
        </p:nvSpPr>
        <p:spPr bwMode="auto">
          <a:xfrm>
            <a:off x="1065194" y="3902081"/>
            <a:ext cx="8636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93675" indent="-193675" eaLnBrk="0" hangingPunct="0">
              <a:lnSpc>
                <a:spcPct val="110000"/>
              </a:lnSpc>
              <a:spcAft>
                <a:spcPct val="50000"/>
              </a:spcAft>
              <a:buSzPct val="70000"/>
            </a:pPr>
            <a:r>
              <a:rPr lang="en-GB" sz="6400" dirty="0">
                <a:solidFill>
                  <a:srgbClr val="FF6600"/>
                </a:solidFill>
                <a:latin typeface="Helvetica 35 Thin" pitchFamily="34" charset="0"/>
              </a:rPr>
              <a:t>3</a:t>
            </a:r>
            <a:endParaRPr lang="en-GB" sz="5200" dirty="0">
              <a:solidFill>
                <a:srgbClr val="FF6600"/>
              </a:solidFill>
              <a:latin typeface="Helvetica 35 Thin" pitchFamily="34" charset="0"/>
            </a:endParaRPr>
          </a:p>
        </p:txBody>
      </p:sp>
      <p:sp>
        <p:nvSpPr>
          <p:cNvPr id="8" name="Espace réservé du texte 6"/>
          <p:cNvSpPr>
            <a:spLocks noGrp="1"/>
          </p:cNvSpPr>
          <p:nvPr>
            <p:ph type="body" sz="quarter" idx="13" hasCustomPrompt="1"/>
          </p:nvPr>
        </p:nvSpPr>
        <p:spPr>
          <a:xfrm>
            <a:off x="1928795" y="4136962"/>
            <a:ext cx="4000527" cy="863674"/>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courant relatif au point 3</a:t>
            </a:r>
            <a:br>
              <a:rPr lang="fr-FR" dirty="0"/>
            </a:br>
            <a:r>
              <a:rPr lang="fr-FR" dirty="0"/>
              <a:t>texte courant relatif au point 3</a:t>
            </a:r>
          </a:p>
          <a:p>
            <a:pPr lvl="0"/>
            <a:endParaRPr lang="fr-FR" dirty="0"/>
          </a:p>
        </p:txBody>
      </p:sp>
      <p:sp>
        <p:nvSpPr>
          <p:cNvPr id="9"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10"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96609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iffres ou point clefs à mettre en valeur">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6213" y="404813"/>
            <a:ext cx="7084800" cy="982800"/>
          </a:xfrm>
        </p:spPr>
        <p:txBody>
          <a:bodyPr/>
          <a:lstStyle>
            <a:lvl1pPr algn="l">
              <a:defRPr/>
            </a:lvl1pPr>
          </a:lstStyle>
          <a:p>
            <a:r>
              <a:rPr lang="fr-FR" dirty="0"/>
              <a:t>chiffres ou points clefs à mettre en valeur</a:t>
            </a:r>
          </a:p>
        </p:txBody>
      </p:sp>
      <p:sp>
        <p:nvSpPr>
          <p:cNvPr id="3" name="Espace réservé du texte 4"/>
          <p:cNvSpPr>
            <a:spLocks noGrp="1"/>
          </p:cNvSpPr>
          <p:nvPr>
            <p:ph type="body" sz="quarter" idx="11" hasCustomPrompt="1"/>
          </p:nvPr>
        </p:nvSpPr>
        <p:spPr>
          <a:xfrm>
            <a:off x="1042988" y="1756660"/>
            <a:ext cx="7058025" cy="1096276"/>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vl2pPr marL="482600" indent="0">
              <a:buNone/>
              <a:defRPr/>
            </a:lvl2pPr>
            <a:lvl3pPr marL="958850" indent="0">
              <a:buNone/>
              <a:defRPr/>
            </a:lvl3pPr>
            <a:lvl4pPr marL="1377950" indent="0">
              <a:buNone/>
              <a:defRPr/>
            </a:lvl4pPr>
            <a:lvl5pPr marL="1828800" indent="0">
              <a:buNone/>
              <a:defRPr/>
            </a:lvl5pPr>
          </a:lstStyle>
          <a:p>
            <a:pPr marL="0" indent="0">
              <a:buFont typeface="Wingdings" pitchFamily="2" charset="2"/>
              <a:buNone/>
            </a:pPr>
            <a:r>
              <a:rPr lang="fr-FR" dirty="0">
                <a:latin typeface="Helvetica 55 Roman" pitchFamily="34" charset="0"/>
              </a:rPr>
              <a:t>la présentation de ce qui est mis en valeur est ici</a:t>
            </a:r>
          </a:p>
          <a:p>
            <a:pPr lvl="0"/>
            <a:endParaRPr lang="fr-FR" dirty="0"/>
          </a:p>
        </p:txBody>
      </p:sp>
      <p:sp>
        <p:nvSpPr>
          <p:cNvPr id="4" name="Text Box 4"/>
          <p:cNvSpPr txBox="1">
            <a:spLocks noChangeArrowheads="1"/>
          </p:cNvSpPr>
          <p:nvPr userDrawn="1"/>
        </p:nvSpPr>
        <p:spPr bwMode="auto">
          <a:xfrm>
            <a:off x="118839" y="3800475"/>
            <a:ext cx="8699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5000" dirty="0">
                <a:solidFill>
                  <a:srgbClr val="FF6600"/>
                </a:solidFill>
                <a:latin typeface="Helvetica 35 Thin" pitchFamily="34" charset="0"/>
              </a:rPr>
              <a:t>1</a:t>
            </a:r>
          </a:p>
        </p:txBody>
      </p:sp>
      <p:sp>
        <p:nvSpPr>
          <p:cNvPr id="5" name="Text Box 6"/>
          <p:cNvSpPr txBox="1">
            <a:spLocks noChangeArrowheads="1"/>
          </p:cNvSpPr>
          <p:nvPr userDrawn="1"/>
        </p:nvSpPr>
        <p:spPr bwMode="auto">
          <a:xfrm>
            <a:off x="2116106" y="3800475"/>
            <a:ext cx="8699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5000" dirty="0">
                <a:solidFill>
                  <a:srgbClr val="FF6600"/>
                </a:solidFill>
                <a:latin typeface="Helvetica 35 Thin" pitchFamily="34" charset="0"/>
              </a:rPr>
              <a:t>2</a:t>
            </a:r>
          </a:p>
        </p:txBody>
      </p:sp>
      <p:sp>
        <p:nvSpPr>
          <p:cNvPr id="6" name="Text Box 7"/>
          <p:cNvSpPr txBox="1">
            <a:spLocks noChangeArrowheads="1"/>
          </p:cNvSpPr>
          <p:nvPr userDrawn="1"/>
        </p:nvSpPr>
        <p:spPr bwMode="auto">
          <a:xfrm>
            <a:off x="4427506" y="3800475"/>
            <a:ext cx="8699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5000">
                <a:solidFill>
                  <a:srgbClr val="FF6600"/>
                </a:solidFill>
                <a:latin typeface="Helvetica 35 Thin" pitchFamily="34" charset="0"/>
              </a:rPr>
              <a:t>3</a:t>
            </a:r>
          </a:p>
        </p:txBody>
      </p:sp>
      <p:sp>
        <p:nvSpPr>
          <p:cNvPr id="7" name="Text Box 8"/>
          <p:cNvSpPr txBox="1">
            <a:spLocks noChangeArrowheads="1"/>
          </p:cNvSpPr>
          <p:nvPr userDrawn="1"/>
        </p:nvSpPr>
        <p:spPr bwMode="auto">
          <a:xfrm>
            <a:off x="6751606" y="3800475"/>
            <a:ext cx="8699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5000" dirty="0">
                <a:solidFill>
                  <a:srgbClr val="FF6600"/>
                </a:solidFill>
                <a:latin typeface="Helvetica 35 Thin" pitchFamily="34" charset="0"/>
              </a:rPr>
              <a:t>4</a:t>
            </a:r>
          </a:p>
        </p:txBody>
      </p:sp>
      <p:sp>
        <p:nvSpPr>
          <p:cNvPr id="8" name="Espace réservé du texte 15"/>
          <p:cNvSpPr>
            <a:spLocks noGrp="1"/>
          </p:cNvSpPr>
          <p:nvPr>
            <p:ph type="body" sz="quarter" idx="16" hasCustomPrompt="1"/>
          </p:nvPr>
        </p:nvSpPr>
        <p:spPr>
          <a:xfrm>
            <a:off x="1052859" y="4365104"/>
            <a:ext cx="1152178" cy="129592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qui accompagne le chiffre clef, texte qui accompagne le chiffre clef</a:t>
            </a:r>
          </a:p>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qui accompagne le chiffre clef</a:t>
            </a:r>
          </a:p>
          <a:p>
            <a:pPr lvl="0"/>
            <a:endParaRPr lang="fr-FR" dirty="0"/>
          </a:p>
        </p:txBody>
      </p:sp>
      <p:sp>
        <p:nvSpPr>
          <p:cNvPr id="9" name="Espace réservé du texte 15"/>
          <p:cNvSpPr>
            <a:spLocks noGrp="1"/>
          </p:cNvSpPr>
          <p:nvPr>
            <p:ph type="body" sz="quarter" idx="17" hasCustomPrompt="1"/>
          </p:nvPr>
        </p:nvSpPr>
        <p:spPr>
          <a:xfrm>
            <a:off x="3285157" y="4365104"/>
            <a:ext cx="1152178" cy="129592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qui accompagne le chiffre clef, texte qui accompagne le chiffre clef </a:t>
            </a:r>
          </a:p>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qui accompagne le chiffre clef </a:t>
            </a:r>
          </a:p>
          <a:p>
            <a:pPr lvl="0"/>
            <a:endParaRPr lang="fr-FR" dirty="0"/>
          </a:p>
        </p:txBody>
      </p:sp>
      <p:sp>
        <p:nvSpPr>
          <p:cNvPr id="10" name="Espace réservé du texte 15"/>
          <p:cNvSpPr>
            <a:spLocks noGrp="1"/>
          </p:cNvSpPr>
          <p:nvPr>
            <p:ph type="body" sz="quarter" idx="18" hasCustomPrompt="1"/>
          </p:nvPr>
        </p:nvSpPr>
        <p:spPr>
          <a:xfrm>
            <a:off x="5661421" y="4365104"/>
            <a:ext cx="1152178" cy="129592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qui accompagne le chiffre clef, texte qui accompagne le chiffre clef </a:t>
            </a:r>
          </a:p>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qui accompagne le chiffre clef</a:t>
            </a:r>
          </a:p>
          <a:p>
            <a:pPr lvl="0"/>
            <a:endParaRPr lang="fr-FR" dirty="0"/>
          </a:p>
        </p:txBody>
      </p:sp>
      <p:sp>
        <p:nvSpPr>
          <p:cNvPr id="11" name="Espace réservé du texte 15"/>
          <p:cNvSpPr>
            <a:spLocks noGrp="1"/>
          </p:cNvSpPr>
          <p:nvPr>
            <p:ph type="body" sz="quarter" idx="19" hasCustomPrompt="1"/>
          </p:nvPr>
        </p:nvSpPr>
        <p:spPr>
          <a:xfrm>
            <a:off x="7944451" y="4365104"/>
            <a:ext cx="1152178" cy="129592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qui accompagne le chiffre clef, texte qui accompagne le chiffre clef </a:t>
            </a:r>
          </a:p>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a:t>texte qui accompagne le chiffre clef</a:t>
            </a:r>
          </a:p>
          <a:p>
            <a:pPr lvl="0"/>
            <a:endParaRPr lang="fr-FR" dirty="0"/>
          </a:p>
        </p:txBody>
      </p:sp>
      <p:sp>
        <p:nvSpPr>
          <p:cNvPr id="12"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a:solidFill>
                  <a:schemeClr val="bg1">
                    <a:lumMod val="50000"/>
                  </a:schemeClr>
                </a:solidFill>
                <a:latin typeface="Helvetica 55 Roman" pitchFamily="34" charset="0"/>
              </a:rPr>
              <a:t>interne</a:t>
            </a:r>
            <a:r>
              <a:rPr lang="en-US" sz="1000" dirty="0">
                <a:solidFill>
                  <a:schemeClr val="bg1">
                    <a:lumMod val="50000"/>
                  </a:schemeClr>
                </a:solidFill>
                <a:latin typeface="Helvetica 55 Roman" pitchFamily="34" charset="0"/>
              </a:rPr>
              <a:t> Orange</a:t>
            </a:r>
          </a:p>
        </p:txBody>
      </p:sp>
      <p:sp>
        <p:nvSpPr>
          <p:cNvPr id="13"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310997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15200" y="404813"/>
            <a:ext cx="70580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5F1A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lgn="l" fontAlgn="base">
              <a:spcAft>
                <a:spcPct val="0"/>
              </a:spcAft>
            </a:pPr>
            <a:r>
              <a:rPr lang="en-GB" dirty="0" err="1"/>
              <a:t>cliquez</a:t>
            </a:r>
            <a:r>
              <a:rPr lang="en-GB" dirty="0"/>
              <a:t> </a:t>
            </a:r>
            <a:r>
              <a:rPr lang="en-GB" dirty="0" err="1"/>
              <a:t>ici</a:t>
            </a:r>
            <a:r>
              <a:rPr lang="en-GB" dirty="0"/>
              <a:t> pour </a:t>
            </a:r>
            <a:r>
              <a:rPr lang="en-GB" dirty="0" err="1"/>
              <a:t>saisir</a:t>
            </a:r>
            <a:r>
              <a:rPr lang="en-GB" dirty="0"/>
              <a:t> le titre principal</a:t>
            </a:r>
            <a:endParaRPr lang="fr-FR" dirty="0"/>
          </a:p>
        </p:txBody>
      </p:sp>
      <p:sp>
        <p:nvSpPr>
          <p:cNvPr id="3" name="Espace réservé du texte 2"/>
          <p:cNvSpPr>
            <a:spLocks noGrp="1"/>
          </p:cNvSpPr>
          <p:nvPr>
            <p:ph type="body" idx="1"/>
          </p:nvPr>
        </p:nvSpPr>
        <p:spPr>
          <a:xfrm>
            <a:off x="1042988" y="1600200"/>
            <a:ext cx="7058025" cy="4525963"/>
          </a:xfrm>
          <a:prstGeom prst="rect">
            <a:avLst/>
          </a:prstGeom>
        </p:spPr>
        <p:txBody>
          <a:bodyPr vert="horz" lIns="0" tIns="0" rIns="0" bIns="0" rtlCol="0">
            <a:normAutofit/>
          </a:bodyPr>
          <a:lstStyle/>
          <a:p>
            <a:pPr marL="193675" lvl="0" indent="-193675" algn="l" rtl="0" eaLnBrk="1" fontAlgn="base" hangingPunct="1">
              <a:spcBef>
                <a:spcPct val="0"/>
              </a:spcBef>
              <a:spcAft>
                <a:spcPct val="50000"/>
              </a:spcAft>
              <a:buClr>
                <a:schemeClr val="tx2"/>
              </a:buClr>
              <a:buSzPct val="100000"/>
              <a:buFont typeface="Wingdings" pitchFamily="2" charset="2"/>
              <a:buChar char="§"/>
            </a:pPr>
            <a:r>
              <a:rPr lang="fr-FR" dirty="0"/>
              <a:t>modifiez les styles du texte du masque</a:t>
            </a:r>
          </a:p>
          <a:p>
            <a:pPr lvl="1"/>
            <a:r>
              <a:rPr lang="fr-FR" dirty="0"/>
              <a:t>deuxième niveau</a:t>
            </a:r>
          </a:p>
          <a:p>
            <a:pPr marL="1187450" lvl="2" indent="-228600" algn="l" rtl="0" eaLnBrk="1" fontAlgn="base" hangingPunct="1">
              <a:spcBef>
                <a:spcPct val="0"/>
              </a:spcBef>
              <a:spcAft>
                <a:spcPct val="25000"/>
              </a:spcAft>
              <a:buClr>
                <a:schemeClr val="tx1"/>
              </a:buClr>
              <a:buFont typeface="Helvetica 45 Light" pitchFamily="34" charset="0"/>
              <a:buChar char="–"/>
            </a:pPr>
            <a:r>
              <a:rPr lang="fr-FR" dirty="0"/>
              <a:t>troisième niveau</a:t>
            </a:r>
          </a:p>
          <a:p>
            <a:pPr marL="1606550" lvl="3" indent="-228600" algn="l" rtl="0" eaLnBrk="1" fontAlgn="base" hangingPunct="1">
              <a:spcBef>
                <a:spcPct val="0"/>
              </a:spcBef>
              <a:spcAft>
                <a:spcPct val="25000"/>
              </a:spcAft>
              <a:buClr>
                <a:schemeClr val="tx1"/>
              </a:buClr>
              <a:buFont typeface="Helvetica 45 Light" pitchFamily="34" charset="0"/>
              <a:buChar char="–"/>
            </a:pPr>
            <a:r>
              <a:rPr lang="fr-FR" dirty="0"/>
              <a:t>quatrième niveau</a:t>
            </a:r>
          </a:p>
          <a:p>
            <a:pPr marL="2057400" lvl="4" indent="-228600" algn="l" rtl="0" eaLnBrk="1" fontAlgn="base" hangingPunct="1">
              <a:spcBef>
                <a:spcPct val="0"/>
              </a:spcBef>
              <a:spcAft>
                <a:spcPct val="25000"/>
              </a:spcAft>
              <a:buClr>
                <a:schemeClr val="tx1"/>
              </a:buClr>
              <a:buFont typeface="Helvetica 45 Light" pitchFamily="34" charset="0"/>
              <a:buChar char="–"/>
            </a:pPr>
            <a:r>
              <a:rPr lang="fr-FR" dirty="0"/>
              <a:t>cinquième niveau</a:t>
            </a:r>
          </a:p>
        </p:txBody>
      </p:sp>
    </p:spTree>
    <p:extLst>
      <p:ext uri="{BB962C8B-B14F-4D97-AF65-F5344CB8AC3E}">
        <p14:creationId xmlns:p14="http://schemas.microsoft.com/office/powerpoint/2010/main" val="20605295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3" r:id="rId15"/>
    <p:sldLayoutId id="2147483675" r:id="rId16"/>
    <p:sldLayoutId id="2147483674" r:id="rId17"/>
    <p:sldLayoutId id="2147483676" r:id="rId18"/>
    <p:sldLayoutId id="2147483677" r:id="rId19"/>
    <p:sldLayoutId id="2147483678" r:id="rId20"/>
  </p:sldLayoutIdLst>
  <p:txStyles>
    <p:titleStyle>
      <a:lvl1pPr algn="ctr" defTabSz="914400" rtl="0" eaLnBrk="1" latinLnBrk="0" hangingPunct="1">
        <a:spcBef>
          <a:spcPct val="0"/>
        </a:spcBef>
        <a:buNone/>
        <a:defRPr lang="fr-FR" sz="2400" kern="1200">
          <a:solidFill>
            <a:srgbClr val="FF6600"/>
          </a:solidFill>
          <a:latin typeface="Helvetica 65 Medium" pitchFamily="34" charset="0"/>
          <a:ea typeface="+mj-ea"/>
          <a:cs typeface="+mj-cs"/>
        </a:defRPr>
      </a:lvl1pPr>
    </p:titleStyle>
    <p:bodyStyle>
      <a:lvl1pPr marL="194400" indent="-194400" algn="l" defTabSz="914400" rtl="0" eaLnBrk="1" fontAlgn="base" latinLnBrk="0" hangingPunct="1">
        <a:spcBef>
          <a:spcPct val="0"/>
        </a:spcBef>
        <a:spcAft>
          <a:spcPts val="60"/>
        </a:spcAft>
        <a:buClr>
          <a:srgbClr val="FF6600"/>
        </a:buClr>
        <a:buFont typeface="Wingdings" pitchFamily="2" charset="2"/>
        <a:buChar char="§"/>
        <a:defRPr lang="fr-FR" sz="1800" kern="1200" dirty="0" smtClean="0">
          <a:solidFill>
            <a:schemeClr val="tx1"/>
          </a:solidFill>
          <a:latin typeface="Helvetica 55 Roman" pitchFamily="34" charset="0"/>
          <a:ea typeface="+mn-ea"/>
          <a:cs typeface="+mn-cs"/>
        </a:defRPr>
      </a:lvl1pPr>
      <a:lvl2pPr marL="742950" indent="-285750" algn="l" defTabSz="914400" rtl="0" eaLnBrk="1" fontAlgn="base" latinLnBrk="0" hangingPunct="1">
        <a:spcBef>
          <a:spcPct val="0"/>
        </a:spcBef>
        <a:buFont typeface="Helvetica 45 Light" pitchFamily="34" charset="0"/>
        <a:buChar char="–"/>
        <a:defRPr lang="fr-FR" sz="1600" kern="1200" dirty="0" smtClean="0">
          <a:solidFill>
            <a:schemeClr val="tx1"/>
          </a:solidFill>
          <a:latin typeface="Helvetica 55 Roman" pitchFamily="34" charset="0"/>
          <a:ea typeface="+mn-ea"/>
          <a:cs typeface="+mn-cs"/>
        </a:defRPr>
      </a:lvl2pPr>
      <a:lvl3pPr marL="1244600" indent="-285750" algn="l" defTabSz="914400" rtl="0" eaLnBrk="1" fontAlgn="base" latinLnBrk="0" hangingPunct="1">
        <a:spcBef>
          <a:spcPct val="0"/>
        </a:spcBef>
        <a:buFont typeface="Helvetica 45 Light" pitchFamily="34" charset="0"/>
        <a:buChar char="–"/>
        <a:defRPr lang="fr-FR" sz="1600" kern="1200" dirty="0" smtClean="0">
          <a:solidFill>
            <a:schemeClr val="tx1"/>
          </a:solidFill>
          <a:latin typeface="Helvetica 55 Roman" pitchFamily="34" charset="0"/>
          <a:ea typeface="+mn-ea"/>
          <a:cs typeface="+mn-cs"/>
        </a:defRPr>
      </a:lvl3pPr>
      <a:lvl4pPr marL="1663700" indent="-285750" algn="l" defTabSz="914400" rtl="0" eaLnBrk="1" fontAlgn="base" latinLnBrk="0" hangingPunct="1">
        <a:spcBef>
          <a:spcPct val="0"/>
        </a:spcBef>
        <a:buFont typeface="Helvetica 45 Light" pitchFamily="34" charset="0"/>
        <a:buChar char="–"/>
        <a:defRPr lang="fr-FR" sz="1600" kern="1200" dirty="0" smtClean="0">
          <a:solidFill>
            <a:schemeClr val="tx1"/>
          </a:solidFill>
          <a:latin typeface="Helvetica 55 Roman" pitchFamily="34" charset="0"/>
          <a:ea typeface="+mn-ea"/>
          <a:cs typeface="+mn-cs"/>
        </a:defRPr>
      </a:lvl4pPr>
      <a:lvl5pPr marL="2057400" indent="-228600" algn="l" defTabSz="914400" rtl="0" eaLnBrk="1" fontAlgn="base" latinLnBrk="0" hangingPunct="1">
        <a:spcBef>
          <a:spcPct val="0"/>
        </a:spcBef>
        <a:buFont typeface="Helvetica 45 Light" pitchFamily="34" charset="0"/>
        <a:buChar char="–"/>
        <a:defRPr lang="fr-FR" sz="1600" kern="1200" dirty="0">
          <a:solidFill>
            <a:schemeClr val="tx1"/>
          </a:solidFill>
          <a:latin typeface="Helvetica 55 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hyperlink" Target="http://scrabblophiles.forum2jeux.com/"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1600" y="2708920"/>
            <a:ext cx="7704856" cy="936000"/>
          </a:xfrm>
        </p:spPr>
        <p:txBody>
          <a:bodyPr/>
          <a:lstStyle/>
          <a:p>
            <a:r>
              <a:rPr lang="fr-FR" sz="4400" dirty="0">
                <a:latin typeface="Helvetica 75 Bold" panose="020B0804020202020204" pitchFamily="34" charset="0"/>
              </a:rPr>
              <a:t>Projet clubs virtuels</a:t>
            </a:r>
            <a:br>
              <a:rPr lang="fr-FR" dirty="0">
                <a:latin typeface="Helvetica 75 Bold" panose="020B0804020202020204" pitchFamily="34" charset="0"/>
              </a:rPr>
            </a:br>
            <a:r>
              <a:rPr lang="fr-FR" sz="2800" dirty="0">
                <a:latin typeface="Helvetica 75 Bold" panose="020B0804020202020204" pitchFamily="34" charset="0"/>
              </a:rPr>
              <a:t>Groupe de travail : point d’étape – mai 2017</a:t>
            </a:r>
          </a:p>
        </p:txBody>
      </p:sp>
      <p:sp>
        <p:nvSpPr>
          <p:cNvPr id="3" name="Sous-titre 2"/>
          <p:cNvSpPr>
            <a:spLocks noGrp="1"/>
          </p:cNvSpPr>
          <p:nvPr>
            <p:ph type="subTitle" idx="1"/>
          </p:nvPr>
        </p:nvSpPr>
        <p:spPr/>
        <p:txBody>
          <a:bodyPr/>
          <a:lstStyle/>
          <a:p>
            <a:r>
              <a:rPr lang="fr-FR" dirty="0"/>
              <a:t>16/05/2017</a:t>
            </a:r>
          </a:p>
        </p:txBody>
      </p:sp>
    </p:spTree>
    <p:extLst>
      <p:ext uri="{BB962C8B-B14F-4D97-AF65-F5344CB8AC3E}">
        <p14:creationId xmlns:p14="http://schemas.microsoft.com/office/powerpoint/2010/main" val="102831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64012"/>
            <a:ext cx="8784976" cy="982800"/>
          </a:xfrm>
        </p:spPr>
        <p:txBody>
          <a:bodyPr/>
          <a:lstStyle/>
          <a:p>
            <a:r>
              <a:rPr lang="fr-FR" dirty="0"/>
              <a:t>Analyse de notre cœur de cible </a:t>
            </a:r>
            <a:br>
              <a:rPr lang="fr-FR" dirty="0"/>
            </a:br>
            <a:r>
              <a:rPr lang="fr-FR" sz="2000" dirty="0"/>
              <a:t>(</a:t>
            </a:r>
            <a:r>
              <a:rPr lang="fr-FR" sz="1800" dirty="0"/>
              <a:t>1343 personnes)</a:t>
            </a:r>
          </a:p>
        </p:txBody>
      </p:sp>
      <p:sp>
        <p:nvSpPr>
          <p:cNvPr id="3" name="ZoneTexte 2"/>
          <p:cNvSpPr txBox="1"/>
          <p:nvPr/>
        </p:nvSpPr>
        <p:spPr>
          <a:xfrm>
            <a:off x="20201" y="1670866"/>
            <a:ext cx="6768752" cy="369332"/>
          </a:xfrm>
          <a:prstGeom prst="rect">
            <a:avLst/>
          </a:prstGeom>
          <a:noFill/>
        </p:spPr>
        <p:txBody>
          <a:bodyPr wrap="square" rtlCol="0">
            <a:spAutoFit/>
          </a:bodyPr>
          <a:lstStyle/>
          <a:p>
            <a:r>
              <a:rPr lang="fr-FR" dirty="0"/>
              <a:t>La fédération française de scrabble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1" y="2364253"/>
            <a:ext cx="5425712" cy="41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012160" y="332656"/>
            <a:ext cx="3024336" cy="6186309"/>
          </a:xfrm>
          <a:prstGeom prst="rect">
            <a:avLst/>
          </a:prstGeom>
          <a:noFill/>
        </p:spPr>
        <p:txBody>
          <a:bodyPr wrap="square" rtlCol="0">
            <a:spAutoFit/>
          </a:bodyPr>
          <a:lstStyle/>
          <a:p>
            <a:r>
              <a:rPr lang="fr-FR" b="1" u="sng" dirty="0"/>
              <a:t>Alarmant !</a:t>
            </a:r>
          </a:p>
          <a:p>
            <a:endParaRPr lang="fr-FR" b="1" u="sng" dirty="0"/>
          </a:p>
          <a:p>
            <a:r>
              <a:rPr lang="fr-FR" dirty="0"/>
              <a:t>Seul 1/5 de notre échantillon n’a jamais entendu parler de la FFSC – par contre, elle semble peu intéresser (voir totaux des : je n ai pas donné suite, je ne suis plus licencié, je ne m’y suis pas intéressé). Dommage que nous n’ayons pas  demandé pourquoi. Il faut travailler sur l’ attractivité…</a:t>
            </a:r>
          </a:p>
          <a:p>
            <a:endParaRPr lang="fr-FR" dirty="0"/>
          </a:p>
          <a:p>
            <a:r>
              <a:rPr lang="fr-FR" b="1" u="sng" dirty="0"/>
              <a:t>Du côté des commentaires</a:t>
            </a:r>
            <a:r>
              <a:rPr lang="fr-FR" u="sng" dirty="0"/>
              <a:t>: </a:t>
            </a:r>
            <a:r>
              <a:rPr lang="fr-FR" dirty="0"/>
              <a:t>quelques uns sur les horaires de journée, non compatibles avec les actifs (et pourtant les clubs ne font que fermer le soir…)</a:t>
            </a:r>
          </a:p>
        </p:txBody>
      </p:sp>
    </p:spTree>
    <p:extLst>
      <p:ext uri="{BB962C8B-B14F-4D97-AF65-F5344CB8AC3E}">
        <p14:creationId xmlns:p14="http://schemas.microsoft.com/office/powerpoint/2010/main" val="429229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3200"/>
            <a:ext cx="8784976" cy="982800"/>
          </a:xfrm>
        </p:spPr>
        <p:txBody>
          <a:bodyPr/>
          <a:lstStyle/>
          <a:p>
            <a:r>
              <a:rPr lang="fr-FR" dirty="0"/>
              <a:t>Analyse de notre cœur de cible  : les applis et sites de jeu</a:t>
            </a:r>
            <a:br>
              <a:rPr lang="fr-FR" dirty="0"/>
            </a:br>
            <a:r>
              <a:rPr lang="fr-FR" sz="2000" dirty="0"/>
              <a:t>(</a:t>
            </a:r>
            <a:r>
              <a:rPr lang="fr-FR" sz="1800" dirty="0"/>
              <a:t>1343 personnes)</a:t>
            </a:r>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399432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ulle ronde 3"/>
          <p:cNvSpPr/>
          <p:nvPr/>
        </p:nvSpPr>
        <p:spPr>
          <a:xfrm>
            <a:off x="5436096" y="1340768"/>
            <a:ext cx="2880320" cy="1512168"/>
          </a:xfrm>
          <a:prstGeom prst="wedgeEllipseCallout">
            <a:avLst>
              <a:gd name="adj1" fmla="val -66740"/>
              <a:gd name="adj2" fmla="val -161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surreprésentation d’ ISC</a:t>
            </a:r>
          </a:p>
        </p:txBody>
      </p:sp>
      <p:sp>
        <p:nvSpPr>
          <p:cNvPr id="5" name="Rectangle 4"/>
          <p:cNvSpPr/>
          <p:nvPr/>
        </p:nvSpPr>
        <p:spPr>
          <a:xfrm>
            <a:off x="683568" y="3789040"/>
            <a:ext cx="8460432" cy="369332"/>
          </a:xfrm>
          <a:prstGeom prst="rect">
            <a:avLst/>
          </a:prstGeom>
        </p:spPr>
        <p:txBody>
          <a:bodyPr wrap="square">
            <a:spAutoFit/>
          </a:bodyPr>
          <a:lstStyle/>
          <a:p>
            <a:r>
              <a:rPr lang="fr-FR" dirty="0">
                <a:solidFill>
                  <a:srgbClr val="FF6600"/>
                </a:solidFill>
              </a:rPr>
              <a:t>Je joue au Scrabble plutôt de la façon suivante (plusieurs réponses possibles)</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509120"/>
            <a:ext cx="360040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necteur droit avec flèche 7"/>
          <p:cNvCxnSpPr>
            <a:stCxn id="9" idx="2"/>
          </p:cNvCxnSpPr>
          <p:nvPr/>
        </p:nvCxnSpPr>
        <p:spPr>
          <a:xfrm flipH="1">
            <a:off x="4139952" y="4869160"/>
            <a:ext cx="136815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5508104" y="4149080"/>
            <a:ext cx="3635896"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pas sûr que la question soit bien comprise vu le nombre de personnes sur ISC </a:t>
            </a:r>
            <a:r>
              <a:rPr lang="fr-FR" sz="1600" dirty="0">
                <a:solidFill>
                  <a:schemeClr val="tx1"/>
                </a:solidFill>
                <a:sym typeface="Wingdings" panose="05000000000000000000" pitchFamily="2" charset="2"/>
              </a:rPr>
              <a:t></a:t>
            </a:r>
            <a:endParaRPr lang="fr-FR" sz="1600" dirty="0">
              <a:solidFill>
                <a:schemeClr val="tx1"/>
              </a:solidFill>
            </a:endParaRPr>
          </a:p>
        </p:txBody>
      </p:sp>
      <p:cxnSp>
        <p:nvCxnSpPr>
          <p:cNvPr id="13" name="Connecteur droit avec flèche 12"/>
          <p:cNvCxnSpPr/>
          <p:nvPr/>
        </p:nvCxnSpPr>
        <p:spPr>
          <a:xfrm flipH="1" flipV="1">
            <a:off x="4067944" y="6021288"/>
            <a:ext cx="187220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5868144" y="5733256"/>
            <a:ext cx="2736304" cy="1124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il s’agit bien de non licenciés</a:t>
            </a:r>
          </a:p>
        </p:txBody>
      </p:sp>
    </p:spTree>
    <p:extLst>
      <p:ext uri="{BB962C8B-B14F-4D97-AF65-F5344CB8AC3E}">
        <p14:creationId xmlns:p14="http://schemas.microsoft.com/office/powerpoint/2010/main" val="429229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3200"/>
            <a:ext cx="8784976" cy="982800"/>
          </a:xfrm>
        </p:spPr>
        <p:txBody>
          <a:bodyPr/>
          <a:lstStyle/>
          <a:p>
            <a:r>
              <a:rPr lang="fr-FR" dirty="0"/>
              <a:t>Analyse de notre cœur de cible  : l’offre club virtuel</a:t>
            </a:r>
            <a:br>
              <a:rPr lang="fr-FR" dirty="0"/>
            </a:br>
            <a:r>
              <a:rPr lang="fr-FR" sz="2000" dirty="0"/>
              <a:t>(</a:t>
            </a:r>
            <a:r>
              <a:rPr lang="fr-FR" sz="1800" dirty="0"/>
              <a:t>1343 personnes)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à coins arrondis 6"/>
          <p:cNvSpPr/>
          <p:nvPr/>
        </p:nvSpPr>
        <p:spPr>
          <a:xfrm>
            <a:off x="2544240" y="6239053"/>
            <a:ext cx="3899967" cy="626368"/>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moitié n’est pas prête à payer, 45 % moins de 30€ annuels</a:t>
            </a:r>
          </a:p>
        </p:txBody>
      </p:sp>
      <p:sp>
        <p:nvSpPr>
          <p:cNvPr id="4" name="ZoneTexte 3"/>
          <p:cNvSpPr txBox="1"/>
          <p:nvPr/>
        </p:nvSpPr>
        <p:spPr>
          <a:xfrm>
            <a:off x="6444206" y="4941168"/>
            <a:ext cx="2699793" cy="1477328"/>
          </a:xfrm>
          <a:prstGeom prst="rect">
            <a:avLst/>
          </a:prstGeom>
          <a:noFill/>
        </p:spPr>
        <p:txBody>
          <a:bodyPr wrap="square" rtlCol="0">
            <a:spAutoFit/>
          </a:bodyPr>
          <a:lstStyle/>
          <a:p>
            <a:r>
              <a:rPr lang="fr-FR" dirty="0"/>
              <a:t>S’agissant d’un produit qui n’existe pas, ce n’est pas décourageant </a:t>
            </a:r>
          </a:p>
          <a:p>
            <a:r>
              <a:rPr lang="fr-FR" dirty="0"/>
              <a:t>(première année de licence à moindre frais)</a:t>
            </a:r>
          </a:p>
        </p:txBody>
      </p:sp>
      <p:sp>
        <p:nvSpPr>
          <p:cNvPr id="6" name="Rectangle 5"/>
          <p:cNvSpPr/>
          <p:nvPr/>
        </p:nvSpPr>
        <p:spPr>
          <a:xfrm>
            <a:off x="251520" y="1268760"/>
            <a:ext cx="7920880" cy="646331"/>
          </a:xfrm>
          <a:prstGeom prst="rect">
            <a:avLst/>
          </a:prstGeom>
        </p:spPr>
        <p:txBody>
          <a:bodyPr wrap="square">
            <a:spAutoFit/>
          </a:bodyPr>
          <a:lstStyle/>
          <a:p>
            <a:r>
              <a:rPr lang="fr-FR" dirty="0"/>
              <a:t>Qu'est-ce qui vous paraît primordial dans ce club en ligne ? (plusieurs réponses possibles)</a:t>
            </a:r>
          </a:p>
        </p:txBody>
      </p:sp>
      <p:sp>
        <p:nvSpPr>
          <p:cNvPr id="8" name="ZoneTexte 7"/>
          <p:cNvSpPr txBox="1"/>
          <p:nvPr/>
        </p:nvSpPr>
        <p:spPr>
          <a:xfrm>
            <a:off x="179512" y="2204864"/>
            <a:ext cx="4536504" cy="2031325"/>
          </a:xfrm>
          <a:prstGeom prst="rect">
            <a:avLst/>
          </a:prstGeom>
          <a:noFill/>
        </p:spPr>
        <p:txBody>
          <a:bodyPr wrap="square" rtlCol="0">
            <a:spAutoFit/>
          </a:bodyPr>
          <a:lstStyle/>
          <a:p>
            <a:pPr marL="285750" indent="-285750">
              <a:buFont typeface="Arial" panose="020B0604020202020204" pitchFamily="34" charset="0"/>
              <a:buChar char="•"/>
            </a:pPr>
            <a:r>
              <a:rPr lang="fr-FR" dirty="0"/>
              <a:t>jouer en classique  :  65% </a:t>
            </a:r>
          </a:p>
          <a:p>
            <a:pPr marL="285750" indent="-285750">
              <a:buFont typeface="Arial" panose="020B0604020202020204" pitchFamily="34" charset="0"/>
              <a:buChar char="•"/>
            </a:pPr>
            <a:r>
              <a:rPr lang="fr-FR" dirty="0"/>
              <a:t>la convivialité  : 63 %</a:t>
            </a:r>
          </a:p>
          <a:p>
            <a:pPr marL="285750" indent="-285750">
              <a:buFont typeface="Arial" panose="020B0604020202020204" pitchFamily="34" charset="0"/>
              <a:buChar char="•"/>
            </a:pPr>
            <a:r>
              <a:rPr lang="fr-FR" dirty="0"/>
              <a:t>participer à un tournoi en ligne : 43%</a:t>
            </a:r>
          </a:p>
          <a:p>
            <a:pPr marL="285750" indent="-285750">
              <a:buFont typeface="Arial" panose="020B0604020202020204" pitchFamily="34" charset="0"/>
              <a:buChar char="•"/>
            </a:pPr>
            <a:r>
              <a:rPr lang="fr-FR" dirty="0"/>
              <a:t>faire la connaissance de nouveaux joueurs : 37%</a:t>
            </a:r>
          </a:p>
          <a:p>
            <a:pPr marL="285750" indent="-285750">
              <a:buFont typeface="Arial" panose="020B0604020202020204" pitchFamily="34" charset="0"/>
              <a:buChar char="•"/>
            </a:pPr>
            <a:r>
              <a:rPr lang="fr-FR" dirty="0"/>
              <a:t>avoir des conseils :  31%</a:t>
            </a:r>
          </a:p>
          <a:p>
            <a:pPr marL="285750" indent="-285750">
              <a:buFont typeface="Arial" panose="020B0604020202020204" pitchFamily="34" charset="0"/>
              <a:buChar char="•"/>
            </a:pPr>
            <a:r>
              <a:rPr lang="fr-FR" dirty="0"/>
              <a:t>jouer en duplicate : 26 %</a:t>
            </a:r>
          </a:p>
        </p:txBody>
      </p:sp>
      <p:sp>
        <p:nvSpPr>
          <p:cNvPr id="10" name="Rectangle 9"/>
          <p:cNvSpPr/>
          <p:nvPr/>
        </p:nvSpPr>
        <p:spPr>
          <a:xfrm>
            <a:off x="5220072" y="2204864"/>
            <a:ext cx="345638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fr-FR" dirty="0">
                <a:solidFill>
                  <a:schemeClr val="tx1"/>
                </a:solidFill>
              </a:rPr>
              <a:t>avoir des explications : 24 % </a:t>
            </a:r>
          </a:p>
          <a:p>
            <a:pPr marL="285750" indent="-285750">
              <a:buFont typeface="Arial" panose="020B0604020202020204" pitchFamily="34" charset="0"/>
              <a:buChar char="•"/>
            </a:pPr>
            <a:r>
              <a:rPr lang="fr-FR" dirty="0">
                <a:solidFill>
                  <a:schemeClr val="tx1"/>
                </a:solidFill>
              </a:rPr>
              <a:t>tutoriels, vidéos de champions : 24 %</a:t>
            </a:r>
          </a:p>
          <a:p>
            <a:pPr marL="285750" indent="-285750">
              <a:buFont typeface="Arial" panose="020B0604020202020204" pitchFamily="34" charset="0"/>
              <a:buChar char="•"/>
            </a:pPr>
            <a:r>
              <a:rPr lang="fr-FR" dirty="0">
                <a:solidFill>
                  <a:schemeClr val="tx1"/>
                </a:solidFill>
              </a:rPr>
              <a:t> retrouver des amis : 22 %</a:t>
            </a:r>
          </a:p>
          <a:p>
            <a:pPr marL="285750" indent="-285750">
              <a:buFont typeface="Arial" panose="020B0604020202020204" pitchFamily="34" charset="0"/>
              <a:buChar char="•"/>
            </a:pPr>
            <a:r>
              <a:rPr lang="fr-FR" dirty="0">
                <a:solidFill>
                  <a:schemeClr val="tx1"/>
                </a:solidFill>
              </a:rPr>
              <a:t>participer à un tournoi en « vrai » : 20 %</a:t>
            </a:r>
          </a:p>
        </p:txBody>
      </p:sp>
      <p:sp>
        <p:nvSpPr>
          <p:cNvPr id="13" name="Rectangle à coins arrondis 12"/>
          <p:cNvSpPr/>
          <p:nvPr/>
        </p:nvSpPr>
        <p:spPr>
          <a:xfrm>
            <a:off x="3779912" y="3933056"/>
            <a:ext cx="3744416" cy="626368"/>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convivialité et l’échange priment</a:t>
            </a:r>
          </a:p>
        </p:txBody>
      </p:sp>
    </p:spTree>
    <p:extLst>
      <p:ext uri="{BB962C8B-B14F-4D97-AF65-F5344CB8AC3E}">
        <p14:creationId xmlns:p14="http://schemas.microsoft.com/office/powerpoint/2010/main" val="429229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club virtuel : c’est quoi  et pourquoi faire ?</a:t>
            </a:r>
          </a:p>
        </p:txBody>
      </p:sp>
      <p:sp>
        <p:nvSpPr>
          <p:cNvPr id="3" name="Espace réservé du contenu 2"/>
          <p:cNvSpPr>
            <a:spLocks noGrp="1"/>
          </p:cNvSpPr>
          <p:nvPr>
            <p:ph idx="1"/>
          </p:nvPr>
        </p:nvSpPr>
        <p:spPr/>
        <p:txBody>
          <a:bodyPr/>
          <a:lstStyle/>
          <a:p>
            <a:r>
              <a:rPr lang="fr-FR" b="1" dirty="0">
                <a:solidFill>
                  <a:srgbClr val="FF6600"/>
                </a:solidFill>
              </a:rPr>
              <a:t>Un club virtuel </a:t>
            </a:r>
            <a:r>
              <a:rPr lang="fr-FR" dirty="0"/>
              <a:t>est un club de Scrabble en ligne (lieu de rencontre dématérialisé), affilié à la </a:t>
            </a:r>
            <a:r>
              <a:rPr lang="fr-FR" dirty="0" err="1"/>
              <a:t>FFSc</a:t>
            </a:r>
            <a:r>
              <a:rPr lang="fr-FR" dirty="0"/>
              <a:t>. </a:t>
            </a:r>
          </a:p>
          <a:p>
            <a:pPr marL="0" indent="0">
              <a:buNone/>
            </a:pPr>
            <a:r>
              <a:rPr lang="fr-FR" dirty="0"/>
              <a:t>L’accès à ce club implique la prise d’une licence auprès de la </a:t>
            </a:r>
            <a:r>
              <a:rPr lang="fr-FR" dirty="0" err="1"/>
              <a:t>FFSc</a:t>
            </a:r>
            <a:r>
              <a:rPr lang="fr-FR" dirty="0"/>
              <a:t>, à discuter si elle doit conférer les mêmes avantages que pour les licenciés des clubs traditionnels ou si elle peut être allégée avec une approche de type « loisir »</a:t>
            </a:r>
          </a:p>
          <a:p>
            <a:endParaRPr lang="fr-FR" dirty="0"/>
          </a:p>
          <a:p>
            <a:r>
              <a:rPr lang="fr-FR" b="1" dirty="0">
                <a:solidFill>
                  <a:srgbClr val="FF6600"/>
                </a:solidFill>
              </a:rPr>
              <a:t>Les objectifs </a:t>
            </a:r>
            <a:r>
              <a:rPr lang="fr-FR" dirty="0"/>
              <a:t>: </a:t>
            </a:r>
          </a:p>
          <a:p>
            <a:pPr marL="0" indent="0">
              <a:buNone/>
            </a:pPr>
            <a:r>
              <a:rPr lang="fr-FR" dirty="0"/>
              <a:t>Développer, moderniser et rajeunir la </a:t>
            </a:r>
            <a:r>
              <a:rPr lang="fr-FR" dirty="0" err="1"/>
              <a:t>FFSc</a:t>
            </a:r>
            <a:r>
              <a:rPr lang="fr-FR" dirty="0"/>
              <a:t> en diversifiant l’offre de façon à répondre aux besoins de tous les licenciés potentiels.</a:t>
            </a:r>
          </a:p>
          <a:p>
            <a:endParaRPr lang="fr-FR" dirty="0"/>
          </a:p>
          <a:p>
            <a:endParaRPr lang="fr-FR" dirty="0"/>
          </a:p>
        </p:txBody>
      </p:sp>
    </p:spTree>
    <p:extLst>
      <p:ext uri="{BB962C8B-B14F-4D97-AF65-F5344CB8AC3E}">
        <p14:creationId xmlns:p14="http://schemas.microsoft.com/office/powerpoint/2010/main" val="181966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L’offre club virtuel : propositions</a:t>
            </a:r>
          </a:p>
        </p:txBody>
      </p:sp>
      <p:sp>
        <p:nvSpPr>
          <p:cNvPr id="3" name="Espace réservé du contenu 2"/>
          <p:cNvSpPr>
            <a:spLocks noGrp="1"/>
          </p:cNvSpPr>
          <p:nvPr>
            <p:ph idx="1"/>
          </p:nvPr>
        </p:nvSpPr>
        <p:spPr/>
        <p:txBody>
          <a:bodyPr>
            <a:normAutofit lnSpcReduction="10000"/>
          </a:bodyPr>
          <a:lstStyle/>
          <a:p>
            <a:r>
              <a:rPr lang="fr-FR" dirty="0"/>
              <a:t>Un club unique avec des antennes locales</a:t>
            </a:r>
          </a:p>
          <a:p>
            <a:pPr marL="0" indent="0">
              <a:buNone/>
            </a:pPr>
            <a:endParaRPr lang="fr-FR" dirty="0"/>
          </a:p>
          <a:p>
            <a:r>
              <a:rPr lang="fr-FR" dirty="0"/>
              <a:t>L’affiliation doit se faire en ligne via la fédé. il pourrait être bon de financer quelques bannières de pub pour le lancement </a:t>
            </a:r>
            <a:r>
              <a:rPr lang="fr-FR" dirty="0">
                <a:sym typeface="Wingdings" panose="05000000000000000000" pitchFamily="2" charset="2"/>
              </a:rPr>
              <a:t></a:t>
            </a:r>
          </a:p>
          <a:p>
            <a:endParaRPr lang="fr-FR" dirty="0"/>
          </a:p>
          <a:p>
            <a:r>
              <a:rPr lang="fr-FR" dirty="0"/>
              <a:t>La </a:t>
            </a:r>
            <a:r>
              <a:rPr lang="fr-FR" dirty="0" err="1"/>
              <a:t>FFSc</a:t>
            </a:r>
            <a:r>
              <a:rPr lang="fr-FR" dirty="0"/>
              <a:t> devra assurer sur la page d’accueil du site la visibilité des clubs virtuels. Un comité clubs en ligne pourrait être utilisé pour les reconnaître (codes-club en Z).</a:t>
            </a:r>
          </a:p>
          <a:p>
            <a:endParaRPr lang="fr-FR" dirty="0"/>
          </a:p>
          <a:p>
            <a:r>
              <a:rPr lang="fr-FR" dirty="0"/>
              <a:t>Donner un code provisoire gratuit pour tester</a:t>
            </a:r>
          </a:p>
          <a:p>
            <a:endParaRPr lang="fr-FR" dirty="0"/>
          </a:p>
          <a:p>
            <a:r>
              <a:rPr lang="fr-FR" dirty="0"/>
              <a:t>Il sera nécessaire de procéder à un recrutement de personnes susceptibles d’animer ces clubs et de leur assurer une formation.</a:t>
            </a:r>
          </a:p>
          <a:p>
            <a:endParaRPr lang="fr-FR" dirty="0"/>
          </a:p>
          <a:p>
            <a:r>
              <a:rPr lang="fr-FR" dirty="0"/>
              <a:t>Nécessité de modération</a:t>
            </a:r>
          </a:p>
          <a:p>
            <a:endParaRPr lang="fr-FR" dirty="0"/>
          </a:p>
        </p:txBody>
      </p:sp>
    </p:spTree>
    <p:extLst>
      <p:ext uri="{BB962C8B-B14F-4D97-AF65-F5344CB8AC3E}">
        <p14:creationId xmlns:p14="http://schemas.microsoft.com/office/powerpoint/2010/main" val="232025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L’offre club virtuel : propositions</a:t>
            </a:r>
          </a:p>
        </p:txBody>
      </p:sp>
      <p:sp>
        <p:nvSpPr>
          <p:cNvPr id="3" name="Espace réservé du contenu 2"/>
          <p:cNvSpPr>
            <a:spLocks noGrp="1"/>
          </p:cNvSpPr>
          <p:nvPr>
            <p:ph idx="1"/>
          </p:nvPr>
        </p:nvSpPr>
        <p:spPr>
          <a:xfrm>
            <a:off x="827584" y="1386000"/>
            <a:ext cx="7058025" cy="4680098"/>
          </a:xfrm>
        </p:spPr>
        <p:txBody>
          <a:bodyPr>
            <a:normAutofit fontScale="92500" lnSpcReduction="10000"/>
          </a:bodyPr>
          <a:lstStyle/>
          <a:p>
            <a:pPr marL="0" indent="0">
              <a:buNone/>
            </a:pPr>
            <a:r>
              <a:rPr lang="fr-FR" dirty="0"/>
              <a:t>Les résultats du questionnaire nous montrent que l’offre doit répondre à certains critères :</a:t>
            </a:r>
          </a:p>
          <a:p>
            <a:pPr marL="0" indent="0">
              <a:buNone/>
            </a:pPr>
            <a:endParaRPr lang="fr-FR" dirty="0"/>
          </a:p>
          <a:p>
            <a:pPr lvl="0"/>
            <a:r>
              <a:rPr lang="fr-FR" dirty="0"/>
              <a:t>Permettre de jouer </a:t>
            </a:r>
            <a:r>
              <a:rPr lang="fr-FR" dirty="0">
                <a:solidFill>
                  <a:srgbClr val="FF6600"/>
                </a:solidFill>
              </a:rPr>
              <a:t>tous les jours </a:t>
            </a:r>
            <a:r>
              <a:rPr lang="fr-FR" dirty="0"/>
              <a:t>(et même à toute heure)</a:t>
            </a:r>
          </a:p>
          <a:p>
            <a:pPr lvl="0"/>
            <a:r>
              <a:rPr lang="fr-FR" dirty="0"/>
              <a:t>Offrir la possibilité de jouer </a:t>
            </a:r>
            <a:r>
              <a:rPr lang="fr-FR" dirty="0">
                <a:solidFill>
                  <a:srgbClr val="FF6600"/>
                </a:solidFill>
              </a:rPr>
              <a:t>en classique </a:t>
            </a:r>
            <a:r>
              <a:rPr lang="fr-FR" dirty="0"/>
              <a:t>et en duplicate </a:t>
            </a:r>
            <a:r>
              <a:rPr lang="fr-FR" dirty="0">
                <a:solidFill>
                  <a:srgbClr val="FF6600"/>
                </a:solidFill>
              </a:rPr>
              <a:t>(l’approche du classique étant nettement plébiscitée)</a:t>
            </a:r>
          </a:p>
          <a:p>
            <a:pPr lvl="0"/>
            <a:r>
              <a:rPr lang="fr-FR" dirty="0"/>
              <a:t>Permettre </a:t>
            </a:r>
            <a:r>
              <a:rPr lang="fr-FR" dirty="0">
                <a:solidFill>
                  <a:srgbClr val="FF6600"/>
                </a:solidFill>
              </a:rPr>
              <a:t>convivialité</a:t>
            </a:r>
            <a:r>
              <a:rPr lang="fr-FR" dirty="0"/>
              <a:t>, échanges, rencontres</a:t>
            </a:r>
          </a:p>
          <a:p>
            <a:r>
              <a:rPr lang="fr-FR" dirty="0"/>
              <a:t>Permettre des compétitions principalement en ligne, mais aussi l’accès aux compétitions « en vrai »</a:t>
            </a:r>
          </a:p>
          <a:p>
            <a:pPr lvl="0"/>
            <a:r>
              <a:rPr lang="fr-FR" dirty="0"/>
              <a:t>Avoir une partie pédagogie (conseils, tutos…)</a:t>
            </a:r>
          </a:p>
          <a:p>
            <a:pPr marL="0" indent="0">
              <a:buNone/>
            </a:pPr>
            <a:endParaRPr lang="fr-FR" dirty="0"/>
          </a:p>
          <a:p>
            <a:pPr marL="0" indent="0">
              <a:buNone/>
            </a:pPr>
            <a:r>
              <a:rPr lang="fr-FR" dirty="0"/>
              <a:t>Le club virtuel devra également répondre à des critères techniques :</a:t>
            </a:r>
          </a:p>
          <a:p>
            <a:pPr marL="0" indent="0">
              <a:buNone/>
            </a:pPr>
            <a:endParaRPr lang="fr-FR" dirty="0"/>
          </a:p>
          <a:p>
            <a:pPr lvl="0"/>
            <a:r>
              <a:rPr lang="fr-FR" dirty="0"/>
              <a:t>Plates-formes de jeu accessibles sur PC, MAC, tablette, smartphone</a:t>
            </a:r>
          </a:p>
          <a:p>
            <a:pPr lvl="0"/>
            <a:r>
              <a:rPr lang="fr-FR" dirty="0"/>
              <a:t>Site responsive design</a:t>
            </a:r>
          </a:p>
          <a:p>
            <a:pPr lvl="0"/>
            <a:r>
              <a:rPr lang="fr-FR" dirty="0"/>
              <a:t>Avec espace de convivialité (chat, forum…)  voire utilisation de Skype</a:t>
            </a:r>
          </a:p>
          <a:p>
            <a:pPr lvl="0"/>
            <a:r>
              <a:rPr lang="fr-FR" dirty="0"/>
              <a:t>Avec respect des droits Mattel et Larousse</a:t>
            </a:r>
          </a:p>
          <a:p>
            <a:pPr lvl="0"/>
            <a:r>
              <a:rPr lang="fr-FR" dirty="0"/>
              <a:t>Référencement optimisé sur Google</a:t>
            </a:r>
          </a:p>
          <a:p>
            <a:endParaRPr lang="fr-FR" dirty="0"/>
          </a:p>
        </p:txBody>
      </p:sp>
    </p:spTree>
    <p:extLst>
      <p:ext uri="{BB962C8B-B14F-4D97-AF65-F5344CB8AC3E}">
        <p14:creationId xmlns:p14="http://schemas.microsoft.com/office/powerpoint/2010/main" val="232025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L’offre club virtuel : questions </a:t>
            </a:r>
          </a:p>
        </p:txBody>
      </p:sp>
      <p:sp>
        <p:nvSpPr>
          <p:cNvPr id="3" name="Espace réservé du contenu 2"/>
          <p:cNvSpPr>
            <a:spLocks noGrp="1"/>
          </p:cNvSpPr>
          <p:nvPr>
            <p:ph idx="1"/>
          </p:nvPr>
        </p:nvSpPr>
        <p:spPr/>
        <p:txBody>
          <a:bodyPr/>
          <a:lstStyle/>
          <a:p>
            <a:r>
              <a:rPr lang="fr-FR" dirty="0"/>
              <a:t>Un club virtuel est aussi un lieu où on peut jouer.</a:t>
            </a:r>
          </a:p>
          <a:p>
            <a:endParaRPr lang="fr-FR" dirty="0"/>
          </a:p>
          <a:p>
            <a:r>
              <a:rPr lang="fr-FR" dirty="0"/>
              <a:t>Deux choix : </a:t>
            </a:r>
          </a:p>
          <a:p>
            <a:pPr lvl="1">
              <a:buFont typeface="Wingdings" panose="05000000000000000000" pitchFamily="2" charset="2"/>
              <a:buChar char="v"/>
            </a:pPr>
            <a:r>
              <a:rPr lang="fr-FR" dirty="0"/>
              <a:t> utiliser les plateformes de jeu existantes ( Mattel pour le classique, à sélectionner pour le dupli)</a:t>
            </a:r>
          </a:p>
          <a:p>
            <a:pPr lvl="1">
              <a:buFont typeface="Wingdings" panose="05000000000000000000" pitchFamily="2" charset="2"/>
              <a:buChar char="v"/>
            </a:pPr>
            <a:r>
              <a:rPr lang="fr-FR" dirty="0"/>
              <a:t>créer une application « maison » (et en attendant, utiliser une des plateformes existantes) au moins pour le duplicate</a:t>
            </a:r>
          </a:p>
          <a:p>
            <a:pPr lvl="1">
              <a:buFont typeface="Wingdings" panose="05000000000000000000" pitchFamily="2" charset="2"/>
              <a:buChar char="v"/>
            </a:pPr>
            <a:endParaRPr lang="fr-FR" dirty="0"/>
          </a:p>
          <a:p>
            <a:r>
              <a:rPr lang="fr-FR" b="1" dirty="0">
                <a:solidFill>
                  <a:srgbClr val="FF6600"/>
                </a:solidFill>
              </a:rPr>
              <a:t>QUID  des droits Mattel et Larousse dans les deux cas ?</a:t>
            </a:r>
          </a:p>
          <a:p>
            <a:pPr marL="0" indent="0">
              <a:buNone/>
            </a:pPr>
            <a:r>
              <a:rPr lang="fr-FR" b="1" dirty="0">
                <a:solidFill>
                  <a:srgbClr val="FF6600"/>
                </a:solidFill>
              </a:rPr>
              <a:t>Est ce que le fait de protéger  l’accès  par login mot de passe règle les soucis de droits ?</a:t>
            </a:r>
          </a:p>
          <a:p>
            <a:pPr marL="0" indent="0">
              <a:buNone/>
            </a:pPr>
            <a:endParaRPr lang="fr-FR" b="1" dirty="0">
              <a:solidFill>
                <a:srgbClr val="FF6600"/>
              </a:solidFill>
            </a:endParaRPr>
          </a:p>
          <a:p>
            <a:r>
              <a:rPr lang="fr-FR" b="1" dirty="0">
                <a:solidFill>
                  <a:srgbClr val="FF6600"/>
                </a:solidFill>
              </a:rPr>
              <a:t>Quelle</a:t>
            </a:r>
            <a:r>
              <a:rPr lang="fr-FR" b="1" dirty="0">
                <a:solidFill>
                  <a:srgbClr val="FF0000"/>
                </a:solidFill>
              </a:rPr>
              <a:t> </a:t>
            </a:r>
            <a:r>
              <a:rPr lang="fr-FR" b="1" dirty="0">
                <a:solidFill>
                  <a:srgbClr val="FF6600"/>
                </a:solidFill>
              </a:rPr>
              <a:t>articulation avec </a:t>
            </a:r>
            <a:r>
              <a:rPr lang="fr-FR" b="1" dirty="0" err="1">
                <a:solidFill>
                  <a:srgbClr val="FF6600"/>
                </a:solidFill>
              </a:rPr>
              <a:t>Duplitop</a:t>
            </a:r>
            <a:r>
              <a:rPr lang="fr-FR" b="1" dirty="0">
                <a:solidFill>
                  <a:srgbClr val="FF6600"/>
                </a:solidFill>
              </a:rPr>
              <a:t> 8 ?</a:t>
            </a:r>
          </a:p>
          <a:p>
            <a:pPr marL="0" indent="0">
              <a:buNone/>
            </a:pPr>
            <a:endParaRPr lang="fr-FR" b="1" dirty="0">
              <a:solidFill>
                <a:srgbClr val="FF6600"/>
              </a:solidFill>
            </a:endParaRPr>
          </a:p>
        </p:txBody>
      </p:sp>
    </p:spTree>
    <p:extLst>
      <p:ext uri="{BB962C8B-B14F-4D97-AF65-F5344CB8AC3E}">
        <p14:creationId xmlns:p14="http://schemas.microsoft.com/office/powerpoint/2010/main" val="232025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Prochaines étapes?</a:t>
            </a:r>
          </a:p>
        </p:txBody>
      </p:sp>
      <p:sp>
        <p:nvSpPr>
          <p:cNvPr id="3" name="Espace réservé du texte 2"/>
          <p:cNvSpPr>
            <a:spLocks noGrp="1"/>
          </p:cNvSpPr>
          <p:nvPr>
            <p:ph type="body" sz="quarter" idx="11"/>
          </p:nvPr>
        </p:nvSpPr>
        <p:spPr>
          <a:xfrm>
            <a:off x="1036018" y="1413283"/>
            <a:ext cx="7037207" cy="4612792"/>
          </a:xfrm>
        </p:spPr>
        <p:txBody>
          <a:bodyPr>
            <a:normAutofit/>
          </a:bodyPr>
          <a:lstStyle/>
          <a:p>
            <a:endParaRPr lang="fr-FR" dirty="0"/>
          </a:p>
          <a:p>
            <a:pPr marL="285750" indent="-285750">
              <a:buClr>
                <a:srgbClr val="FF6600"/>
              </a:buClr>
              <a:buSzPct val="90000"/>
              <a:buFont typeface="Wingdings" panose="05000000000000000000" pitchFamily="2" charset="2"/>
              <a:buChar char="§"/>
            </a:pPr>
            <a:r>
              <a:rPr lang="fr-FR" dirty="0"/>
              <a:t>si appli, construire un cahier des charges</a:t>
            </a:r>
          </a:p>
          <a:p>
            <a:pPr>
              <a:buClr>
                <a:srgbClr val="FF6600"/>
              </a:buClr>
              <a:buSzPct val="90000"/>
            </a:pPr>
            <a:endParaRPr lang="fr-FR" dirty="0"/>
          </a:p>
          <a:p>
            <a:r>
              <a:rPr lang="fr-FR" dirty="0"/>
              <a:t>(nécessité de lancer un appel  à compétence , sur le site de la fédé, pour nous rejoindre)</a:t>
            </a:r>
          </a:p>
          <a:p>
            <a:endParaRPr lang="fr-FR" dirty="0"/>
          </a:p>
          <a:p>
            <a:pPr marL="285750" indent="-285750">
              <a:buClr>
                <a:srgbClr val="FF6600"/>
              </a:buClr>
              <a:buSzPct val="90000"/>
              <a:buFont typeface="Wingdings" panose="05000000000000000000" pitchFamily="2" charset="2"/>
              <a:buChar char="§"/>
            </a:pPr>
            <a:r>
              <a:rPr lang="fr-FR" dirty="0"/>
              <a:t>envisager un partenariat avec une plateforme de jeu (Hélène propose SEPS)</a:t>
            </a:r>
          </a:p>
          <a:p>
            <a:pPr marL="2571750" lvl="5" indent="0">
              <a:buClr>
                <a:srgbClr val="FF6600"/>
              </a:buClr>
              <a:buSzPct val="90000"/>
              <a:buNone/>
            </a:pPr>
            <a:r>
              <a:rPr lang="fr-FR" dirty="0"/>
              <a:t>et </a:t>
            </a:r>
          </a:p>
          <a:p>
            <a:pPr marL="285750" indent="-285750">
              <a:buClr>
                <a:srgbClr val="FF6600"/>
              </a:buClr>
              <a:buSzPct val="90000"/>
              <a:buFont typeface="Wingdings" panose="05000000000000000000" pitchFamily="2" charset="2"/>
              <a:buChar char="§"/>
            </a:pPr>
            <a:endParaRPr lang="fr-FR" dirty="0"/>
          </a:p>
          <a:p>
            <a:pPr>
              <a:buClr>
                <a:srgbClr val="FF6600"/>
              </a:buClr>
              <a:buSzPct val="90000"/>
            </a:pPr>
            <a:r>
              <a:rPr lang="fr-FR" dirty="0"/>
              <a:t>en attendant les bonnes idées émises  et qui sont applicables de suite:</a:t>
            </a:r>
          </a:p>
          <a:p>
            <a:pPr marL="1028700" lvl="1">
              <a:buClr>
                <a:srgbClr val="FF6600"/>
              </a:buClr>
              <a:buSzPct val="90000"/>
              <a:buFont typeface="Wingdings" panose="05000000000000000000" pitchFamily="2" charset="2"/>
              <a:buChar char="§"/>
            </a:pPr>
            <a:r>
              <a:rPr lang="fr-FR" dirty="0"/>
              <a:t>communiquer sur les tournois de classiques en évènements OVS (on va sortir)</a:t>
            </a:r>
          </a:p>
          <a:p>
            <a:pPr marL="1028700" lvl="1">
              <a:buClr>
                <a:srgbClr val="FF6600"/>
              </a:buClr>
              <a:buSzPct val="90000"/>
              <a:buFont typeface="Wingdings" panose="05000000000000000000" pitchFamily="2" charset="2"/>
              <a:buChar char="§"/>
            </a:pPr>
            <a:r>
              <a:rPr lang="fr-FR" dirty="0"/>
              <a:t>mettre un espace de prise de licence sur le site de la fédé (Vous voulez nous rejoindre ? Licenciez vous !)</a:t>
            </a:r>
          </a:p>
        </p:txBody>
      </p:sp>
    </p:spTree>
    <p:extLst>
      <p:ext uri="{BB962C8B-B14F-4D97-AF65-F5344CB8AC3E}">
        <p14:creationId xmlns:p14="http://schemas.microsoft.com/office/powerpoint/2010/main" val="427805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Merci</a:t>
            </a:r>
          </a:p>
        </p:txBody>
      </p:sp>
    </p:spTree>
    <p:extLst>
      <p:ext uri="{BB962C8B-B14F-4D97-AF65-F5344CB8AC3E}">
        <p14:creationId xmlns:p14="http://schemas.microsoft.com/office/powerpoint/2010/main" val="798281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normAutofit/>
          </a:bodyPr>
          <a:lstStyle/>
          <a:p>
            <a:pPr marL="0" indent="0">
              <a:buNone/>
            </a:pPr>
            <a:r>
              <a:rPr lang="fr-FR" sz="4800" dirty="0">
                <a:solidFill>
                  <a:srgbClr val="FF6600"/>
                </a:solidFill>
              </a:rPr>
              <a:t>Annexes</a:t>
            </a:r>
          </a:p>
          <a:p>
            <a:pPr marL="0" indent="0">
              <a:buNone/>
            </a:pPr>
            <a:endParaRPr lang="fr-FR" sz="4800" dirty="0">
              <a:solidFill>
                <a:srgbClr val="FF6600"/>
              </a:solidFill>
            </a:endParaRPr>
          </a:p>
          <a:p>
            <a:pPr lvl="1"/>
            <a:r>
              <a:rPr lang="fr-FR" dirty="0"/>
              <a:t>sites et applis de jeu</a:t>
            </a:r>
          </a:p>
          <a:p>
            <a:pPr lvl="1"/>
            <a:endParaRPr lang="fr-FR" dirty="0"/>
          </a:p>
          <a:p>
            <a:pPr lvl="1"/>
            <a:r>
              <a:rPr lang="fr-FR" dirty="0"/>
              <a:t>les expériences de clubs virtuels</a:t>
            </a:r>
          </a:p>
          <a:p>
            <a:pPr lvl="1"/>
            <a:endParaRPr lang="fr-FR" dirty="0"/>
          </a:p>
          <a:p>
            <a:pPr lvl="1"/>
            <a:r>
              <a:rPr lang="fr-FR" dirty="0"/>
              <a:t>quelques verbatims de l’enquête</a:t>
            </a:r>
          </a:p>
          <a:p>
            <a:pPr marL="457200" lvl="1" indent="0">
              <a:buNone/>
            </a:pPr>
            <a:endParaRPr lang="fr-FR" dirty="0"/>
          </a:p>
          <a:p>
            <a:pPr marL="0" indent="0">
              <a:buNone/>
            </a:pPr>
            <a:endParaRPr lang="fr-FR" sz="4800" dirty="0">
              <a:solidFill>
                <a:srgbClr val="FF6600"/>
              </a:solidFill>
            </a:endParaRPr>
          </a:p>
        </p:txBody>
      </p:sp>
      <p:pic>
        <p:nvPicPr>
          <p:cNvPr id="3078" name="Picture 6"/>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7613" r="761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9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7804880" cy="982800"/>
          </a:xfrm>
        </p:spPr>
        <p:txBody>
          <a:bodyPr/>
          <a:lstStyle/>
          <a:p>
            <a:r>
              <a:rPr lang="fr-FR" dirty="0"/>
              <a:t>L’équipe</a:t>
            </a:r>
          </a:p>
        </p:txBody>
      </p:sp>
      <p:sp>
        <p:nvSpPr>
          <p:cNvPr id="8" name="Bulle ronde 7"/>
          <p:cNvSpPr/>
          <p:nvPr/>
        </p:nvSpPr>
        <p:spPr>
          <a:xfrm>
            <a:off x="4211960" y="188640"/>
            <a:ext cx="4032448" cy="1296144"/>
          </a:xfrm>
          <a:prstGeom prst="wedgeEllipseCallout">
            <a:avLst>
              <a:gd name="adj1" fmla="val -105320"/>
              <a:gd name="adj2" fmla="val 40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Arial" panose="020B0604020202020204" pitchFamily="34" charset="0"/>
                <a:cs typeface="Arial" panose="020B0604020202020204" pitchFamily="34" charset="0"/>
              </a:rPr>
              <a:t>Marie Claude </a:t>
            </a:r>
            <a:r>
              <a:rPr lang="fr-FR" b="1" dirty="0" err="1">
                <a:solidFill>
                  <a:schemeClr val="bg1"/>
                </a:solidFill>
                <a:latin typeface="Arial" panose="020B0604020202020204" pitchFamily="34" charset="0"/>
                <a:cs typeface="Arial" panose="020B0604020202020204" pitchFamily="34" charset="0"/>
              </a:rPr>
              <a:t>Derosne</a:t>
            </a:r>
            <a:endParaRPr lang="fr-FR" b="1" dirty="0">
              <a:solidFill>
                <a:schemeClr val="bg1"/>
              </a:solidFill>
              <a:latin typeface="Arial" panose="020B0604020202020204" pitchFamily="34" charset="0"/>
              <a:cs typeface="Arial" panose="020B0604020202020204" pitchFamily="34" charset="0"/>
            </a:endParaRPr>
          </a:p>
          <a:p>
            <a:pPr algn="ctr"/>
            <a:endParaRPr lang="fr-FR" dirty="0"/>
          </a:p>
        </p:txBody>
      </p:sp>
      <p:sp>
        <p:nvSpPr>
          <p:cNvPr id="11" name="Explosion 2 10"/>
          <p:cNvSpPr/>
          <p:nvPr/>
        </p:nvSpPr>
        <p:spPr>
          <a:xfrm>
            <a:off x="5759624" y="4522972"/>
            <a:ext cx="3384376" cy="2335028"/>
          </a:xfrm>
          <a:prstGeom prst="irregularSeal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Isabelle Pieri</a:t>
            </a:r>
          </a:p>
        </p:txBody>
      </p:sp>
      <p:sp>
        <p:nvSpPr>
          <p:cNvPr id="12" name="Ruban courbé vers le bas 11"/>
          <p:cNvSpPr/>
          <p:nvPr/>
        </p:nvSpPr>
        <p:spPr>
          <a:xfrm>
            <a:off x="0" y="4149080"/>
            <a:ext cx="3635896" cy="1296144"/>
          </a:xfrm>
          <a:prstGeom prst="ellipseRibb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Fabien Douté</a:t>
            </a:r>
          </a:p>
        </p:txBody>
      </p:sp>
      <p:sp>
        <p:nvSpPr>
          <p:cNvPr id="13" name="Pensées 12"/>
          <p:cNvSpPr/>
          <p:nvPr/>
        </p:nvSpPr>
        <p:spPr>
          <a:xfrm>
            <a:off x="1475656" y="1772816"/>
            <a:ext cx="2592288" cy="2088232"/>
          </a:xfrm>
          <a:prstGeom prst="cloudCallout">
            <a:avLst>
              <a:gd name="adj1" fmla="val -28229"/>
              <a:gd name="adj2" fmla="val 3989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Hélène </a:t>
            </a:r>
            <a:r>
              <a:rPr lang="fr-FR" b="1" dirty="0" err="1"/>
              <a:t>Sicart</a:t>
            </a:r>
            <a:endParaRPr lang="fr-FR" b="1" dirty="0"/>
          </a:p>
        </p:txBody>
      </p:sp>
      <p:sp>
        <p:nvSpPr>
          <p:cNvPr id="14" name="Cylindre 13"/>
          <p:cNvSpPr/>
          <p:nvPr/>
        </p:nvSpPr>
        <p:spPr>
          <a:xfrm>
            <a:off x="323528" y="1196752"/>
            <a:ext cx="1080120" cy="3024336"/>
          </a:xfrm>
          <a:prstGeom prst="can">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Thierry</a:t>
            </a:r>
          </a:p>
          <a:p>
            <a:pPr algn="ctr"/>
            <a:r>
              <a:rPr lang="fr-FR" b="1" dirty="0" err="1"/>
              <a:t>Hauw</a:t>
            </a:r>
            <a:endParaRPr lang="fr-FR" b="1" dirty="0"/>
          </a:p>
        </p:txBody>
      </p:sp>
      <p:cxnSp>
        <p:nvCxnSpPr>
          <p:cNvPr id="18" name="Connecteur droit 17"/>
          <p:cNvCxnSpPr/>
          <p:nvPr/>
        </p:nvCxnSpPr>
        <p:spPr>
          <a:xfrm>
            <a:off x="179512" y="3284984"/>
            <a:ext cx="1296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79512" y="2276872"/>
            <a:ext cx="1368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Vague 22"/>
          <p:cNvSpPr/>
          <p:nvPr/>
        </p:nvSpPr>
        <p:spPr>
          <a:xfrm>
            <a:off x="5508104" y="1556792"/>
            <a:ext cx="2952328" cy="1656184"/>
          </a:xfrm>
          <a:prstGeom prst="wav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Sébastien Beaufort</a:t>
            </a:r>
          </a:p>
        </p:txBody>
      </p:sp>
      <p:sp>
        <p:nvSpPr>
          <p:cNvPr id="24" name="Étoile à 6 branches 23"/>
          <p:cNvSpPr/>
          <p:nvPr/>
        </p:nvSpPr>
        <p:spPr>
          <a:xfrm>
            <a:off x="7308304" y="3284984"/>
            <a:ext cx="1512168" cy="1152128"/>
          </a:xfrm>
          <a:prstGeom prst="star6">
            <a:avLst>
              <a:gd name="adj" fmla="val 50000"/>
              <a:gd name="hf" fmla="val 11547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a:t>Oile</a:t>
            </a:r>
            <a:r>
              <a:rPr lang="fr-FR" sz="1400" b="1" dirty="0"/>
              <a:t> </a:t>
            </a:r>
            <a:r>
              <a:rPr lang="fr-FR" sz="1400" b="1" dirty="0" err="1"/>
              <a:t>Boetsch</a:t>
            </a:r>
            <a:endParaRPr lang="fr-FR" sz="1400" b="1" dirty="0"/>
          </a:p>
        </p:txBody>
      </p:sp>
      <p:sp>
        <p:nvSpPr>
          <p:cNvPr id="4" name="Parchemin vertical 3"/>
          <p:cNvSpPr/>
          <p:nvPr/>
        </p:nvSpPr>
        <p:spPr>
          <a:xfrm>
            <a:off x="3635896" y="3284984"/>
            <a:ext cx="2376264" cy="2304256"/>
          </a:xfrm>
          <a:prstGeom prst="verticalScroll">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Suzanne</a:t>
            </a:r>
          </a:p>
          <a:p>
            <a:pPr algn="ctr"/>
            <a:r>
              <a:rPr lang="fr-FR" b="1" dirty="0"/>
              <a:t>Ruhlmann</a:t>
            </a:r>
          </a:p>
        </p:txBody>
      </p:sp>
      <p:sp>
        <p:nvSpPr>
          <p:cNvPr id="3" name="Pentagone 2"/>
          <p:cNvSpPr/>
          <p:nvPr/>
        </p:nvSpPr>
        <p:spPr>
          <a:xfrm>
            <a:off x="467544" y="5589240"/>
            <a:ext cx="3024336" cy="1080120"/>
          </a:xfrm>
          <a:prstGeom prst="homePlate">
            <a:avLst/>
          </a:prstGeom>
          <a:solidFill>
            <a:srgbClr val="66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Julien </a:t>
            </a:r>
            <a:r>
              <a:rPr lang="fr-FR" b="1" dirty="0" err="1"/>
              <a:t>Houdusse</a:t>
            </a:r>
            <a:endParaRPr lang="fr-FR" b="1" dirty="0"/>
          </a:p>
        </p:txBody>
      </p:sp>
    </p:spTree>
    <p:extLst>
      <p:ext uri="{BB962C8B-B14F-4D97-AF65-F5344CB8AC3E}">
        <p14:creationId xmlns:p14="http://schemas.microsoft.com/office/powerpoint/2010/main" val="405079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813"/>
            <a:ext cx="3528392" cy="984250"/>
          </a:xfrm>
        </p:spPr>
        <p:txBody>
          <a:bodyPr/>
          <a:lstStyle/>
          <a:p>
            <a:r>
              <a:rPr lang="fr-FR" dirty="0"/>
              <a:t>Les expériences de « club virtuel »</a:t>
            </a:r>
          </a:p>
        </p:txBody>
      </p:sp>
      <p:sp>
        <p:nvSpPr>
          <p:cNvPr id="5" name="ZoneTexte 4"/>
          <p:cNvSpPr txBox="1"/>
          <p:nvPr/>
        </p:nvSpPr>
        <p:spPr>
          <a:xfrm>
            <a:off x="179512" y="1196752"/>
            <a:ext cx="8424936" cy="1015663"/>
          </a:xfrm>
          <a:prstGeom prst="rect">
            <a:avLst/>
          </a:prstGeom>
          <a:noFill/>
        </p:spPr>
        <p:txBody>
          <a:bodyPr wrap="square" rtlCol="0">
            <a:spAutoFit/>
          </a:bodyPr>
          <a:lstStyle/>
          <a:p>
            <a:r>
              <a:rPr lang="fr-FR" sz="2400" b="1" dirty="0">
                <a:solidFill>
                  <a:schemeClr val="accent1"/>
                </a:solidFill>
              </a:rPr>
              <a:t>Championnat Scrabble Mattel </a:t>
            </a:r>
            <a:r>
              <a:rPr lang="fr-FR" dirty="0"/>
              <a:t>, groupe  fermé Facebook créé et géré par Gilles Sauze – tournoi par saisons en poule  sur l’appli Mattel</a:t>
            </a:r>
          </a:p>
          <a:p>
            <a:r>
              <a:rPr lang="fr-FR" dirty="0"/>
              <a:t>Rassemble champions (</a:t>
            </a:r>
            <a:r>
              <a:rPr lang="fr-FR" dirty="0" err="1"/>
              <a:t>Eggermont</a:t>
            </a:r>
            <a:r>
              <a:rPr lang="fr-FR" dirty="0"/>
              <a:t>, Delafontaine…) licenciés et non licenciés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8124178"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40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Plateformes en ligne : comparatif</a:t>
            </a:r>
          </a:p>
        </p:txBody>
      </p:sp>
      <p:sp>
        <p:nvSpPr>
          <p:cNvPr id="3" name="Espace réservé du texte 2"/>
          <p:cNvSpPr>
            <a:spLocks noGrp="1"/>
          </p:cNvSpPr>
          <p:nvPr>
            <p:ph type="body" sz="quarter" idx="11"/>
          </p:nvPr>
        </p:nvSpPr>
        <p:spPr>
          <a:xfrm>
            <a:off x="1043608" y="980728"/>
            <a:ext cx="7037207" cy="4535835"/>
          </a:xfrm>
        </p:spPr>
        <p:txBody>
          <a:bodyPr/>
          <a:lstStyle/>
          <a:p>
            <a:r>
              <a:rPr lang="fr-FR" dirty="0"/>
              <a:t>Hélène  a analysé les plateformes de jeu existantes</a:t>
            </a:r>
          </a:p>
          <a:p>
            <a:endParaRPr lang="fr-FR" dirty="0"/>
          </a:p>
          <a:p>
            <a:r>
              <a:rPr lang="fr-FR" dirty="0"/>
              <a:t>le document complet est  ici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60848"/>
            <a:ext cx="7655876" cy="430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t 4"/>
          <p:cNvGraphicFramePr>
            <a:graphicFrameLocks noChangeAspect="1"/>
          </p:cNvGraphicFramePr>
          <p:nvPr>
            <p:extLst>
              <p:ext uri="{D42A27DB-BD31-4B8C-83A1-F6EECF244321}">
                <p14:modId xmlns:p14="http://schemas.microsoft.com/office/powerpoint/2010/main" val="124493771"/>
              </p:ext>
            </p:extLst>
          </p:nvPr>
        </p:nvGraphicFramePr>
        <p:xfrm>
          <a:off x="7164288" y="1196752"/>
          <a:ext cx="914400" cy="771525"/>
        </p:xfrm>
        <a:graphic>
          <a:graphicData uri="http://schemas.openxmlformats.org/presentationml/2006/ole">
            <mc:AlternateContent xmlns:mc="http://schemas.openxmlformats.org/markup-compatibility/2006">
              <mc:Choice xmlns:v="urn:schemas-microsoft-com:vml" Requires="v">
                <p:oleObj spid="_x0000_s6172" name="Worksheet" showAsIcon="1" r:id="rId4" imgW="914400" imgH="771480" progId="Excel.Sheet.8">
                  <p:embed/>
                </p:oleObj>
              </mc:Choice>
              <mc:Fallback>
                <p:oleObj name="Worksheet" showAsIcon="1" r:id="rId4" imgW="914400" imgH="771480" progId="Excel.Sheet.8">
                  <p:embed/>
                  <p:pic>
                    <p:nvPicPr>
                      <p:cNvPr id="0" name=""/>
                      <p:cNvPicPr/>
                      <p:nvPr/>
                    </p:nvPicPr>
                    <p:blipFill>
                      <a:blip r:embed="rId5"/>
                      <a:stretch>
                        <a:fillRect/>
                      </a:stretch>
                    </p:blipFill>
                    <p:spPr>
                      <a:xfrm>
                        <a:off x="7164288" y="1196752"/>
                        <a:ext cx="914400" cy="771525"/>
                      </a:xfrm>
                      <a:prstGeom prst="rect">
                        <a:avLst/>
                      </a:prstGeom>
                    </p:spPr>
                  </p:pic>
                </p:oleObj>
              </mc:Fallback>
            </mc:AlternateContent>
          </a:graphicData>
        </a:graphic>
      </p:graphicFrame>
      <p:cxnSp>
        <p:nvCxnSpPr>
          <p:cNvPr id="7" name="Connecteur droit avec flèche 6"/>
          <p:cNvCxnSpPr/>
          <p:nvPr/>
        </p:nvCxnSpPr>
        <p:spPr>
          <a:xfrm>
            <a:off x="4716016" y="1700808"/>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758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précurseur : les </a:t>
            </a:r>
            <a:r>
              <a:rPr lang="fr-FR" dirty="0" err="1"/>
              <a:t>scrabblophiles</a:t>
            </a:r>
            <a:r>
              <a:rPr lang="fr-FR" dirty="0"/>
              <a:t>, communauté active autour d’ISC  avec  organisations de tournois  (n’est plus active à ce jour)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8064896" cy="453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95536" y="1628800"/>
            <a:ext cx="5688632" cy="646331"/>
          </a:xfrm>
          <a:prstGeom prst="rect">
            <a:avLst/>
          </a:prstGeom>
          <a:noFill/>
        </p:spPr>
        <p:txBody>
          <a:bodyPr wrap="square" rtlCol="0">
            <a:spAutoFit/>
          </a:bodyPr>
          <a:lstStyle/>
          <a:p>
            <a:r>
              <a:rPr lang="fr-FR" dirty="0">
                <a:hlinkClick r:id="rId3"/>
              </a:rPr>
              <a:t>http://scrabblophiles.forum2jeux.com/</a:t>
            </a:r>
            <a:endParaRPr lang="fr-FR" dirty="0"/>
          </a:p>
          <a:p>
            <a:endParaRPr lang="fr-FR" dirty="0"/>
          </a:p>
        </p:txBody>
      </p:sp>
      <p:sp>
        <p:nvSpPr>
          <p:cNvPr id="3" name="Rectangle 2"/>
          <p:cNvSpPr/>
          <p:nvPr/>
        </p:nvSpPr>
        <p:spPr>
          <a:xfrm>
            <a:off x="1619672" y="2996952"/>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Olivier </a:t>
            </a:r>
            <a:r>
              <a:rPr lang="fr-FR" sz="1100" dirty="0" err="1"/>
              <a:t>Francart</a:t>
            </a:r>
            <a:r>
              <a:rPr lang="fr-FR" sz="1100" dirty="0"/>
              <a:t>  comité H</a:t>
            </a:r>
          </a:p>
        </p:txBody>
      </p:sp>
      <p:sp>
        <p:nvSpPr>
          <p:cNvPr id="4" name="Rectangle à coins arrondis 3"/>
          <p:cNvSpPr/>
          <p:nvPr/>
        </p:nvSpPr>
        <p:spPr>
          <a:xfrm>
            <a:off x="3131840" y="3140968"/>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François </a:t>
            </a:r>
            <a:r>
              <a:rPr lang="fr-FR" sz="1200" dirty="0" err="1"/>
              <a:t>Carllier</a:t>
            </a:r>
            <a:r>
              <a:rPr lang="fr-FR" sz="1200" dirty="0"/>
              <a:t> comité G</a:t>
            </a:r>
          </a:p>
        </p:txBody>
      </p:sp>
    </p:spTree>
    <p:extLst>
      <p:ext uri="{BB962C8B-B14F-4D97-AF65-F5344CB8AC3E}">
        <p14:creationId xmlns:p14="http://schemas.microsoft.com/office/powerpoint/2010/main" val="17342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Site les </a:t>
            </a:r>
            <a:r>
              <a:rPr lang="fr-FR" dirty="0" err="1"/>
              <a:t>scrabblophiles</a:t>
            </a:r>
            <a:r>
              <a:rPr lang="fr-FR" dirty="0"/>
              <a:t>  (suite)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71" y="894600"/>
            <a:ext cx="8276281" cy="46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51520" y="5805264"/>
            <a:ext cx="8208912" cy="369332"/>
          </a:xfrm>
          <a:prstGeom prst="rect">
            <a:avLst/>
          </a:prstGeom>
          <a:noFill/>
        </p:spPr>
        <p:txBody>
          <a:bodyPr wrap="square" rtlCol="0">
            <a:spAutoFit/>
          </a:bodyPr>
          <a:lstStyle/>
          <a:p>
            <a:r>
              <a:rPr lang="fr-FR" dirty="0"/>
              <a:t>un forum, des tournois, etc.</a:t>
            </a:r>
          </a:p>
        </p:txBody>
      </p:sp>
    </p:spTree>
    <p:extLst>
      <p:ext uri="{BB962C8B-B14F-4D97-AF65-F5344CB8AC3E}">
        <p14:creationId xmlns:p14="http://schemas.microsoft.com/office/powerpoint/2010/main" val="246416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3200"/>
            <a:ext cx="8784976" cy="982800"/>
          </a:xfrm>
        </p:spPr>
        <p:txBody>
          <a:bodyPr/>
          <a:lstStyle/>
          <a:p>
            <a:r>
              <a:rPr lang="fr-FR" dirty="0"/>
              <a:t>Questionnaire : quelques verbatims intéressants…</a:t>
            </a:r>
            <a:endParaRPr lang="fr-FR" sz="1800" dirty="0"/>
          </a:p>
        </p:txBody>
      </p:sp>
      <p:sp>
        <p:nvSpPr>
          <p:cNvPr id="7" name="ZoneTexte 6"/>
          <p:cNvSpPr txBox="1"/>
          <p:nvPr/>
        </p:nvSpPr>
        <p:spPr>
          <a:xfrm>
            <a:off x="539552" y="1124744"/>
            <a:ext cx="8496944" cy="6186309"/>
          </a:xfrm>
          <a:prstGeom prst="rect">
            <a:avLst/>
          </a:prstGeom>
          <a:noFill/>
        </p:spPr>
        <p:txBody>
          <a:bodyPr wrap="square" rtlCol="0">
            <a:spAutoFit/>
          </a:bodyPr>
          <a:lstStyle/>
          <a:p>
            <a:pPr marL="285750" indent="-285750">
              <a:buFont typeface="Wingdings" panose="05000000000000000000" pitchFamily="2" charset="2"/>
              <a:buChar char="§"/>
            </a:pPr>
            <a:r>
              <a:rPr lang="fr-FR" dirty="0"/>
              <a:t>Je n'ai pas repris ma licence car mes horaires de travail (je travaille 1 week-end sur 2) ne me permettaient plus d'aller au club, ni de participer à des compétitions. Je serai intéressée par un club virtuel et des compétitions sur Internet.</a:t>
            </a:r>
          </a:p>
          <a:p>
            <a:endParaRPr lang="fr-FR" dirty="0"/>
          </a:p>
          <a:p>
            <a:pPr marL="285750" indent="-285750">
              <a:buFont typeface="Wingdings" panose="05000000000000000000" pitchFamily="2" charset="2"/>
              <a:buChar char="§"/>
            </a:pPr>
            <a:r>
              <a:rPr lang="fr-FR" dirty="0"/>
              <a:t>Pourquoi pas proposer une fois de temps en temps un grand championnat ou tournoi ouvert à absolument tout le monde dans toute la France (y compris les non licenciés) en promouvant le scrabble à la télé </a:t>
            </a:r>
            <a:r>
              <a:rPr lang="fr-FR" dirty="0" err="1"/>
              <a:t>etc</a:t>
            </a:r>
            <a:r>
              <a:rPr lang="fr-FR" dirty="0"/>
              <a:t> .... Un tournoi gratuit permettrait aux frileux de venir découvrir le Duplicate et pourquoi pas devenir accro et prendre une licence ensuite.</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Je ne suis plus licencié car j'aimais les compétitions mais je trouvais pénible d'avoir à remplir des papiers à chaque mot et de subir des zéros pour de petites raisons techniques. Egalement je trouvais indigeste à chaque début de partie d'avoir à subir la litanie des classements alors que chacun pouvait les lire sur les tableaux. C'était très nuisible à la concentration. Je me suis donc tourné vers le bridge qui a une dimension plus humaine et qui offre plus de possibilités en matière de compétition (aspects tactiques, psychologiques, techniques). De plus le bridge peut être pratiqué dans le monde entier sans la barrière de la langue.</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endParaRPr lang="fr-FR" dirty="0"/>
          </a:p>
        </p:txBody>
      </p:sp>
    </p:spTree>
    <p:extLst>
      <p:ext uri="{BB962C8B-B14F-4D97-AF65-F5344CB8AC3E}">
        <p14:creationId xmlns:p14="http://schemas.microsoft.com/office/powerpoint/2010/main" val="4168597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3200"/>
            <a:ext cx="8784976" cy="982800"/>
          </a:xfrm>
        </p:spPr>
        <p:txBody>
          <a:bodyPr/>
          <a:lstStyle/>
          <a:p>
            <a:r>
              <a:rPr lang="fr-FR" dirty="0"/>
              <a:t>Verbatims, suite</a:t>
            </a:r>
            <a:endParaRPr lang="fr-FR" sz="1800" dirty="0"/>
          </a:p>
        </p:txBody>
      </p:sp>
      <p:sp>
        <p:nvSpPr>
          <p:cNvPr id="7" name="ZoneTexte 6"/>
          <p:cNvSpPr txBox="1"/>
          <p:nvPr/>
        </p:nvSpPr>
        <p:spPr>
          <a:xfrm>
            <a:off x="539552" y="1163933"/>
            <a:ext cx="8496944" cy="5632311"/>
          </a:xfrm>
          <a:prstGeom prst="rect">
            <a:avLst/>
          </a:prstGeom>
          <a:noFill/>
        </p:spPr>
        <p:txBody>
          <a:bodyPr wrap="square" rtlCol="0">
            <a:spAutoFit/>
          </a:bodyPr>
          <a:lstStyle/>
          <a:p>
            <a:pPr marL="285750" indent="-285750">
              <a:buFont typeface="Wingdings" panose="05000000000000000000" pitchFamily="2" charset="2"/>
              <a:buChar char="§"/>
            </a:pPr>
            <a:r>
              <a:rPr lang="fr-FR" dirty="0"/>
              <a:t>Chez moi, il existe un club. J'aimerais bien y adhérer malheureusement les horaires ne correspondent pas à quelqu'un d'actif. Il faut être retraité pour cela et c'est la raison pour laquelle je joue en ligne.</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J'adore jouer au scrabble, je joue sur ISC uniquement sur pc.</a:t>
            </a:r>
          </a:p>
          <a:p>
            <a:r>
              <a:rPr lang="fr-FR" dirty="0"/>
              <a:t>J'aimerais beaucoup jouer en "réel " mais malheureusement tous les clubs de scrabble sont faits pour les retraités, pas d'horaires compatibles avec une activité.. et j'ai regardé dans d'autres départements c'est exactement pareil donc </a:t>
            </a:r>
            <a:r>
              <a:rPr lang="fr-FR" b="1" dirty="0">
                <a:solidFill>
                  <a:srgbClr val="FF6600"/>
                </a:solidFill>
              </a:rPr>
              <a:t>je pense que la fédération au travers de ces clubs ne pense qu'aux retraités............. et pas aux gens qui travaillent dommage...............</a:t>
            </a:r>
          </a:p>
          <a:p>
            <a:endParaRPr lang="fr-FR" b="1" dirty="0">
              <a:solidFill>
                <a:srgbClr val="FF6600"/>
              </a:solidFill>
            </a:endParaRPr>
          </a:p>
          <a:p>
            <a:pPr marL="285750" indent="-285750">
              <a:buFont typeface="Arial" panose="020B0604020202020204" pitchFamily="34" charset="0"/>
              <a:buChar char="•"/>
            </a:pPr>
            <a:r>
              <a:rPr lang="fr-FR" dirty="0"/>
              <a:t>Toujours le même problème les clubs  locaux ne s'adressent qu'aux retraités ou inactifs. Impossible de trouver un club avec des horaires compatibles avec un travail,  et cela même si les clubs sont à proximité.  De plus pas assez de communication de la fédération pour les tournois organisés. Heureusement que j'ai ISC le meilleur site à mon avis, convivialité et  amusement sont au rendez-vous.</a:t>
            </a:r>
          </a:p>
          <a:p>
            <a:pPr marL="285750" indent="-285750">
              <a:buFont typeface="Wingdings" panose="05000000000000000000" pitchFamily="2" charset="2"/>
              <a:buChar char="§"/>
            </a:pPr>
            <a:endParaRPr lang="fr-FR" b="1" dirty="0"/>
          </a:p>
          <a:p>
            <a:pPr marL="285750" indent="-285750">
              <a:buFont typeface="Wingdings" panose="05000000000000000000" pitchFamily="2" charset="2"/>
              <a:buChar char="§"/>
            </a:pPr>
            <a:r>
              <a:rPr lang="fr-FR" b="1" dirty="0">
                <a:solidFill>
                  <a:schemeClr val="accent1"/>
                </a:solidFill>
              </a:rPr>
              <a:t>Il faudrait créer l'intérêt chez les plus jeunes...</a:t>
            </a:r>
          </a:p>
          <a:p>
            <a:pPr marL="285750" indent="-285750">
              <a:buFont typeface="Wingdings" panose="05000000000000000000" pitchFamily="2" charset="2"/>
              <a:buChar char="§"/>
            </a:pPr>
            <a:endParaRPr lang="fr-FR" dirty="0"/>
          </a:p>
        </p:txBody>
      </p:sp>
    </p:spTree>
    <p:extLst>
      <p:ext uri="{BB962C8B-B14F-4D97-AF65-F5344CB8AC3E}">
        <p14:creationId xmlns:p14="http://schemas.microsoft.com/office/powerpoint/2010/main" val="2804894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3200"/>
            <a:ext cx="8784976" cy="982800"/>
          </a:xfrm>
        </p:spPr>
        <p:txBody>
          <a:bodyPr/>
          <a:lstStyle/>
          <a:p>
            <a:r>
              <a:rPr lang="fr-FR" dirty="0"/>
              <a:t>Verbatims, suite et fin</a:t>
            </a:r>
            <a:endParaRPr lang="fr-FR" sz="1800" dirty="0"/>
          </a:p>
        </p:txBody>
      </p:sp>
      <p:sp>
        <p:nvSpPr>
          <p:cNvPr id="7" name="ZoneTexte 6"/>
          <p:cNvSpPr txBox="1"/>
          <p:nvPr/>
        </p:nvSpPr>
        <p:spPr>
          <a:xfrm>
            <a:off x="539552" y="1124744"/>
            <a:ext cx="8496944" cy="5355312"/>
          </a:xfrm>
          <a:prstGeom prst="rect">
            <a:avLst/>
          </a:prstGeom>
          <a:noFill/>
        </p:spPr>
        <p:txBody>
          <a:bodyPr wrap="square" rtlCol="0">
            <a:spAutoFit/>
          </a:bodyPr>
          <a:lstStyle/>
          <a:p>
            <a:pPr marL="285750" indent="-285750">
              <a:buFont typeface="Wingdings" panose="05000000000000000000" pitchFamily="2" charset="2"/>
              <a:buChar char="§"/>
            </a:pPr>
            <a:r>
              <a:rPr lang="fr-FR" dirty="0">
                <a:solidFill>
                  <a:schemeClr val="accent1"/>
                </a:solidFill>
              </a:rPr>
              <a:t>la fédération doit développer le Scrabble en dehors du cadre de  la compétition pour intéresser un public plus large.</a:t>
            </a:r>
          </a:p>
          <a:p>
            <a:pPr marL="285750" indent="-285750">
              <a:buFont typeface="Wingdings" panose="05000000000000000000" pitchFamily="2" charset="2"/>
              <a:buChar char="§"/>
            </a:pPr>
            <a:endParaRPr lang="fr-FR" dirty="0">
              <a:solidFill>
                <a:schemeClr val="accent1"/>
              </a:solidFill>
            </a:endParaRPr>
          </a:p>
          <a:p>
            <a:pPr marL="285750" indent="-285750">
              <a:buFont typeface="Wingdings" panose="05000000000000000000" pitchFamily="2" charset="2"/>
              <a:buChar char="§"/>
            </a:pPr>
            <a:r>
              <a:rPr lang="fr-FR" dirty="0"/>
              <a:t>s’ il s agit de permettre à des personnes qui ne peuvent pas se déplacer pour raison de santé ou autre, de participer à des compétitions , je trouve l’idée excellente</a:t>
            </a:r>
          </a:p>
          <a:p>
            <a:endParaRPr lang="fr-FR" dirty="0"/>
          </a:p>
          <a:p>
            <a:pPr marL="285750" indent="-285750">
              <a:buFont typeface="Wingdings" panose="05000000000000000000" pitchFamily="2" charset="2"/>
              <a:buChar char="§"/>
            </a:pPr>
            <a:r>
              <a:rPr lang="fr-FR" dirty="0"/>
              <a:t>j’ai donné l'envie de jouer à mon petit-fils qui fait partie d’un club maintenant</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A quand ISC sur tablette? (nb : au delà d’ISC, c’est une tendance  sociétale)</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Je n'ai qu'un grief contre la </a:t>
            </a:r>
            <a:r>
              <a:rPr lang="fr-FR" dirty="0" err="1"/>
              <a:t>FFSc</a:t>
            </a:r>
            <a:r>
              <a:rPr lang="fr-FR" dirty="0"/>
              <a:t>, c'est d'accepter les horreurs orthographiques de certains mots FRANÇAIS, genre "</a:t>
            </a:r>
            <a:r>
              <a:rPr lang="fr-FR" dirty="0" err="1"/>
              <a:t>égohine</a:t>
            </a:r>
            <a:r>
              <a:rPr lang="fr-FR" dirty="0"/>
              <a:t>" !</a:t>
            </a:r>
          </a:p>
          <a:p>
            <a:pPr marL="285750" indent="-285750">
              <a:buFont typeface="Wingdings" panose="05000000000000000000" pitchFamily="2" charset="2"/>
              <a:buChar char="§"/>
            </a:pPr>
            <a:r>
              <a:rPr lang="fr-FR" dirty="0"/>
              <a:t>les ajouts de nouveaux mots provenant de vocabulaire étranger, mots qui ne sont utilisés que pour le scrabble et qui n'apparaissent nulle part ailleurs sont détestables. de même que les abréviations, ou des mots "raccourcis". et parallèlement, je regrette que des mots "classiques" faisant partie du vocabulaire français disparaissent, sous prétexte qu'ils ne sont plus utilisés "dans la rue"...</a:t>
            </a:r>
          </a:p>
        </p:txBody>
      </p:sp>
    </p:spTree>
    <p:extLst>
      <p:ext uri="{BB962C8B-B14F-4D97-AF65-F5344CB8AC3E}">
        <p14:creationId xmlns:p14="http://schemas.microsoft.com/office/powerpoint/2010/main" val="316607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texte 2"/>
          <p:cNvSpPr>
            <a:spLocks noGrp="1"/>
          </p:cNvSpPr>
          <p:nvPr>
            <p:ph type="body" sz="quarter" idx="11"/>
          </p:nvPr>
        </p:nvSpPr>
        <p:spPr>
          <a:xfrm>
            <a:off x="323528" y="1773238"/>
            <a:ext cx="4056198" cy="3887787"/>
          </a:xfrm>
        </p:spPr>
        <p:txBody>
          <a:bodyPr/>
          <a:lstStyle/>
          <a:p>
            <a:endParaRPr lang="fr-FR" dirty="0"/>
          </a:p>
          <a:p>
            <a:r>
              <a:rPr lang="fr-FR" dirty="0"/>
              <a:t>questionnaire : méthodologie</a:t>
            </a:r>
          </a:p>
          <a:p>
            <a:endParaRPr lang="fr-FR" dirty="0"/>
          </a:p>
          <a:p>
            <a:r>
              <a:rPr lang="fr-FR" dirty="0"/>
              <a:t>questionnaire: restitution et analyse</a:t>
            </a:r>
          </a:p>
          <a:p>
            <a:endParaRPr lang="fr-FR" dirty="0"/>
          </a:p>
          <a:p>
            <a:r>
              <a:rPr lang="fr-FR" dirty="0"/>
              <a:t>clubs virtuels :  quelles pistes de réflexion et de travail?</a:t>
            </a:r>
          </a:p>
          <a:p>
            <a:pPr marL="0" indent="0">
              <a:buNone/>
            </a:pPr>
            <a:endParaRPr lang="fr-FR" dirty="0"/>
          </a:p>
          <a:p>
            <a:pPr marL="0" indent="0">
              <a:buNone/>
            </a:pPr>
            <a:endParaRPr lang="fr-FR" dirty="0"/>
          </a:p>
          <a:p>
            <a:r>
              <a:rPr lang="fr-FR" dirty="0"/>
              <a:t>annexes : </a:t>
            </a:r>
          </a:p>
          <a:p>
            <a:pPr lvl="1"/>
            <a:r>
              <a:rPr lang="fr-FR" dirty="0"/>
              <a:t>quelques </a:t>
            </a:r>
            <a:r>
              <a:rPr lang="fr-FR" dirty="0" err="1"/>
              <a:t>verbatims</a:t>
            </a:r>
            <a:endParaRPr lang="fr-FR" dirty="0"/>
          </a:p>
          <a:p>
            <a:pPr lvl="1"/>
            <a:r>
              <a:rPr lang="fr-FR" dirty="0"/>
              <a:t>sites et applis de jeu</a:t>
            </a:r>
          </a:p>
          <a:p>
            <a:pPr lvl="1"/>
            <a:r>
              <a:rPr lang="fr-FR" dirty="0"/>
              <a:t>liens </a:t>
            </a:r>
          </a:p>
        </p:txBody>
      </p:sp>
      <p:pic>
        <p:nvPicPr>
          <p:cNvPr id="6" name="Espace réservé pour une image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5886" r="15886"/>
          <a:stretch>
            <a:fillRect/>
          </a:stretch>
        </p:blipFill>
        <p:spPr/>
      </p:pic>
    </p:spTree>
    <p:extLst>
      <p:ext uri="{BB962C8B-B14F-4D97-AF65-F5344CB8AC3E}">
        <p14:creationId xmlns:p14="http://schemas.microsoft.com/office/powerpoint/2010/main" val="369282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Méthodologie</a:t>
            </a:r>
          </a:p>
        </p:txBody>
      </p:sp>
      <p:sp>
        <p:nvSpPr>
          <p:cNvPr id="4" name="Espace réservé du contenu 3"/>
          <p:cNvSpPr>
            <a:spLocks noGrp="1"/>
          </p:cNvSpPr>
          <p:nvPr>
            <p:ph idx="1"/>
          </p:nvPr>
        </p:nvSpPr>
        <p:spPr>
          <a:xfrm>
            <a:off x="1042988" y="1196752"/>
            <a:ext cx="7058025" cy="4464273"/>
          </a:xfrm>
        </p:spPr>
        <p:txBody>
          <a:bodyPr>
            <a:noAutofit/>
          </a:bodyPr>
          <a:lstStyle/>
          <a:p>
            <a:r>
              <a:rPr lang="fr-FR" dirty="0"/>
              <a:t>Elaboration d’une trame de questionnement, mise en ligne via Google Forms                  le questionnaire est ici </a:t>
            </a:r>
          </a:p>
          <a:p>
            <a:endParaRPr lang="fr-FR" dirty="0"/>
          </a:p>
          <a:p>
            <a:endParaRPr lang="fr-FR" dirty="0"/>
          </a:p>
          <a:p>
            <a:r>
              <a:rPr lang="fr-FR" dirty="0"/>
              <a:t>Lien déposé sur les principales plateformes de jeu : ISC, Lettre compte triple, Scrabble Pro, Jette 7 + éventuellement forums de ces sites de jeu</a:t>
            </a:r>
          </a:p>
          <a:p>
            <a:endParaRPr lang="fr-FR" dirty="0"/>
          </a:p>
          <a:p>
            <a:r>
              <a:rPr lang="fr-FR" dirty="0"/>
              <a:t>Lien déposé sur les groupes Facebook : scrabble, scrabble classique, championnat scrabble Mattel, scrabble club Vidauban</a:t>
            </a:r>
          </a:p>
          <a:p>
            <a:endParaRPr lang="fr-FR" dirty="0"/>
          </a:p>
          <a:p>
            <a:endParaRPr lang="fr-FR" dirty="0"/>
          </a:p>
          <a:p>
            <a:r>
              <a:rPr lang="fr-FR" dirty="0"/>
              <a:t>lien envoyé par mail aux prospects fédé,  quelques envois des membres du groupes</a:t>
            </a:r>
          </a:p>
          <a:p>
            <a:endParaRPr lang="fr-FR" dirty="0"/>
          </a:p>
          <a:p>
            <a:r>
              <a:rPr lang="fr-FR" dirty="0"/>
              <a:t>durée : 1 mois  - du 30/3 au 1/5</a:t>
            </a:r>
          </a:p>
          <a:p>
            <a:endParaRPr lang="fr-FR" dirty="0"/>
          </a:p>
          <a:p>
            <a:r>
              <a:rPr lang="fr-FR" dirty="0"/>
              <a:t>nombre de réponses brut : 3880</a:t>
            </a:r>
          </a:p>
        </p:txBody>
      </p:sp>
      <p:graphicFrame>
        <p:nvGraphicFramePr>
          <p:cNvPr id="2" name="Objet 1"/>
          <p:cNvGraphicFramePr>
            <a:graphicFrameLocks noChangeAspect="1"/>
          </p:cNvGraphicFramePr>
          <p:nvPr>
            <p:extLst>
              <p:ext uri="{D42A27DB-BD31-4B8C-83A1-F6EECF244321}">
                <p14:modId xmlns:p14="http://schemas.microsoft.com/office/powerpoint/2010/main" val="2797901991"/>
              </p:ext>
            </p:extLst>
          </p:nvPr>
        </p:nvGraphicFramePr>
        <p:xfrm>
          <a:off x="8028384" y="1196752"/>
          <a:ext cx="914400" cy="771525"/>
        </p:xfrm>
        <a:graphic>
          <a:graphicData uri="http://schemas.openxmlformats.org/presentationml/2006/ole">
            <mc:AlternateContent xmlns:mc="http://schemas.openxmlformats.org/markup-compatibility/2006">
              <mc:Choice xmlns:v="urn:schemas-microsoft-com:vml" Requires="v">
                <p:oleObj spid="_x0000_s2088"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8028384" y="1196752"/>
                        <a:ext cx="914400" cy="771525"/>
                      </a:xfrm>
                      <a:prstGeom prst="rect">
                        <a:avLst/>
                      </a:prstGeom>
                    </p:spPr>
                  </p:pic>
                </p:oleObj>
              </mc:Fallback>
            </mc:AlternateContent>
          </a:graphicData>
        </a:graphic>
      </p:graphicFrame>
      <p:cxnSp>
        <p:nvCxnSpPr>
          <p:cNvPr id="6" name="Connecteur droit avec flèche 5"/>
          <p:cNvCxnSpPr/>
          <p:nvPr/>
        </p:nvCxnSpPr>
        <p:spPr>
          <a:xfrm>
            <a:off x="6516216" y="1700808"/>
            <a:ext cx="1440160" cy="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38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Questionnaire : méthodologie d’analyse</a:t>
            </a:r>
          </a:p>
        </p:txBody>
      </p:sp>
      <p:sp>
        <p:nvSpPr>
          <p:cNvPr id="3" name="Espace réservé du contenu 2"/>
          <p:cNvSpPr>
            <a:spLocks noGrp="1"/>
          </p:cNvSpPr>
          <p:nvPr>
            <p:ph idx="1"/>
          </p:nvPr>
        </p:nvSpPr>
        <p:spPr>
          <a:xfrm>
            <a:off x="1029600" y="1268760"/>
            <a:ext cx="7058025" cy="3887787"/>
          </a:xfrm>
        </p:spPr>
        <p:txBody>
          <a:bodyPr/>
          <a:lstStyle/>
          <a:p>
            <a:r>
              <a:rPr lang="fr-FR" dirty="0"/>
              <a:t> afin de constituer un échantillon d’étude précis, nous avons conservé :</a:t>
            </a:r>
          </a:p>
          <a:p>
            <a:pPr lvl="1"/>
            <a:endParaRPr lang="fr-FR" dirty="0"/>
          </a:p>
          <a:p>
            <a:pPr lvl="1"/>
            <a:r>
              <a:rPr lang="fr-FR" dirty="0"/>
              <a:t>les personnes non licenciées à la fédé</a:t>
            </a:r>
          </a:p>
          <a:p>
            <a:pPr lvl="1"/>
            <a:r>
              <a:rPr lang="fr-FR" dirty="0"/>
              <a:t>n’ayant pas déclaré une adresse à l’ étranger</a:t>
            </a:r>
          </a:p>
          <a:p>
            <a:pPr marL="457200" lvl="1" indent="0">
              <a:buNone/>
            </a:pPr>
            <a:r>
              <a:rPr lang="fr-FR" dirty="0"/>
              <a:t>   </a:t>
            </a:r>
          </a:p>
          <a:p>
            <a:pPr marL="457200" lvl="1" indent="0">
              <a:buNone/>
            </a:pPr>
            <a:r>
              <a:rPr lang="fr-FR" dirty="0"/>
              <a:t>soit   </a:t>
            </a:r>
            <a:r>
              <a:rPr lang="fr-FR" b="1" dirty="0">
                <a:solidFill>
                  <a:srgbClr val="FF6600"/>
                </a:solidFill>
              </a:rPr>
              <a:t>2636</a:t>
            </a:r>
            <a:r>
              <a:rPr lang="fr-FR" dirty="0"/>
              <a:t> </a:t>
            </a:r>
            <a:r>
              <a:rPr lang="fr-FR" b="1" dirty="0">
                <a:solidFill>
                  <a:srgbClr val="FF6600"/>
                </a:solidFill>
              </a:rPr>
              <a:t>personnes</a:t>
            </a:r>
          </a:p>
          <a:p>
            <a:pPr marL="457200" lvl="1" indent="0">
              <a:buNone/>
            </a:pPr>
            <a:endParaRPr lang="fr-FR" dirty="0"/>
          </a:p>
          <a:p>
            <a:r>
              <a:rPr lang="fr-FR" dirty="0"/>
              <a:t>pour une analyse plus fine</a:t>
            </a:r>
          </a:p>
          <a:p>
            <a:endParaRPr lang="fr-FR" dirty="0"/>
          </a:p>
          <a:p>
            <a:pPr lvl="1"/>
            <a:r>
              <a:rPr lang="fr-FR" dirty="0"/>
              <a:t>ayant répondu « oui » à la question seriez-vous intéressé par un club virtuel  </a:t>
            </a:r>
          </a:p>
          <a:p>
            <a:pPr marL="457200" lvl="1" indent="0">
              <a:buNone/>
            </a:pPr>
            <a:endParaRPr lang="fr-FR" dirty="0"/>
          </a:p>
          <a:p>
            <a:pPr marL="457200" lvl="1" indent="0">
              <a:buNone/>
            </a:pPr>
            <a:r>
              <a:rPr lang="fr-FR" dirty="0"/>
              <a:t>soit  </a:t>
            </a:r>
            <a:r>
              <a:rPr lang="fr-FR" b="1" dirty="0">
                <a:solidFill>
                  <a:srgbClr val="FF6600"/>
                </a:solidFill>
              </a:rPr>
              <a:t>1343 personnes  (51 %) =&gt; notre cœur de cible</a:t>
            </a:r>
          </a:p>
          <a:p>
            <a:pPr marL="457200" lvl="1" indent="0">
              <a:buNone/>
            </a:pPr>
            <a:endParaRPr lang="fr-FR" b="1" dirty="0">
              <a:solidFill>
                <a:srgbClr val="FF6600"/>
              </a:solidFill>
            </a:endParaRPr>
          </a:p>
          <a:p>
            <a:pPr marL="457200" lvl="1" indent="0">
              <a:buNone/>
            </a:pPr>
            <a:endParaRPr lang="fr-FR" b="1" dirty="0">
              <a:solidFill>
                <a:srgbClr val="FF6600"/>
              </a:solidFill>
            </a:endParaRPr>
          </a:p>
          <a:p>
            <a:pPr lvl="1"/>
            <a:endParaRPr lang="fr-FR" b="1" dirty="0">
              <a:solidFill>
                <a:srgbClr val="FF6600"/>
              </a:solidFill>
            </a:endParaRPr>
          </a:p>
        </p:txBody>
      </p:sp>
      <p:sp>
        <p:nvSpPr>
          <p:cNvPr id="4" name="Rectangle à coins arrondis 3"/>
          <p:cNvSpPr/>
          <p:nvPr/>
        </p:nvSpPr>
        <p:spPr>
          <a:xfrm>
            <a:off x="1210240" y="5518051"/>
            <a:ext cx="6696744" cy="1008112"/>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à noter : 600 personnes ont laissé des coordonnées (mail / dont une majorité avec code postal)</a:t>
            </a:r>
          </a:p>
        </p:txBody>
      </p:sp>
    </p:spTree>
    <p:extLst>
      <p:ext uri="{BB962C8B-B14F-4D97-AF65-F5344CB8AC3E}">
        <p14:creationId xmlns:p14="http://schemas.microsoft.com/office/powerpoint/2010/main" val="363222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280920" cy="982800"/>
          </a:xfrm>
        </p:spPr>
        <p:txBody>
          <a:bodyPr/>
          <a:lstStyle/>
          <a:p>
            <a:r>
              <a:rPr lang="fr-FR" dirty="0"/>
              <a:t>Typologie de notre échantillon prospects (2636 personnes)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390132"/>
            <a:ext cx="4584700" cy="246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91880" y="4077072"/>
            <a:ext cx="1944216" cy="57606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Fréquence de jeu</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340768"/>
            <a:ext cx="35480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164288" y="1124744"/>
            <a:ext cx="1376536" cy="36004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Age</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56792"/>
            <a:ext cx="354806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à coins arrondis 5"/>
          <p:cNvSpPr/>
          <p:nvPr/>
        </p:nvSpPr>
        <p:spPr>
          <a:xfrm>
            <a:off x="629672" y="3348844"/>
            <a:ext cx="2736304" cy="662012"/>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majoritairement féminin</a:t>
            </a:r>
          </a:p>
        </p:txBody>
      </p:sp>
      <p:sp>
        <p:nvSpPr>
          <p:cNvPr id="14" name="Rectangle à coins arrondis 13"/>
          <p:cNvSpPr/>
          <p:nvPr/>
        </p:nvSpPr>
        <p:spPr>
          <a:xfrm>
            <a:off x="5940152" y="3501008"/>
            <a:ext cx="2736304" cy="576064"/>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peu de jeunes…mais des actifs</a:t>
            </a:r>
          </a:p>
        </p:txBody>
      </p:sp>
      <p:sp>
        <p:nvSpPr>
          <p:cNvPr id="15" name="Rectangle à coins arrondis 14"/>
          <p:cNvSpPr/>
          <p:nvPr/>
        </p:nvSpPr>
        <p:spPr>
          <a:xfrm>
            <a:off x="5580112" y="6497960"/>
            <a:ext cx="2736304" cy="36004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très connecté</a:t>
            </a:r>
          </a:p>
        </p:txBody>
      </p:sp>
    </p:spTree>
    <p:extLst>
      <p:ext uri="{BB962C8B-B14F-4D97-AF65-F5344CB8AC3E}">
        <p14:creationId xmlns:p14="http://schemas.microsoft.com/office/powerpoint/2010/main" val="262770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550" y="3551184"/>
            <a:ext cx="5484686" cy="32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251520" y="403200"/>
            <a:ext cx="8784976" cy="982800"/>
          </a:xfrm>
        </p:spPr>
        <p:txBody>
          <a:bodyPr/>
          <a:lstStyle/>
          <a:p>
            <a:r>
              <a:rPr lang="fr-FR" dirty="0"/>
              <a:t>Analyse de notre cœur de cible </a:t>
            </a:r>
            <a:br>
              <a:rPr lang="fr-FR" dirty="0"/>
            </a:br>
            <a:r>
              <a:rPr lang="fr-FR" sz="2000" dirty="0"/>
              <a:t>(</a:t>
            </a:r>
            <a:r>
              <a:rPr lang="fr-FR" sz="1800" dirty="0"/>
              <a:t>1343 personnes intéressées par la notion de club virtuel soit  51 % des prospects)</a:t>
            </a:r>
          </a:p>
        </p:txBody>
      </p:sp>
      <p:sp>
        <p:nvSpPr>
          <p:cNvPr id="6" name="Rectangle à coins arrondis 5"/>
          <p:cNvSpPr/>
          <p:nvPr/>
        </p:nvSpPr>
        <p:spPr>
          <a:xfrm>
            <a:off x="3635896" y="6165304"/>
            <a:ext cx="3024336" cy="54868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près de 7 joueurs sur 8 jouent tous les jours !</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496855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à coins arrondis 20"/>
          <p:cNvSpPr/>
          <p:nvPr/>
        </p:nvSpPr>
        <p:spPr>
          <a:xfrm>
            <a:off x="5292080" y="1700808"/>
            <a:ext cx="3024336" cy="1152128"/>
          </a:xfrm>
          <a:prstGeom prst="roundRect">
            <a:avLst/>
          </a:prstGeom>
          <a:solidFill>
            <a:srgbClr val="CCE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majorité de femmes, peu de jeunes…mais une bonne présence de la catégorie 26 /59 ans</a:t>
            </a:r>
          </a:p>
        </p:txBody>
      </p:sp>
    </p:spTree>
    <p:extLst>
      <p:ext uri="{BB962C8B-B14F-4D97-AF65-F5344CB8AC3E}">
        <p14:creationId xmlns:p14="http://schemas.microsoft.com/office/powerpoint/2010/main" val="165763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3200"/>
            <a:ext cx="8784976" cy="982800"/>
          </a:xfrm>
        </p:spPr>
        <p:txBody>
          <a:bodyPr/>
          <a:lstStyle/>
          <a:p>
            <a:r>
              <a:rPr lang="fr-FR" dirty="0"/>
              <a:t>Analyse de notre cœur de cible : leur pratique actuelle du jeu</a:t>
            </a:r>
            <a:br>
              <a:rPr lang="fr-FR" dirty="0"/>
            </a:br>
            <a:r>
              <a:rPr lang="fr-FR" sz="2000" dirty="0"/>
              <a:t>(</a:t>
            </a:r>
            <a:r>
              <a:rPr lang="fr-FR" sz="1800" dirty="0"/>
              <a:t>1343 personnes)</a:t>
            </a:r>
          </a:p>
        </p:txBody>
      </p:sp>
      <p:sp>
        <p:nvSpPr>
          <p:cNvPr id="3" name="Rectangle 2"/>
          <p:cNvSpPr/>
          <p:nvPr/>
        </p:nvSpPr>
        <p:spPr>
          <a:xfrm>
            <a:off x="323528" y="1196752"/>
            <a:ext cx="6534472" cy="646331"/>
          </a:xfrm>
          <a:prstGeom prst="rect">
            <a:avLst/>
          </a:prstGeom>
        </p:spPr>
        <p:txBody>
          <a:bodyPr wrap="square">
            <a:spAutoFit/>
          </a:bodyPr>
          <a:lstStyle/>
          <a:p>
            <a:r>
              <a:rPr lang="fr-FR" dirty="0"/>
              <a:t> Ce que vous appréciez le plus dans votre pratique actuelle (plusieurs réponses possibles)</a:t>
            </a:r>
          </a:p>
        </p:txBody>
      </p:sp>
      <p:sp>
        <p:nvSpPr>
          <p:cNvPr id="5" name="Organigramme : Affichage 4"/>
          <p:cNvSpPr/>
          <p:nvPr/>
        </p:nvSpPr>
        <p:spPr>
          <a:xfrm>
            <a:off x="5796136" y="3068960"/>
            <a:ext cx="3347864" cy="3456384"/>
          </a:xfrm>
          <a:prstGeom prst="flowChartDisplay">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à rapprocher du slide 12  (club virtuel</a:t>
            </a:r>
            <a:r>
              <a:rPr lang="fr-FR" dirty="0">
                <a:solidFill>
                  <a:schemeClr val="tx1"/>
                </a:solidFill>
              </a:rPr>
              <a:t>)</a:t>
            </a:r>
          </a:p>
          <a:p>
            <a:pPr algn="ctr"/>
            <a:r>
              <a:rPr lang="fr-FR" dirty="0">
                <a:solidFill>
                  <a:schemeClr val="tx1"/>
                </a:solidFill>
              </a:rPr>
              <a:t> la convivialité arrive en dernier, alors qu’elle est souhaitée par 65 % des intéressés par le club virtuel…</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5616624" cy="262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82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140968"/>
            <a:ext cx="5878265"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251520" y="403200"/>
            <a:ext cx="8784976" cy="982800"/>
          </a:xfrm>
        </p:spPr>
        <p:txBody>
          <a:bodyPr/>
          <a:lstStyle/>
          <a:p>
            <a:r>
              <a:rPr lang="fr-FR" dirty="0"/>
              <a:t>Analyse de notre cœur de cible </a:t>
            </a:r>
            <a:br>
              <a:rPr lang="fr-FR" dirty="0"/>
            </a:br>
            <a:r>
              <a:rPr lang="fr-FR" sz="2000" dirty="0"/>
              <a:t>(</a:t>
            </a:r>
            <a:r>
              <a:rPr lang="fr-FR" sz="1800" dirty="0"/>
              <a:t>1343 personnes)</a:t>
            </a:r>
          </a:p>
        </p:txBody>
      </p:sp>
      <p:sp>
        <p:nvSpPr>
          <p:cNvPr id="3" name="ZoneTexte 2"/>
          <p:cNvSpPr txBox="1"/>
          <p:nvPr/>
        </p:nvSpPr>
        <p:spPr>
          <a:xfrm>
            <a:off x="179512" y="1268760"/>
            <a:ext cx="8424936" cy="2585323"/>
          </a:xfrm>
          <a:prstGeom prst="rect">
            <a:avLst/>
          </a:prstGeom>
          <a:noFill/>
        </p:spPr>
        <p:txBody>
          <a:bodyPr wrap="square" rtlCol="0">
            <a:spAutoFit/>
          </a:bodyPr>
          <a:lstStyle/>
          <a:p>
            <a:endParaRPr lang="fr-FR" dirty="0"/>
          </a:p>
          <a:p>
            <a:pPr marL="285750" indent="-285750">
              <a:buFont typeface="Wingdings" panose="05000000000000000000" pitchFamily="2" charset="2"/>
              <a:buChar char="§"/>
            </a:pPr>
            <a:r>
              <a:rPr lang="fr-FR" dirty="0"/>
              <a:t>ce n’est pas une surprise : une majorité écrasante  ( </a:t>
            </a:r>
            <a:r>
              <a:rPr lang="fr-FR" b="1" dirty="0">
                <a:solidFill>
                  <a:srgbClr val="FF6600"/>
                </a:solidFill>
              </a:rPr>
              <a:t>94 %</a:t>
            </a:r>
            <a:r>
              <a:rPr lang="fr-FR" dirty="0">
                <a:solidFill>
                  <a:srgbClr val="FF6600"/>
                </a:solidFill>
              </a:rPr>
              <a:t> </a:t>
            </a:r>
            <a:r>
              <a:rPr lang="fr-FR" dirty="0"/>
              <a:t>!) de notre cible joue en classique : exclusivement (71 %)  ou classique + duplicate (23%)</a:t>
            </a:r>
          </a:p>
          <a:p>
            <a:pPr marL="285750" indent="-285750">
              <a:buFont typeface="Wingdings" panose="05000000000000000000" pitchFamily="2" charset="2"/>
              <a:buChar char="§"/>
            </a:pPr>
            <a:r>
              <a:rPr lang="fr-FR" dirty="0"/>
              <a:t>Seuls </a:t>
            </a:r>
            <a:r>
              <a:rPr lang="fr-FR" b="1" dirty="0">
                <a:solidFill>
                  <a:srgbClr val="FF6600"/>
                </a:solidFill>
              </a:rPr>
              <a:t>6 %</a:t>
            </a:r>
            <a:r>
              <a:rPr lang="fr-FR" dirty="0"/>
              <a:t> des non licenciés déclarent jouer exclusivement en duplicate</a:t>
            </a:r>
          </a:p>
          <a:p>
            <a:r>
              <a:rPr lang="fr-FR" dirty="0"/>
              <a:t>=&gt; il est à noter que les joueurs  de l’appli Scrabble Mattel (EA) , 100 % classique et téléchargée plus d’un million de fois, n’ont  pas été touchés par ce questionnaire…</a:t>
            </a:r>
          </a:p>
          <a:p>
            <a:endParaRPr lang="fr-FR" dirty="0"/>
          </a:p>
          <a:p>
            <a:pPr marL="285750" indent="-285750">
              <a:buFont typeface="Wingdings" panose="05000000000000000000" pitchFamily="2" charset="2"/>
              <a:buChar char="§"/>
            </a:pPr>
            <a:endParaRPr lang="fr-FR" dirty="0"/>
          </a:p>
        </p:txBody>
      </p:sp>
      <p:sp>
        <p:nvSpPr>
          <p:cNvPr id="4" name="ZoneTexte 3"/>
          <p:cNvSpPr txBox="1"/>
          <p:nvPr/>
        </p:nvSpPr>
        <p:spPr>
          <a:xfrm>
            <a:off x="6444208" y="3861048"/>
            <a:ext cx="2520280" cy="1754326"/>
          </a:xfrm>
          <a:prstGeom prst="rect">
            <a:avLst/>
          </a:prstGeom>
          <a:noFill/>
        </p:spPr>
        <p:txBody>
          <a:bodyPr wrap="square" rtlCol="0">
            <a:spAutoFit/>
          </a:bodyPr>
          <a:lstStyle/>
          <a:p>
            <a:r>
              <a:rPr lang="fr-FR" b="1" u="sng" dirty="0"/>
              <a:t>Premier enseignement </a:t>
            </a:r>
            <a:r>
              <a:rPr lang="fr-FR" dirty="0"/>
              <a:t>le club virtuel doit inclure le classique, a minima pour pouvoir orienter ensuite vers le duplicate</a:t>
            </a:r>
          </a:p>
        </p:txBody>
      </p:sp>
    </p:spTree>
    <p:extLst>
      <p:ext uri="{BB962C8B-B14F-4D97-AF65-F5344CB8AC3E}">
        <p14:creationId xmlns:p14="http://schemas.microsoft.com/office/powerpoint/2010/main" val="1215108003"/>
      </p:ext>
    </p:extLst>
  </p:cSld>
  <p:clrMapOvr>
    <a:masterClrMapping/>
  </p:clrMapOvr>
</p:sld>
</file>

<file path=ppt/theme/theme1.xml><?xml version="1.0" encoding="utf-8"?>
<a:theme xmlns:a="http://schemas.openxmlformats.org/drawingml/2006/main" name="blank">
  <a:themeElements>
    <a:clrScheme name="Orange 00">
      <a:dk1>
        <a:sysClr val="windowText" lastClr="000000"/>
      </a:dk1>
      <a:lt1>
        <a:sysClr val="window" lastClr="FFFFFF"/>
      </a:lt1>
      <a:dk2>
        <a:srgbClr val="000000"/>
      </a:dk2>
      <a:lt2>
        <a:srgbClr val="F8F8F8"/>
      </a:lt2>
      <a:accent1>
        <a:srgbClr val="FF66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ange standard">
      <a:majorFont>
        <a:latin typeface="Helvetica 55 Roman"/>
        <a:ea typeface=""/>
        <a:cs typeface=""/>
      </a:majorFont>
      <a:minorFont>
        <a:latin typeface="Helvetica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494</TotalTime>
  <Words>1767</Words>
  <Application>Microsoft Office PowerPoint</Application>
  <PresentationFormat>Affichage à l'écran (4:3)</PresentationFormat>
  <Paragraphs>208</Paragraphs>
  <Slides>26</Slides>
  <Notes>1</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2</vt:i4>
      </vt:variant>
      <vt:variant>
        <vt:lpstr>Titres des diapositives</vt:lpstr>
      </vt:variant>
      <vt:variant>
        <vt:i4>26</vt:i4>
      </vt:variant>
    </vt:vector>
  </HeadingPairs>
  <TitlesOfParts>
    <vt:vector size="37" baseType="lpstr">
      <vt:lpstr>Arial</vt:lpstr>
      <vt:lpstr>Calibri</vt:lpstr>
      <vt:lpstr>Helvetica 35 Thin</vt:lpstr>
      <vt:lpstr>Helvetica 45 Light</vt:lpstr>
      <vt:lpstr>Helvetica 55 Roman</vt:lpstr>
      <vt:lpstr>Helvetica 65 Medium</vt:lpstr>
      <vt:lpstr>Helvetica 75 Bold</vt:lpstr>
      <vt:lpstr>Wingdings</vt:lpstr>
      <vt:lpstr>blank</vt:lpstr>
      <vt:lpstr>Document Microsoft Word</vt:lpstr>
      <vt:lpstr>Worksheet</vt:lpstr>
      <vt:lpstr>Projet clubs virtuels Groupe de travail : point d’étape – mai 2017</vt:lpstr>
      <vt:lpstr>L’équipe</vt:lpstr>
      <vt:lpstr>Sommaire</vt:lpstr>
      <vt:lpstr>Méthodologie</vt:lpstr>
      <vt:lpstr>Questionnaire : méthodologie d’analyse</vt:lpstr>
      <vt:lpstr>Typologie de notre échantillon prospects (2636 personnes)</vt:lpstr>
      <vt:lpstr>Analyse de notre cœur de cible  (1343 personnes intéressées par la notion de club virtuel soit  51 % des prospects)</vt:lpstr>
      <vt:lpstr>Analyse de notre cœur de cible : leur pratique actuelle du jeu (1343 personnes)</vt:lpstr>
      <vt:lpstr>Analyse de notre cœur de cible  (1343 personnes)</vt:lpstr>
      <vt:lpstr>Analyse de notre cœur de cible  (1343 personnes)</vt:lpstr>
      <vt:lpstr>Analyse de notre cœur de cible  : les applis et sites de jeu (1343 personnes)</vt:lpstr>
      <vt:lpstr>Analyse de notre cœur de cible  : l’offre club virtuel (1343 personnes)</vt:lpstr>
      <vt:lpstr>Le club virtuel : c’est quoi  et pourquoi faire ?</vt:lpstr>
      <vt:lpstr>L’offre club virtuel : propositions</vt:lpstr>
      <vt:lpstr>L’offre club virtuel : propositions</vt:lpstr>
      <vt:lpstr>L’offre club virtuel : questions </vt:lpstr>
      <vt:lpstr>Prochaines étapes?</vt:lpstr>
      <vt:lpstr>Merci</vt:lpstr>
      <vt:lpstr>Présentation PowerPoint</vt:lpstr>
      <vt:lpstr>Les expériences de « club virtuel »</vt:lpstr>
      <vt:lpstr>Plateformes en ligne : comparatif</vt:lpstr>
      <vt:lpstr>Le précurseur : les scrabblophiles, communauté active autour d’ISC  avec  organisations de tournois  (n’est plus active à ce jour)</vt:lpstr>
      <vt:lpstr>Site les scrabblophiles  (suite)</vt:lpstr>
      <vt:lpstr>Questionnaire : quelques verbatims intéressants…</vt:lpstr>
      <vt:lpstr>Verbatims, suite</vt:lpstr>
      <vt:lpstr>Verbatims, suite et fin</vt:lpstr>
    </vt:vector>
  </TitlesOfParts>
  <Company>ORANGE FT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Projets clubs virtuels restitution questionnaire</dc:title>
  <dc:creator>PIÉRI Isabelle SCE</dc:creator>
  <cp:lastModifiedBy>TOSHIBA</cp:lastModifiedBy>
  <cp:revision>61</cp:revision>
  <dcterms:created xsi:type="dcterms:W3CDTF">2017-05-09T11:43:34Z</dcterms:created>
  <dcterms:modified xsi:type="dcterms:W3CDTF">2017-06-07T20:53:18Z</dcterms:modified>
</cp:coreProperties>
</file>