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6BE04-3F95-42CF-910B-5065AA06F952}" v="111" dt="2023-01-05T01:50:30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6F0E2-0155-4636-9F85-3BC97717E7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5D073C-EFBA-4820-B5C2-4CE0D5F08138}">
      <dgm:prSet/>
      <dgm:spPr/>
      <dgm:t>
        <a:bodyPr/>
        <a:lstStyle/>
        <a:p>
          <a:pPr algn="ctr"/>
          <a:r>
            <a:rPr lang="fr-FR" dirty="0"/>
            <a:t>- Montant représentatif </a:t>
          </a:r>
        </a:p>
        <a:p>
          <a:pPr algn="ctr"/>
          <a:r>
            <a:rPr lang="fr-FR" dirty="0"/>
            <a:t>(20 euros)</a:t>
          </a:r>
          <a:endParaRPr lang="en-US" dirty="0"/>
        </a:p>
      </dgm:t>
    </dgm:pt>
    <dgm:pt modelId="{273282B7-0273-485B-86E9-BA36D6D58605}" type="parTrans" cxnId="{B43DA6FE-035A-49C0-ADED-706DD36ABA76}">
      <dgm:prSet/>
      <dgm:spPr/>
      <dgm:t>
        <a:bodyPr/>
        <a:lstStyle/>
        <a:p>
          <a:endParaRPr lang="en-US"/>
        </a:p>
      </dgm:t>
    </dgm:pt>
    <dgm:pt modelId="{CF14FF0C-6CF3-43EA-8B95-183E2C660220}" type="sibTrans" cxnId="{B43DA6FE-035A-49C0-ADED-706DD36ABA76}">
      <dgm:prSet/>
      <dgm:spPr/>
      <dgm:t>
        <a:bodyPr/>
        <a:lstStyle/>
        <a:p>
          <a:endParaRPr lang="en-US"/>
        </a:p>
      </dgm:t>
    </dgm:pt>
    <dgm:pt modelId="{06FC9D3C-29E7-4EF4-AC20-7E3AA47708B3}">
      <dgm:prSet/>
      <dgm:spPr/>
      <dgm:t>
        <a:bodyPr/>
        <a:lstStyle/>
        <a:p>
          <a:pPr algn="ctr"/>
          <a:r>
            <a:rPr lang="fr-FR" dirty="0"/>
            <a:t>- Sensation d’avoir gagné</a:t>
          </a:r>
          <a:endParaRPr lang="en-US" dirty="0"/>
        </a:p>
      </dgm:t>
    </dgm:pt>
    <dgm:pt modelId="{F12EB901-9064-4F71-97A6-83D047E3A8BF}" type="parTrans" cxnId="{B83DC787-51CC-47E6-BE5C-7825295640A9}">
      <dgm:prSet/>
      <dgm:spPr/>
      <dgm:t>
        <a:bodyPr/>
        <a:lstStyle/>
        <a:p>
          <a:endParaRPr lang="en-US"/>
        </a:p>
      </dgm:t>
    </dgm:pt>
    <dgm:pt modelId="{EDE36241-93F4-42DB-A909-5DEF004CE177}" type="sibTrans" cxnId="{B83DC787-51CC-47E6-BE5C-7825295640A9}">
      <dgm:prSet/>
      <dgm:spPr/>
      <dgm:t>
        <a:bodyPr/>
        <a:lstStyle/>
        <a:p>
          <a:endParaRPr lang="en-US"/>
        </a:p>
      </dgm:t>
    </dgm:pt>
    <dgm:pt modelId="{8CA9F46B-5C7D-4367-8E2E-8B62CE4FCC70}">
      <dgm:prSet/>
      <dgm:spPr/>
      <dgm:t>
        <a:bodyPr/>
        <a:lstStyle/>
        <a:p>
          <a:pPr algn="ctr"/>
          <a:r>
            <a:rPr lang="fr-FR" dirty="0"/>
            <a:t>- Choix des commerçants bénéficiaires</a:t>
          </a:r>
          <a:endParaRPr lang="en-US" dirty="0"/>
        </a:p>
      </dgm:t>
    </dgm:pt>
    <dgm:pt modelId="{29388444-8CB6-46FA-B901-F3DCC0303912}" type="parTrans" cxnId="{5E8AC54E-1E45-4F02-A058-0DBA43A884A8}">
      <dgm:prSet/>
      <dgm:spPr/>
      <dgm:t>
        <a:bodyPr/>
        <a:lstStyle/>
        <a:p>
          <a:endParaRPr lang="en-US"/>
        </a:p>
      </dgm:t>
    </dgm:pt>
    <dgm:pt modelId="{F19FE0F1-9A9C-4224-95B3-2783300CA5B6}" type="sibTrans" cxnId="{5E8AC54E-1E45-4F02-A058-0DBA43A884A8}">
      <dgm:prSet/>
      <dgm:spPr/>
      <dgm:t>
        <a:bodyPr/>
        <a:lstStyle/>
        <a:p>
          <a:endParaRPr lang="en-US"/>
        </a:p>
      </dgm:t>
    </dgm:pt>
    <dgm:pt modelId="{44607D4D-E545-4F30-94DC-3F14D9A56523}">
      <dgm:prSet/>
      <dgm:spPr/>
      <dgm:t>
        <a:bodyPr/>
        <a:lstStyle/>
        <a:p>
          <a:pPr algn="ctr"/>
          <a:r>
            <a:rPr lang="fr-FR" dirty="0"/>
            <a:t>- Date de limite de validité supérieure à 1 an</a:t>
          </a:r>
          <a:endParaRPr lang="en-US" dirty="0"/>
        </a:p>
      </dgm:t>
    </dgm:pt>
    <dgm:pt modelId="{7B832BC9-089A-41C2-ABE6-B2C75D22E465}" type="parTrans" cxnId="{1C6BF131-75EC-42DE-BA5A-DBA1A1F107A2}">
      <dgm:prSet/>
      <dgm:spPr/>
      <dgm:t>
        <a:bodyPr/>
        <a:lstStyle/>
        <a:p>
          <a:endParaRPr lang="en-US"/>
        </a:p>
      </dgm:t>
    </dgm:pt>
    <dgm:pt modelId="{EA3BCD68-79C8-41FA-ACE5-E48BD9F1FDAF}" type="sibTrans" cxnId="{1C6BF131-75EC-42DE-BA5A-DBA1A1F107A2}">
      <dgm:prSet/>
      <dgm:spPr/>
      <dgm:t>
        <a:bodyPr/>
        <a:lstStyle/>
        <a:p>
          <a:endParaRPr lang="en-US"/>
        </a:p>
      </dgm:t>
    </dgm:pt>
    <dgm:pt modelId="{04819E9B-7F29-4441-B9B1-C8335453BDDB}" type="pres">
      <dgm:prSet presAssocID="{B7C6F0E2-0155-4636-9F85-3BC97717E7BA}" presName="linear" presStyleCnt="0">
        <dgm:presLayoutVars>
          <dgm:animLvl val="lvl"/>
          <dgm:resizeHandles val="exact"/>
        </dgm:presLayoutVars>
      </dgm:prSet>
      <dgm:spPr/>
    </dgm:pt>
    <dgm:pt modelId="{4F81519A-EE09-4B1A-A8C5-AEFF4884CD12}" type="pres">
      <dgm:prSet presAssocID="{9B5D073C-EFBA-4820-B5C2-4CE0D5F081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B3D3733-BE75-47B3-88DD-78D2F1376E9F}" type="pres">
      <dgm:prSet presAssocID="{CF14FF0C-6CF3-43EA-8B95-183E2C660220}" presName="spacer" presStyleCnt="0"/>
      <dgm:spPr/>
    </dgm:pt>
    <dgm:pt modelId="{3F926286-5D39-4D78-8CF8-C5896E122B78}" type="pres">
      <dgm:prSet presAssocID="{06FC9D3C-29E7-4EF4-AC20-7E3AA47708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B4E00CF-CFBB-4815-9316-40DD0911AA25}" type="pres">
      <dgm:prSet presAssocID="{EDE36241-93F4-42DB-A909-5DEF004CE177}" presName="spacer" presStyleCnt="0"/>
      <dgm:spPr/>
    </dgm:pt>
    <dgm:pt modelId="{350A9E9F-BBB1-4B51-8CDE-65454D1ECB8B}" type="pres">
      <dgm:prSet presAssocID="{8CA9F46B-5C7D-4367-8E2E-8B62CE4FCC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59E5D6B-DD0F-4B66-842E-DB45EEDDB8C9}" type="pres">
      <dgm:prSet presAssocID="{F19FE0F1-9A9C-4224-95B3-2783300CA5B6}" presName="spacer" presStyleCnt="0"/>
      <dgm:spPr/>
    </dgm:pt>
    <dgm:pt modelId="{E606AD5E-2C94-4871-ABDC-EC84B38CAED3}" type="pres">
      <dgm:prSet presAssocID="{44607D4D-E545-4F30-94DC-3F14D9A56523}" presName="parentText" presStyleLbl="node1" presStyleIdx="3" presStyleCnt="4" custLinFactNeighborY="-39198">
        <dgm:presLayoutVars>
          <dgm:chMax val="0"/>
          <dgm:bulletEnabled val="1"/>
        </dgm:presLayoutVars>
      </dgm:prSet>
      <dgm:spPr/>
    </dgm:pt>
  </dgm:ptLst>
  <dgm:cxnLst>
    <dgm:cxn modelId="{D7BA0617-A6B7-4B79-AF0E-D1D8586F5056}" type="presOf" srcId="{44607D4D-E545-4F30-94DC-3F14D9A56523}" destId="{E606AD5E-2C94-4871-ABDC-EC84B38CAED3}" srcOrd="0" destOrd="0" presId="urn:microsoft.com/office/officeart/2005/8/layout/vList2"/>
    <dgm:cxn modelId="{1C6BF131-75EC-42DE-BA5A-DBA1A1F107A2}" srcId="{B7C6F0E2-0155-4636-9F85-3BC97717E7BA}" destId="{44607D4D-E545-4F30-94DC-3F14D9A56523}" srcOrd="3" destOrd="0" parTransId="{7B832BC9-089A-41C2-ABE6-B2C75D22E465}" sibTransId="{EA3BCD68-79C8-41FA-ACE5-E48BD9F1FDAF}"/>
    <dgm:cxn modelId="{E0625339-6B3E-4B10-B6E6-2C2E4392B8A3}" type="presOf" srcId="{06FC9D3C-29E7-4EF4-AC20-7E3AA47708B3}" destId="{3F926286-5D39-4D78-8CF8-C5896E122B78}" srcOrd="0" destOrd="0" presId="urn:microsoft.com/office/officeart/2005/8/layout/vList2"/>
    <dgm:cxn modelId="{5E8AC54E-1E45-4F02-A058-0DBA43A884A8}" srcId="{B7C6F0E2-0155-4636-9F85-3BC97717E7BA}" destId="{8CA9F46B-5C7D-4367-8E2E-8B62CE4FCC70}" srcOrd="2" destOrd="0" parTransId="{29388444-8CB6-46FA-B901-F3DCC0303912}" sibTransId="{F19FE0F1-9A9C-4224-95B3-2783300CA5B6}"/>
    <dgm:cxn modelId="{B83DC787-51CC-47E6-BE5C-7825295640A9}" srcId="{B7C6F0E2-0155-4636-9F85-3BC97717E7BA}" destId="{06FC9D3C-29E7-4EF4-AC20-7E3AA47708B3}" srcOrd="1" destOrd="0" parTransId="{F12EB901-9064-4F71-97A6-83D047E3A8BF}" sibTransId="{EDE36241-93F4-42DB-A909-5DEF004CE177}"/>
    <dgm:cxn modelId="{62B869A2-9091-4D85-B9CB-4E6BADD5495F}" type="presOf" srcId="{9B5D073C-EFBA-4820-B5C2-4CE0D5F08138}" destId="{4F81519A-EE09-4B1A-A8C5-AEFF4884CD12}" srcOrd="0" destOrd="0" presId="urn:microsoft.com/office/officeart/2005/8/layout/vList2"/>
    <dgm:cxn modelId="{C097AAE9-E0F1-4305-AEFC-396DA0ED141D}" type="presOf" srcId="{B7C6F0E2-0155-4636-9F85-3BC97717E7BA}" destId="{04819E9B-7F29-4441-B9B1-C8335453BDDB}" srcOrd="0" destOrd="0" presId="urn:microsoft.com/office/officeart/2005/8/layout/vList2"/>
    <dgm:cxn modelId="{F33542F8-5CC4-46BC-8ED5-0EDE5B276569}" type="presOf" srcId="{8CA9F46B-5C7D-4367-8E2E-8B62CE4FCC70}" destId="{350A9E9F-BBB1-4B51-8CDE-65454D1ECB8B}" srcOrd="0" destOrd="0" presId="urn:microsoft.com/office/officeart/2005/8/layout/vList2"/>
    <dgm:cxn modelId="{B43DA6FE-035A-49C0-ADED-706DD36ABA76}" srcId="{B7C6F0E2-0155-4636-9F85-3BC97717E7BA}" destId="{9B5D073C-EFBA-4820-B5C2-4CE0D5F08138}" srcOrd="0" destOrd="0" parTransId="{273282B7-0273-485B-86E9-BA36D6D58605}" sibTransId="{CF14FF0C-6CF3-43EA-8B95-183E2C660220}"/>
    <dgm:cxn modelId="{B2992CF5-870D-4F7B-820E-21CD8284ED58}" type="presParOf" srcId="{04819E9B-7F29-4441-B9B1-C8335453BDDB}" destId="{4F81519A-EE09-4B1A-A8C5-AEFF4884CD12}" srcOrd="0" destOrd="0" presId="urn:microsoft.com/office/officeart/2005/8/layout/vList2"/>
    <dgm:cxn modelId="{6907D4DD-6578-45BE-94E1-1167840A4D39}" type="presParOf" srcId="{04819E9B-7F29-4441-B9B1-C8335453BDDB}" destId="{BB3D3733-BE75-47B3-88DD-78D2F1376E9F}" srcOrd="1" destOrd="0" presId="urn:microsoft.com/office/officeart/2005/8/layout/vList2"/>
    <dgm:cxn modelId="{1F83DF02-9718-45A8-84F8-EA3DD6D920F5}" type="presParOf" srcId="{04819E9B-7F29-4441-B9B1-C8335453BDDB}" destId="{3F926286-5D39-4D78-8CF8-C5896E122B78}" srcOrd="2" destOrd="0" presId="urn:microsoft.com/office/officeart/2005/8/layout/vList2"/>
    <dgm:cxn modelId="{ADCD3618-B893-4073-ABA4-7A2047FA401A}" type="presParOf" srcId="{04819E9B-7F29-4441-B9B1-C8335453BDDB}" destId="{9B4E00CF-CFBB-4815-9316-40DD0911AA25}" srcOrd="3" destOrd="0" presId="urn:microsoft.com/office/officeart/2005/8/layout/vList2"/>
    <dgm:cxn modelId="{26DBE946-A5A9-400C-A233-5F2580825C6A}" type="presParOf" srcId="{04819E9B-7F29-4441-B9B1-C8335453BDDB}" destId="{350A9E9F-BBB1-4B51-8CDE-65454D1ECB8B}" srcOrd="4" destOrd="0" presId="urn:microsoft.com/office/officeart/2005/8/layout/vList2"/>
    <dgm:cxn modelId="{DBA574DD-1D11-4EE8-AFE0-C9A462D56EE2}" type="presParOf" srcId="{04819E9B-7F29-4441-B9B1-C8335453BDDB}" destId="{A59E5D6B-DD0F-4B66-842E-DB45EEDDB8C9}" srcOrd="5" destOrd="0" presId="urn:microsoft.com/office/officeart/2005/8/layout/vList2"/>
    <dgm:cxn modelId="{FFCEDA58-5485-4FA8-A9A9-6F6A23C4C02D}" type="presParOf" srcId="{04819E9B-7F29-4441-B9B1-C8335453BDDB}" destId="{E606AD5E-2C94-4871-ABDC-EC84B38CAE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1519A-EE09-4B1A-A8C5-AEFF4884CD12}">
      <dsp:nvSpPr>
        <dsp:cNvPr id="0" name=""/>
        <dsp:cNvSpPr/>
      </dsp:nvSpPr>
      <dsp:spPr>
        <a:xfrm>
          <a:off x="0" y="45556"/>
          <a:ext cx="5641974" cy="117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- Montant représentatif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(20 euros)</a:t>
          </a:r>
          <a:endParaRPr lang="en-US" sz="2800" kern="1200" dirty="0"/>
        </a:p>
      </dsp:txBody>
      <dsp:txXfrm>
        <a:off x="57572" y="103128"/>
        <a:ext cx="5526830" cy="1064216"/>
      </dsp:txXfrm>
    </dsp:sp>
    <dsp:sp modelId="{3F926286-5D39-4D78-8CF8-C5896E122B78}">
      <dsp:nvSpPr>
        <dsp:cNvPr id="0" name=""/>
        <dsp:cNvSpPr/>
      </dsp:nvSpPr>
      <dsp:spPr>
        <a:xfrm>
          <a:off x="0" y="1305556"/>
          <a:ext cx="5641974" cy="1179360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- Sensation d’avoir gagné</a:t>
          </a:r>
          <a:endParaRPr lang="en-US" sz="2800" kern="1200" dirty="0"/>
        </a:p>
      </dsp:txBody>
      <dsp:txXfrm>
        <a:off x="57572" y="1363128"/>
        <a:ext cx="5526830" cy="1064216"/>
      </dsp:txXfrm>
    </dsp:sp>
    <dsp:sp modelId="{350A9E9F-BBB1-4B51-8CDE-65454D1ECB8B}">
      <dsp:nvSpPr>
        <dsp:cNvPr id="0" name=""/>
        <dsp:cNvSpPr/>
      </dsp:nvSpPr>
      <dsp:spPr>
        <a:xfrm>
          <a:off x="0" y="2565556"/>
          <a:ext cx="5641974" cy="1179360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- Choix des commerçants bénéficiaires</a:t>
          </a:r>
          <a:endParaRPr lang="en-US" sz="2800" kern="1200" dirty="0"/>
        </a:p>
      </dsp:txBody>
      <dsp:txXfrm>
        <a:off x="57572" y="2623128"/>
        <a:ext cx="5526830" cy="1064216"/>
      </dsp:txXfrm>
    </dsp:sp>
    <dsp:sp modelId="{E606AD5E-2C94-4871-ABDC-EC84B38CAED3}">
      <dsp:nvSpPr>
        <dsp:cNvPr id="0" name=""/>
        <dsp:cNvSpPr/>
      </dsp:nvSpPr>
      <dsp:spPr>
        <a:xfrm>
          <a:off x="0" y="3793946"/>
          <a:ext cx="5641974" cy="117936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- Date de limite de validité supérieure à 1 an</a:t>
          </a:r>
          <a:endParaRPr lang="en-US" sz="2800" kern="1200" dirty="0"/>
        </a:p>
      </dsp:txBody>
      <dsp:txXfrm>
        <a:off x="57572" y="3851518"/>
        <a:ext cx="5526830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03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1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3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54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8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75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21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03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8F9882-6C88-482F-8D1F-B256A00B0F90}" type="datetimeFigureOut">
              <a:rPr lang="fr-FR" smtClean="0"/>
              <a:t>06/01/2023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20361-8106-423B-BD50-9318CB04971E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08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1EF9D-F368-D97D-933A-C926D1FE1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9" y="4960137"/>
            <a:ext cx="7983511" cy="1463040"/>
          </a:xfrm>
        </p:spPr>
        <p:txBody>
          <a:bodyPr/>
          <a:lstStyle/>
          <a:p>
            <a:r>
              <a:rPr lang="fr-FR" sz="8000" dirty="0"/>
              <a:t>VICHY - mai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4F4698-E868-16B4-5D9A-E9DC2D49F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23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1BB9C-55B8-7301-E009-79F35FBA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cheque cadeau</a:t>
            </a:r>
            <a:br>
              <a:rPr lang="fr-FR" dirty="0"/>
            </a:br>
            <a:r>
              <a:rPr lang="fr-FR" dirty="0"/>
              <a:t>( exemple </a:t>
            </a:r>
            <a:r>
              <a:rPr lang="fr-FR"/>
              <a:t>de chèque-cadeau)</a:t>
            </a:r>
            <a:endParaRPr lang="fr-FR" dirty="0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D8354D-8955-AFDF-9DF7-65C89E12A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26" y="2286000"/>
            <a:ext cx="5096085" cy="4022725"/>
          </a:xfrm>
        </p:spPr>
      </p:pic>
    </p:spTree>
    <p:extLst>
      <p:ext uri="{BB962C8B-B14F-4D97-AF65-F5344CB8AC3E}">
        <p14:creationId xmlns:p14="http://schemas.microsoft.com/office/powerpoint/2010/main" val="206512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EF999-44FC-C939-0898-29D924F0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cheque cadeau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3CEB40-4544-2D42-90D2-13D29E70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- Montant au choix de l’opérateur : 10, 20, 30 euros ou plus…</a:t>
            </a:r>
          </a:p>
          <a:p>
            <a:r>
              <a:rPr lang="fr-FR" dirty="0"/>
              <a:t>- Pas de participation financière des commerçants.</a:t>
            </a:r>
          </a:p>
          <a:p>
            <a:r>
              <a:rPr lang="fr-FR" dirty="0"/>
              <a:t>- Frais d’imprimerie à la charge de Vichy-Commerce.</a:t>
            </a:r>
          </a:p>
          <a:p>
            <a:r>
              <a:rPr lang="fr-FR" dirty="0"/>
              <a:t>- Chèques sécurisés.</a:t>
            </a:r>
          </a:p>
          <a:p>
            <a:r>
              <a:rPr lang="fr-FR" dirty="0"/>
              <a:t>- Paiement de la facture au moment de la livraison de ceux-ci au commanditaire.</a:t>
            </a:r>
          </a:p>
          <a:p>
            <a:r>
              <a:rPr lang="fr-FR" dirty="0"/>
              <a:t>- Libre choix de l’aspect esthétique.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9D7C84B-598C-CA6E-2189-D5DEB487B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3">
            <a:off x="8749652" y="2003815"/>
            <a:ext cx="2743341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7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82C995-276B-50EA-5909-DC4A754B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Les avantages pour les joueurs</a:t>
            </a: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F4DFA1F1-DB42-436E-23D4-CDDE51C70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473539"/>
              </p:ext>
            </p:extLst>
          </p:nvPr>
        </p:nvGraphicFramePr>
        <p:xfrm>
          <a:off x="5603875" y="954088"/>
          <a:ext cx="5641975" cy="505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2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F81519A-EE09-4B1A-A8C5-AEFF4884C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F926286-5D39-4D78-8CF8-C5896E122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0A9E9F-BBB1-4B51-8CDE-65454D1E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06AD5E-2C94-4871-ABDC-EC84B38CA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3DE59-4C85-7EA8-EB23-927591BA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FONCTIONNEMENT AU NIVEAU DE la </a:t>
            </a:r>
            <a:r>
              <a:rPr lang="fr-FR" dirty="0" err="1"/>
              <a:t>fede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D35D85-6712-19C4-A1DB-B80216830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83830"/>
            <a:ext cx="9720073" cy="4525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- Déterminer le montant attribué à l’opération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- Commander les bons d’achat auprès de l’association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- Faire parvenir la charte graphique à l’association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- Payer à réception des bons d’achat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- Tirage au sort des gagnants AVANT le festival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- Contrôler la présence des lauréats lors du festival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/>
              <a:t>- Remettre les bons d’achats à l’accueil</a:t>
            </a:r>
          </a:p>
        </p:txBody>
      </p:sp>
    </p:spTree>
    <p:extLst>
      <p:ext uri="{BB962C8B-B14F-4D97-AF65-F5344CB8AC3E}">
        <p14:creationId xmlns:p14="http://schemas.microsoft.com/office/powerpoint/2010/main" val="12484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71A4B-694B-706D-1621-700EF1F5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86384"/>
          </a:xfrm>
        </p:spPr>
        <p:txBody>
          <a:bodyPr/>
          <a:lstStyle/>
          <a:p>
            <a:pPr algn="ctr"/>
            <a:r>
              <a:rPr lang="fr-FR" dirty="0"/>
              <a:t>LE BUDGET ALLOUE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9224DA-774F-836C-69EC-A96956200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54480"/>
            <a:ext cx="9720073" cy="518160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15 000 EUROS </a:t>
            </a:r>
            <a:r>
              <a:rPr lang="fr-FR" dirty="0">
                <a:solidFill>
                  <a:srgbClr val="FF0000"/>
                </a:solidFill>
              </a:rPr>
              <a:t>:</a:t>
            </a:r>
          </a:p>
          <a:p>
            <a:r>
              <a:rPr lang="fr-FR" dirty="0"/>
              <a:t>750 BONS DE 20 EUROS</a:t>
            </a:r>
          </a:p>
          <a:p>
            <a:r>
              <a:rPr lang="fr-FR" dirty="0"/>
              <a:t>Répartition :</a:t>
            </a:r>
          </a:p>
          <a:p>
            <a:r>
              <a:rPr lang="fr-FR" dirty="0"/>
              <a:t>- Promotion + Lapalisse (1190) 200 bons</a:t>
            </a:r>
          </a:p>
          <a:p>
            <a:r>
              <a:rPr lang="fr-FR" dirty="0"/>
              <a:t>- CDF 4</a:t>
            </a:r>
            <a:r>
              <a:rPr lang="fr-FR" baseline="30000" dirty="0"/>
              <a:t>ème</a:t>
            </a:r>
            <a:r>
              <a:rPr lang="fr-FR" dirty="0"/>
              <a:t> séries + Allier (1190) 200 bons</a:t>
            </a:r>
          </a:p>
          <a:p>
            <a:r>
              <a:rPr lang="fr-FR" dirty="0"/>
              <a:t>- Auvergne (900) 165 bons</a:t>
            </a:r>
          </a:p>
          <a:p>
            <a:r>
              <a:rPr lang="fr-FR" dirty="0"/>
              <a:t>- Vichy (860) 150 bons</a:t>
            </a:r>
          </a:p>
          <a:p>
            <a:r>
              <a:rPr lang="fr-FR" dirty="0"/>
              <a:t>- Sources (30) 6 bons</a:t>
            </a:r>
          </a:p>
          <a:p>
            <a:r>
              <a:rPr lang="fr-FR" dirty="0"/>
              <a:t>- Bourbonnais (50) 9 bons</a:t>
            </a:r>
          </a:p>
          <a:p>
            <a:r>
              <a:rPr lang="fr-FR" dirty="0"/>
              <a:t>- Arbitres, Ramasseurs : 20 bons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46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13005-5B35-7CB2-7C45-44076683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 dirty="0"/>
              <a:t>Impact local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12FB3-F1C3-DB10-6869-E40F06BE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71696"/>
            <a:ext cx="9720073" cy="3637664"/>
          </a:xfrm>
        </p:spPr>
        <p:txBody>
          <a:bodyPr/>
          <a:lstStyle/>
          <a:p>
            <a:r>
              <a:rPr lang="fr-FR" sz="3200" dirty="0"/>
              <a:t>- Partenariat actif avec le commerce local</a:t>
            </a:r>
          </a:p>
          <a:p>
            <a:r>
              <a:rPr lang="fr-FR" sz="3200" dirty="0"/>
              <a:t>- Plus gros « client » de l’association des commerçants</a:t>
            </a:r>
          </a:p>
          <a:p>
            <a:r>
              <a:rPr lang="fr-FR" sz="3200" dirty="0"/>
              <a:t>- Impact économique reconnu auprès des commerçants</a:t>
            </a:r>
          </a:p>
          <a:p>
            <a:r>
              <a:rPr lang="fr-FR" sz="3200" dirty="0"/>
              <a:t>- Image dynamique du nom scrabble</a:t>
            </a:r>
          </a:p>
          <a:p>
            <a:r>
              <a:rPr lang="fr-FR" sz="3200" dirty="0"/>
              <a:t>- Impact auprès de la municipalité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A62022-CC1A-DE12-8508-CECCE0A8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634" y="416437"/>
            <a:ext cx="2647362" cy="20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03239D-F8A1-B8B5-002C-BFF44662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64160"/>
            <a:ext cx="9720072" cy="1005840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2019 : 4735 bons distribués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935D20-7D59-E8E9-FB4A-077697D8F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18640"/>
            <a:ext cx="9720073" cy="4490720"/>
          </a:xfrm>
        </p:spPr>
        <p:txBody>
          <a:bodyPr>
            <a:normAutofit fontScale="70000" lnSpcReduction="20000"/>
          </a:bodyPr>
          <a:lstStyle/>
          <a:p>
            <a:r>
              <a:rPr lang="fr-FR" sz="5100" dirty="0"/>
              <a:t>- 4643 bons utilisés soit 98%</a:t>
            </a:r>
          </a:p>
          <a:p>
            <a:r>
              <a:rPr lang="fr-FR" sz="5100" dirty="0"/>
              <a:t>- Montant brut :  23 215€</a:t>
            </a:r>
          </a:p>
          <a:p>
            <a:r>
              <a:rPr lang="fr-FR" sz="5100" dirty="0"/>
              <a:t>- 3 commerçants : </a:t>
            </a:r>
          </a:p>
          <a:p>
            <a:pPr marL="0" indent="0" algn="just">
              <a:buNone/>
            </a:pPr>
            <a:r>
              <a:rPr lang="fr-FR" sz="5100" dirty="0"/>
              <a:t>         - Charcuterie Maurice</a:t>
            </a:r>
          </a:p>
          <a:p>
            <a:pPr marL="0" indent="0" algn="just">
              <a:buNone/>
            </a:pPr>
            <a:r>
              <a:rPr lang="fr-FR" sz="5100" dirty="0"/>
              <a:t>         - Confiserie </a:t>
            </a:r>
            <a:r>
              <a:rPr lang="fr-FR" sz="5100" dirty="0" err="1"/>
              <a:t>Moinet</a:t>
            </a:r>
            <a:endParaRPr lang="fr-FR" sz="5100" dirty="0"/>
          </a:p>
          <a:p>
            <a:pPr marL="0" indent="0" algn="just">
              <a:buNone/>
            </a:pPr>
            <a:r>
              <a:rPr lang="fr-FR" sz="5100" dirty="0"/>
              <a:t>         - Domaine Gardian</a:t>
            </a:r>
          </a:p>
          <a:p>
            <a:pPr marL="0" indent="0" algn="just">
              <a:buNone/>
            </a:pPr>
            <a:r>
              <a:rPr lang="fr-FR" sz="5100" dirty="0"/>
              <a:t>- Montant net : </a:t>
            </a:r>
            <a:r>
              <a:rPr lang="fr-FR" sz="6900" b="1" dirty="0">
                <a:solidFill>
                  <a:srgbClr val="FF0000"/>
                </a:solidFill>
              </a:rPr>
              <a:t>18 572€</a:t>
            </a:r>
            <a:r>
              <a:rPr lang="fr-FR" sz="6900" dirty="0"/>
              <a:t>.</a:t>
            </a:r>
          </a:p>
          <a:p>
            <a:pPr marL="0" indent="0" algn="just">
              <a:buNone/>
            </a:pPr>
            <a:endParaRPr lang="fr-FR" dirty="0"/>
          </a:p>
          <a:p>
            <a:pPr marL="1225296" lvl="8" indent="0" algn="just">
              <a:buNone/>
            </a:pPr>
            <a:r>
              <a:rPr lang="fr-FR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0512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A69A2C-C9FF-5041-5D89-8A7E591E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13800"/>
          </a:xfrm>
        </p:spPr>
        <p:txBody>
          <a:bodyPr/>
          <a:lstStyle/>
          <a:p>
            <a:pPr algn="ctr"/>
            <a:r>
              <a:rPr lang="fr-FR" dirty="0"/>
              <a:t>Répartition des bons d’achat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C7E9E-159D-A6C2-FE07-319F0E538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65232" cy="4023360"/>
          </a:xfrm>
        </p:spPr>
        <p:txBody>
          <a:bodyPr>
            <a:normAutofit/>
          </a:bodyPr>
          <a:lstStyle/>
          <a:p>
            <a:r>
              <a:rPr lang="fr-FR" sz="3200" b="1" dirty="0"/>
              <a:t>4 tournois sont concernés :</a:t>
            </a:r>
          </a:p>
          <a:p>
            <a:r>
              <a:rPr lang="fr-FR" sz="3200" b="1" dirty="0"/>
              <a:t>- Championnat Promotion + Coupe de la Fédé : 1340 bons</a:t>
            </a:r>
          </a:p>
          <a:p>
            <a:r>
              <a:rPr lang="fr-FR" sz="3200" b="1" dirty="0"/>
              <a:t>- Coupe de l’Allier : 1365 bons</a:t>
            </a:r>
          </a:p>
          <a:p>
            <a:r>
              <a:rPr lang="fr-FR" sz="3200" b="1" dirty="0"/>
              <a:t>- Coupe d’Auvergne : 1030 bons</a:t>
            </a:r>
          </a:p>
          <a:p>
            <a:r>
              <a:rPr lang="fr-FR" sz="3200" b="1" dirty="0"/>
              <a:t>- Coupe de Vichy : 1000 bons</a:t>
            </a:r>
          </a:p>
        </p:txBody>
      </p:sp>
    </p:spTree>
    <p:extLst>
      <p:ext uri="{BB962C8B-B14F-4D97-AF65-F5344CB8AC3E}">
        <p14:creationId xmlns:p14="http://schemas.microsoft.com/office/powerpoint/2010/main" val="266244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7A37A-AED5-8044-FA56-742A2EDF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27024"/>
          </a:xfrm>
        </p:spPr>
        <p:txBody>
          <a:bodyPr/>
          <a:lstStyle/>
          <a:p>
            <a:pPr algn="ctr"/>
            <a:r>
              <a:rPr lang="fr-FR" dirty="0"/>
              <a:t>Impact de satisfaction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638A27-449E-E410-2D1E-31937C651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12240"/>
            <a:ext cx="9720073" cy="3464560"/>
          </a:xfrm>
        </p:spPr>
        <p:txBody>
          <a:bodyPr>
            <a:normAutofit/>
          </a:bodyPr>
          <a:lstStyle/>
          <a:p>
            <a:r>
              <a:rPr lang="fr-FR" sz="2800" b="1" dirty="0"/>
              <a:t>Modéré pour la majorité des joueurs.</a:t>
            </a:r>
          </a:p>
          <a:p>
            <a:r>
              <a:rPr lang="fr-FR" sz="2800" dirty="0"/>
              <a:t>-</a:t>
            </a:r>
            <a:r>
              <a:rPr lang="fr-FR" sz="2800" b="1" dirty="0"/>
              <a:t> </a:t>
            </a:r>
            <a:r>
              <a:rPr lang="fr-FR" sz="2800" dirty="0"/>
              <a:t>Ils ne les utilisent pas</a:t>
            </a:r>
          </a:p>
          <a:p>
            <a:r>
              <a:rPr lang="fr-FR" sz="2800" dirty="0"/>
              <a:t>- Ils les donnent à des connaissances</a:t>
            </a:r>
          </a:p>
          <a:p>
            <a:r>
              <a:rPr lang="fr-FR" sz="2800" dirty="0"/>
              <a:t>- Ils les rendent à la fédé</a:t>
            </a:r>
            <a:endParaRPr lang="fr-FR" sz="2800" b="1" dirty="0"/>
          </a:p>
          <a:p>
            <a:r>
              <a:rPr lang="fr-FR" sz="2800" b="1" dirty="0"/>
              <a:t>Limitation à 3 commerçants.</a:t>
            </a:r>
          </a:p>
          <a:p>
            <a:r>
              <a:rPr lang="fr-FR" sz="2800" b="1" dirty="0"/>
              <a:t>Aucun impact direct sur le commerce local vichyssois.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3D92EB-A9E6-7223-43A5-99B6689560F1}"/>
              </a:ext>
            </a:extLst>
          </p:cNvPr>
          <p:cNvSpPr txBox="1"/>
          <p:nvPr/>
        </p:nvSpPr>
        <p:spPr>
          <a:xfrm>
            <a:off x="1024128" y="4963910"/>
            <a:ext cx="10273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18 572 €  </a:t>
            </a:r>
          </a:p>
          <a:p>
            <a:pPr algn="ctr"/>
            <a:r>
              <a:rPr lang="fr-FR" sz="4400" dirty="0"/>
              <a:t>Coût important pour un impact limité.</a:t>
            </a:r>
          </a:p>
        </p:txBody>
      </p:sp>
    </p:spTree>
    <p:extLst>
      <p:ext uri="{BB962C8B-B14F-4D97-AF65-F5344CB8AC3E}">
        <p14:creationId xmlns:p14="http://schemas.microsoft.com/office/powerpoint/2010/main" val="98658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F95D1-82EB-7CA3-4EBE-F1589428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L’association des commerçants de Vichy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01F6D-C313-2848-0AE2-BFF935AB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174761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289 commerçants à ce jour.</a:t>
            </a:r>
          </a:p>
          <a:p>
            <a:pPr algn="ctr"/>
            <a:r>
              <a:rPr lang="fr-FR" sz="2800" dirty="0"/>
              <a:t>Alimentation, restauration, hébergement, souvenirs…</a:t>
            </a:r>
          </a:p>
          <a:p>
            <a:pPr algn="ctr"/>
            <a:r>
              <a:rPr lang="fr-FR" sz="2800" dirty="0"/>
              <a:t>Elue meilleure association de commerçants de France en 2010.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C94CC11-46C7-C04B-0C45-C242EB07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977287"/>
            <a:ext cx="8855207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C3666-24E4-0FFB-9568-5FF85DD3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différent&#10;&#10;Description générée automatiquement">
            <a:extLst>
              <a:ext uri="{FF2B5EF4-FFF2-40B4-BE49-F238E27FC236}">
                <a16:creationId xmlns:a16="http://schemas.microsoft.com/office/drawing/2014/main" id="{F822C7F2-828D-9CE9-9A0C-2FB18CE38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31" y="2286000"/>
            <a:ext cx="8449276" cy="4022725"/>
          </a:xfrm>
        </p:spPr>
      </p:pic>
    </p:spTree>
    <p:extLst>
      <p:ext uri="{BB962C8B-B14F-4D97-AF65-F5344CB8AC3E}">
        <p14:creationId xmlns:p14="http://schemas.microsoft.com/office/powerpoint/2010/main" val="296283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A7926-536B-385E-7D81-CD845C2C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Bars </a:t>
            </a:r>
            <a:r>
              <a:rPr lang="fr-FR" dirty="0" err="1"/>
              <a:t>cafes</a:t>
            </a:r>
            <a:r>
              <a:rPr lang="fr-FR" dirty="0"/>
              <a:t> restaurants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F54ADF-40AC-6DF7-AD0B-AF82BA3A9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253042"/>
            <a:ext cx="9720262" cy="3887029"/>
          </a:xfr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0FC29F6-7053-8259-5F6D-0AABB8985410}"/>
              </a:ext>
            </a:extLst>
          </p:cNvPr>
          <p:cNvSpPr/>
          <p:nvPr/>
        </p:nvSpPr>
        <p:spPr>
          <a:xfrm>
            <a:off x="7405141" y="4811843"/>
            <a:ext cx="584616" cy="29980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39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D9D4E-30D5-7356-8A6C-65DCEF3E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ALIMENTATIONS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BCE4DE-043F-C59B-EC4E-1A1EAE0F9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84" y="2286000"/>
            <a:ext cx="9052370" cy="4022725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705EA62-CFF0-650D-3087-58653BF680D8}"/>
              </a:ext>
            </a:extLst>
          </p:cNvPr>
          <p:cNvSpPr/>
          <p:nvPr/>
        </p:nvSpPr>
        <p:spPr>
          <a:xfrm>
            <a:off x="7143884" y="5548961"/>
            <a:ext cx="584616" cy="29980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05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87E756-8576-79D7-DECC-9C2AEFE4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HEBERGEMENT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78348C-C0CB-5E46-1C3B-7C10A12D2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35" y="2286000"/>
            <a:ext cx="8284468" cy="4022725"/>
          </a:xfrm>
        </p:spPr>
      </p:pic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9C6CDF63-CF61-639A-7E6F-1ECE39B45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35" y="2438400"/>
            <a:ext cx="8284468" cy="4022725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CA80FC9-6836-B917-5140-9AED2CB94928}"/>
              </a:ext>
            </a:extLst>
          </p:cNvPr>
          <p:cNvSpPr/>
          <p:nvPr/>
        </p:nvSpPr>
        <p:spPr>
          <a:xfrm>
            <a:off x="7858259" y="5110811"/>
            <a:ext cx="584616" cy="29980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421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447</Words>
  <Application>Microsoft Office PowerPoint</Application>
  <PresentationFormat>Grand écran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Tw Cen MT</vt:lpstr>
      <vt:lpstr>Tw Cen MT Condensed</vt:lpstr>
      <vt:lpstr>Wingdings</vt:lpstr>
      <vt:lpstr>Wingdings 3</vt:lpstr>
      <vt:lpstr>Intégral</vt:lpstr>
      <vt:lpstr>VICHY - mai 2023</vt:lpstr>
      <vt:lpstr>2019 : 4735 bons distribués </vt:lpstr>
      <vt:lpstr>Répartition des bons d’achat</vt:lpstr>
      <vt:lpstr>Impact de satisfaction</vt:lpstr>
      <vt:lpstr>L’association des commerçants de Vichy</vt:lpstr>
      <vt:lpstr>Présentation PowerPoint</vt:lpstr>
      <vt:lpstr>Bars cafes restaurants</vt:lpstr>
      <vt:lpstr>ALIMENTATIONS</vt:lpstr>
      <vt:lpstr>HEBERGEMENT</vt:lpstr>
      <vt:lpstr>Le cheque cadeau ( exemple de chèque-cadeau)</vt:lpstr>
      <vt:lpstr>Le cheque cadeau</vt:lpstr>
      <vt:lpstr>Les avantages pour les joueurs</vt:lpstr>
      <vt:lpstr>Le FONCTIONNEMENT AU NIVEAU DE la fede</vt:lpstr>
      <vt:lpstr>LE BUDGET ALLOUE</vt:lpstr>
      <vt:lpstr>Impact local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VICHY - mai 2023</dc:title>
  <dc:creator>Thierry HAUW</dc:creator>
  <cp:lastModifiedBy>COUVREUR Christian</cp:lastModifiedBy>
  <cp:revision>5</cp:revision>
  <dcterms:created xsi:type="dcterms:W3CDTF">2022-12-17T09:29:03Z</dcterms:created>
  <dcterms:modified xsi:type="dcterms:W3CDTF">2023-01-06T16:57:45Z</dcterms:modified>
</cp:coreProperties>
</file>