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4"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FEC60F-2D4A-4A5F-21D9-B877F7C9984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3C6189A-F2DA-628E-C4A0-BFC792A638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A0C1B3B-B2DA-DC96-333D-2612DF8F89C5}"/>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282EDC50-2204-B244-ACEF-F6C4BE7E741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C2DF166-BE47-0650-B04B-67415042B100}"/>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4266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E87BA3-ECFE-FFDC-B7C7-D5B78F5483F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F3AEE98-BB71-A585-1548-61F1F48A51C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98FB96-D73A-1FF5-6FB5-ABE021B1C401}"/>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4F1DC8A7-8E19-C6F3-BB23-87CB1AF2D89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E4E1B9-EA82-CCAC-8370-CD13FAEFBD63}"/>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859239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EC19D27-04FE-7419-EE56-A752233F909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F2862ED-758C-B378-C736-FC3CA381ECC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0219F3-FAF3-5046-582B-F0C3D1908280}"/>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1BDEC1CC-7C5A-A465-B415-0CD0A3C5C49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0F7CA47-7195-17DA-2E8D-92B264888197}"/>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257727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F3D7AC-E64E-5E5C-87F7-DCF8AC9D1E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7B06C34-FA70-FEA6-466A-C2F410E1EA2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F2EFF7-9DB5-9939-0CC2-5985D3C39C9C}"/>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11A5CD4E-4A41-73F5-52C1-89FCCA0EAAE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EB0BD24-A887-1BF8-9FAF-C1C810661732}"/>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168624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04AFEA-13E1-080A-452F-37D26D3C3E8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75F58CA-4F89-EA9C-B5FD-0AC31E8A09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71F6D87-B945-951E-ED50-44573F8E41FD}"/>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A1890F8C-5941-A2D1-4C7D-F7CFF9CAD0E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E4EC7DC-B2F5-F67D-FF5A-33571069860F}"/>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1035788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ABB4D9-AFDC-5A1A-6AE6-8190CD945E3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770B5A1-1B10-6ED8-5DB2-655FCFC47A1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B9BC86C-DE17-CC67-428B-C818B11F461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EFFD89C-28CB-D9C2-9421-235C02DE69A4}"/>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6" name="Espace réservé du pied de page 5">
            <a:extLst>
              <a:ext uri="{FF2B5EF4-FFF2-40B4-BE49-F238E27FC236}">
                <a16:creationId xmlns:a16="http://schemas.microsoft.com/office/drawing/2014/main" id="{7C0D0766-13BA-CD36-ACAC-8578BC18B71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1D01CC1-1122-E0F2-3BF0-3D753B89EE3F}"/>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97755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6E28C7-47AF-51B6-8517-B1F8C4B78F2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7605AD8-88F7-0FBF-56CE-58A686DA37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8412C40-BDC4-2066-5C1D-F103F555FAC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590660E-E667-0F25-E202-EAB5BE8F1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ACECE08-6AAD-6CDC-4AA3-DEFE72C0B02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D4A7ADF-C9BA-1F4A-AD55-DB8D505D6604}"/>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8" name="Espace réservé du pied de page 7">
            <a:extLst>
              <a:ext uri="{FF2B5EF4-FFF2-40B4-BE49-F238E27FC236}">
                <a16:creationId xmlns:a16="http://schemas.microsoft.com/office/drawing/2014/main" id="{305A64E8-B4FC-28BF-E745-31ECFAB1E8D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5F2D5B0-7D38-E60D-7328-7BC648F6C526}"/>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1540872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03311D-5AAF-AA07-4B0E-430237D037F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83DCF8C-804E-4AE6-EFFC-FB5B3EBD46C3}"/>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4" name="Espace réservé du pied de page 3">
            <a:extLst>
              <a:ext uri="{FF2B5EF4-FFF2-40B4-BE49-F238E27FC236}">
                <a16:creationId xmlns:a16="http://schemas.microsoft.com/office/drawing/2014/main" id="{C2FAACA5-F0FC-C602-FDBD-D35AF98B7CD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EB9C045-82BA-D115-4BFA-2D5A1794667C}"/>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477113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F135A14-39B3-5D3E-551C-78E6F818F1E0}"/>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3" name="Espace réservé du pied de page 2">
            <a:extLst>
              <a:ext uri="{FF2B5EF4-FFF2-40B4-BE49-F238E27FC236}">
                <a16:creationId xmlns:a16="http://schemas.microsoft.com/office/drawing/2014/main" id="{6DD7EB44-4037-AD1A-D811-9A9856E1B4C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979A0EB-2E4D-6D75-F404-E55BECA2DFF3}"/>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4171251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C1A415-4B0E-37B9-1744-05451BCF05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5E3CFE3-791F-293C-DAB7-E894057DE3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40A4165-2C76-8FAF-9509-290673DAC7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BA7A99A-F004-F916-1239-E974A86C4322}"/>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6" name="Espace réservé du pied de page 5">
            <a:extLst>
              <a:ext uri="{FF2B5EF4-FFF2-40B4-BE49-F238E27FC236}">
                <a16:creationId xmlns:a16="http://schemas.microsoft.com/office/drawing/2014/main" id="{5F76AE2A-2781-5315-597C-FCD475E4996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F80A1AD-E12B-86E4-FA4B-5C75C408C890}"/>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370279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9E0454-486E-3448-7CBD-30F514FF3AD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DE7FD02-C9CD-26AE-0BE6-88D6B6BC37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87D51CA-4257-EE8D-06E9-5FAF0481C1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A7C67E6-00EA-B494-1039-73790748B915}"/>
              </a:ext>
            </a:extLst>
          </p:cNvPr>
          <p:cNvSpPr>
            <a:spLocks noGrp="1"/>
          </p:cNvSpPr>
          <p:nvPr>
            <p:ph type="dt" sz="half" idx="10"/>
          </p:nvPr>
        </p:nvSpPr>
        <p:spPr/>
        <p:txBody>
          <a:bodyPr/>
          <a:lstStyle/>
          <a:p>
            <a:fld id="{4DDE2E70-482D-4D05-BEFB-2D3F4AE21701}" type="datetimeFigureOut">
              <a:rPr lang="fr-FR" smtClean="0"/>
              <a:t>13/03/2024</a:t>
            </a:fld>
            <a:endParaRPr lang="fr-FR"/>
          </a:p>
        </p:txBody>
      </p:sp>
      <p:sp>
        <p:nvSpPr>
          <p:cNvPr id="6" name="Espace réservé du pied de page 5">
            <a:extLst>
              <a:ext uri="{FF2B5EF4-FFF2-40B4-BE49-F238E27FC236}">
                <a16:creationId xmlns:a16="http://schemas.microsoft.com/office/drawing/2014/main" id="{DFA651AC-2782-8BF8-F5E9-741F442BC46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B30A55B-446B-B75F-F836-57034F7C477D}"/>
              </a:ext>
            </a:extLst>
          </p:cNvPr>
          <p:cNvSpPr>
            <a:spLocks noGrp="1"/>
          </p:cNvSpPr>
          <p:nvPr>
            <p:ph type="sldNum" sz="quarter" idx="12"/>
          </p:nvPr>
        </p:nvSpPr>
        <p:spPr/>
        <p:txBody>
          <a:bodyPr/>
          <a:lstStyle/>
          <a:p>
            <a:fld id="{9FBA4D36-0909-4D34-8F73-A43DFBD84996}" type="slidenum">
              <a:rPr lang="fr-FR" smtClean="0"/>
              <a:t>‹N°›</a:t>
            </a:fld>
            <a:endParaRPr lang="fr-FR"/>
          </a:p>
        </p:txBody>
      </p:sp>
    </p:spTree>
    <p:extLst>
      <p:ext uri="{BB962C8B-B14F-4D97-AF65-F5344CB8AC3E}">
        <p14:creationId xmlns:p14="http://schemas.microsoft.com/office/powerpoint/2010/main" val="887144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2C83538-A5F0-8197-2DCC-EE90D1F669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5B44E88-37EF-1FD4-C277-CCF10E7071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267E235-E606-A87B-DA3D-79057CFFF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E2E70-482D-4D05-BEFB-2D3F4AE21701}" type="datetimeFigureOut">
              <a:rPr lang="fr-FR" smtClean="0"/>
              <a:t>13/03/2024</a:t>
            </a:fld>
            <a:endParaRPr lang="fr-FR"/>
          </a:p>
        </p:txBody>
      </p:sp>
      <p:sp>
        <p:nvSpPr>
          <p:cNvPr id="5" name="Espace réservé du pied de page 4">
            <a:extLst>
              <a:ext uri="{FF2B5EF4-FFF2-40B4-BE49-F238E27FC236}">
                <a16:creationId xmlns:a16="http://schemas.microsoft.com/office/drawing/2014/main" id="{B38D19C7-A024-0E33-DE45-F7DBA94422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B5190CD-7CE3-070F-E59B-C406F17D5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A4D36-0909-4D34-8F73-A43DFBD84996}" type="slidenum">
              <a:rPr lang="fr-FR" smtClean="0"/>
              <a:t>‹N°›</a:t>
            </a:fld>
            <a:endParaRPr lang="fr-FR"/>
          </a:p>
        </p:txBody>
      </p:sp>
    </p:spTree>
    <p:extLst>
      <p:ext uri="{BB962C8B-B14F-4D97-AF65-F5344CB8AC3E}">
        <p14:creationId xmlns:p14="http://schemas.microsoft.com/office/powerpoint/2010/main" val="4004502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jean-francois.himber@ffsc.fr" TargetMode="External"/><Relationship Id="rId2" Type="http://schemas.openxmlformats.org/officeDocument/2006/relationships/hyperlink" Target="mailto:christian.couvreur@ffsc.fr"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ffsc.f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99B4B4-2A68-A421-432A-91385D5D1006}"/>
              </a:ext>
            </a:extLst>
          </p:cNvPr>
          <p:cNvSpPr>
            <a:spLocks noGrp="1"/>
          </p:cNvSpPr>
          <p:nvPr>
            <p:ph type="ctrTitle"/>
          </p:nvPr>
        </p:nvSpPr>
        <p:spPr>
          <a:xfrm>
            <a:off x="1524000" y="1240896"/>
            <a:ext cx="9144000" cy="2387600"/>
          </a:xfrm>
        </p:spPr>
        <p:txBody>
          <a:bodyPr>
            <a:normAutofit/>
          </a:bodyPr>
          <a:lstStyle/>
          <a:p>
            <a:r>
              <a:rPr lang="fr-FR" sz="3200" dirty="0">
                <a:solidFill>
                  <a:srgbClr val="273375"/>
                </a:solidFill>
                <a:latin typeface="Manrope "/>
                <a:ea typeface="+mn-ea"/>
                <a:cs typeface="Aharoni" panose="02010803020104030203" pitchFamily="2" charset="-79"/>
              </a:rPr>
              <a:t>Pour son 50ème anniversaire la Fédération Française de Scrabble organise un tour de France du Scrabble Classique</a:t>
            </a:r>
          </a:p>
        </p:txBody>
      </p:sp>
      <p:pic>
        <p:nvPicPr>
          <p:cNvPr id="3" name="Image 2">
            <a:extLst>
              <a:ext uri="{FF2B5EF4-FFF2-40B4-BE49-F238E27FC236}">
                <a16:creationId xmlns:a16="http://schemas.microsoft.com/office/drawing/2014/main" id="{F6B121A7-5E81-1578-54A4-224B3DB37C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98488" y="4535420"/>
            <a:ext cx="3595024" cy="1451630"/>
          </a:xfrm>
          <a:prstGeom prst="rect">
            <a:avLst/>
          </a:prstGeom>
        </p:spPr>
      </p:pic>
      <p:sp>
        <p:nvSpPr>
          <p:cNvPr id="4" name="ZoneTexte 3">
            <a:extLst>
              <a:ext uri="{FF2B5EF4-FFF2-40B4-BE49-F238E27FC236}">
                <a16:creationId xmlns:a16="http://schemas.microsoft.com/office/drawing/2014/main" id="{10F78DF2-859B-AD20-9CA7-BACE12A98198}"/>
              </a:ext>
            </a:extLst>
          </p:cNvPr>
          <p:cNvSpPr txBox="1"/>
          <p:nvPr/>
        </p:nvSpPr>
        <p:spPr>
          <a:xfrm>
            <a:off x="2898631" y="314521"/>
            <a:ext cx="6584035" cy="830997"/>
          </a:xfrm>
          <a:prstGeom prst="rect">
            <a:avLst/>
          </a:prstGeom>
          <a:noFill/>
        </p:spPr>
        <p:txBody>
          <a:bodyPr wrap="square" rtlCol="0">
            <a:spAutoFit/>
          </a:bodyPr>
          <a:lstStyle/>
          <a:p>
            <a:pPr algn="ctr"/>
            <a:r>
              <a:rPr lang="fr-FR" sz="3200" dirty="0">
                <a:solidFill>
                  <a:srgbClr val="273375"/>
                </a:solidFill>
                <a:latin typeface="Manrope ExtraBold" pitchFamily="2" charset="0"/>
                <a:cs typeface="Aharoni" panose="02010803020104030203" pitchFamily="2" charset="-79"/>
              </a:rPr>
              <a:t>TOUR DE FRANCE DU SCRABBLE</a:t>
            </a:r>
          </a:p>
          <a:p>
            <a:pPr algn="ctr"/>
            <a:r>
              <a:rPr lang="fr-FR" sz="1600" dirty="0">
                <a:solidFill>
                  <a:srgbClr val="273375"/>
                </a:solidFill>
                <a:latin typeface="Manrope ExtraBold" pitchFamily="2" charset="0"/>
                <a:cs typeface="Aharoni" panose="02010803020104030203" pitchFamily="2" charset="-79"/>
              </a:rPr>
              <a:t>SCRABBLE CLASSIQUE</a:t>
            </a:r>
          </a:p>
        </p:txBody>
      </p:sp>
      <p:sp>
        <p:nvSpPr>
          <p:cNvPr id="5" name="Rectangle 4">
            <a:extLst>
              <a:ext uri="{FF2B5EF4-FFF2-40B4-BE49-F238E27FC236}">
                <a16:creationId xmlns:a16="http://schemas.microsoft.com/office/drawing/2014/main" id="{8F4D9D0E-66F0-C3AA-FFB1-60FEEEF42F2C}"/>
              </a:ext>
            </a:extLst>
          </p:cNvPr>
          <p:cNvSpPr/>
          <p:nvPr/>
        </p:nvSpPr>
        <p:spPr>
          <a:xfrm>
            <a:off x="3062757" y="874654"/>
            <a:ext cx="1966442" cy="172586"/>
          </a:xfrm>
          <a:prstGeom prst="rect">
            <a:avLst/>
          </a:prstGeom>
          <a:solidFill>
            <a:srgbClr val="2733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CEE036C8-9B1C-8CF1-EF43-E8C1387CDCB3}"/>
              </a:ext>
            </a:extLst>
          </p:cNvPr>
          <p:cNvSpPr/>
          <p:nvPr/>
        </p:nvSpPr>
        <p:spPr>
          <a:xfrm>
            <a:off x="7372291" y="883052"/>
            <a:ext cx="1966442" cy="172586"/>
          </a:xfrm>
          <a:prstGeom prst="rect">
            <a:avLst/>
          </a:prstGeom>
          <a:solidFill>
            <a:srgbClr val="E3061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15880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B291DE-A9DD-C304-2B36-A7397E30DE72}"/>
              </a:ext>
            </a:extLst>
          </p:cNvPr>
          <p:cNvSpPr>
            <a:spLocks noGrp="1"/>
          </p:cNvSpPr>
          <p:nvPr>
            <p:ph type="title"/>
          </p:nvPr>
        </p:nvSpPr>
        <p:spPr/>
        <p:txBody>
          <a:bodyPr>
            <a:normAutofit/>
          </a:bodyPr>
          <a:lstStyle/>
          <a:p>
            <a:pPr>
              <a:lnSpc>
                <a:spcPct val="80000"/>
              </a:lnSpc>
              <a:spcBef>
                <a:spcPts val="1000"/>
              </a:spcBef>
            </a:pPr>
            <a:r>
              <a:rPr lang="fr-FR" sz="4000" dirty="0">
                <a:solidFill>
                  <a:srgbClr val="273375"/>
                </a:solidFill>
                <a:latin typeface="Manrope ExtraBold" pitchFamily="2" charset="0"/>
                <a:ea typeface="+mn-ea"/>
                <a:cs typeface="Aharoni" panose="02010803020104030203" pitchFamily="2" charset="-79"/>
              </a:rPr>
              <a:t>La Fédération Française de Scrabble</a:t>
            </a:r>
          </a:p>
        </p:txBody>
      </p:sp>
      <p:sp>
        <p:nvSpPr>
          <p:cNvPr id="3" name="Espace réservé du contenu 2">
            <a:extLst>
              <a:ext uri="{FF2B5EF4-FFF2-40B4-BE49-F238E27FC236}">
                <a16:creationId xmlns:a16="http://schemas.microsoft.com/office/drawing/2014/main" id="{BB03A90B-68A9-A782-26FF-B034CDCCC45D}"/>
              </a:ext>
            </a:extLst>
          </p:cNvPr>
          <p:cNvSpPr>
            <a:spLocks noGrp="1"/>
          </p:cNvSpPr>
          <p:nvPr>
            <p:ph idx="1"/>
          </p:nvPr>
        </p:nvSpPr>
        <p:spPr/>
        <p:txBody>
          <a:bodyPr>
            <a:normAutofit/>
          </a:bodyPr>
          <a:lstStyle/>
          <a:p>
            <a:r>
              <a:rPr lang="fr-FR" sz="2400" dirty="0">
                <a:solidFill>
                  <a:srgbClr val="273375"/>
                </a:solidFill>
                <a:latin typeface="Manrope "/>
                <a:cs typeface="Aharoni" panose="02010803020104030203" pitchFamily="2" charset="-79"/>
              </a:rPr>
              <a:t>Créée en 1974</a:t>
            </a:r>
          </a:p>
          <a:p>
            <a:r>
              <a:rPr lang="fr-FR" sz="2400" dirty="0">
                <a:solidFill>
                  <a:srgbClr val="273375"/>
                </a:solidFill>
                <a:latin typeface="Manrope "/>
                <a:cs typeface="Aharoni" panose="02010803020104030203" pitchFamily="2" charset="-79"/>
              </a:rPr>
              <a:t>13 500 licenciés </a:t>
            </a:r>
          </a:p>
          <a:p>
            <a:r>
              <a:rPr lang="fr-FR" sz="2400" dirty="0">
                <a:solidFill>
                  <a:srgbClr val="273375"/>
                </a:solidFill>
                <a:latin typeface="Manrope "/>
                <a:cs typeface="Aharoni" panose="02010803020104030203" pitchFamily="2" charset="-79"/>
              </a:rPr>
              <a:t>650 clubs civils et 200 clubs scolaires</a:t>
            </a:r>
          </a:p>
          <a:p>
            <a:r>
              <a:rPr lang="fr-FR" sz="2400" dirty="0">
                <a:solidFill>
                  <a:srgbClr val="273375"/>
                </a:solidFill>
                <a:latin typeface="Manrope "/>
                <a:cs typeface="Aharoni" panose="02010803020104030203" pitchFamily="2" charset="-79"/>
              </a:rPr>
              <a:t>Plus de 400 tournois en France chaque année dont 3 Festivals fédéraux qui accueillent chacun plus de 1 000 joueurs sur une semaine (Duplex Vichy/</a:t>
            </a:r>
            <a:r>
              <a:rPr lang="fr-FR" sz="2400" dirty="0" err="1">
                <a:solidFill>
                  <a:srgbClr val="273375"/>
                </a:solidFill>
                <a:latin typeface="Manrope "/>
                <a:cs typeface="Aharoni" panose="02010803020104030203" pitchFamily="2" charset="-79"/>
              </a:rPr>
              <a:t>Gréoux</a:t>
            </a:r>
            <a:r>
              <a:rPr lang="fr-FR" sz="2400" dirty="0">
                <a:solidFill>
                  <a:srgbClr val="273375"/>
                </a:solidFill>
                <a:latin typeface="Manrope "/>
                <a:cs typeface="Aharoni" panose="02010803020104030203" pitchFamily="2" charset="-79"/>
              </a:rPr>
              <a:t> les Bains en février, Vichy en mai, Aix-les-Bains durant les congés de la Toussaint)</a:t>
            </a:r>
          </a:p>
          <a:p>
            <a:r>
              <a:rPr lang="fr-FR" sz="2400" dirty="0">
                <a:solidFill>
                  <a:srgbClr val="273375"/>
                </a:solidFill>
                <a:latin typeface="Manrope "/>
                <a:cs typeface="Aharoni" panose="02010803020104030203" pitchFamily="2" charset="-79"/>
              </a:rPr>
              <a:t>Membre de la Fédération Internationale de Scrabble Francophone</a:t>
            </a:r>
          </a:p>
        </p:txBody>
      </p:sp>
      <p:pic>
        <p:nvPicPr>
          <p:cNvPr id="4" name="Image 3">
            <a:extLst>
              <a:ext uri="{FF2B5EF4-FFF2-40B4-BE49-F238E27FC236}">
                <a16:creationId xmlns:a16="http://schemas.microsoft.com/office/drawing/2014/main" id="{2073D209-26F9-4559-2CEA-E020AC0A95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437" y="726595"/>
            <a:ext cx="475092" cy="483627"/>
          </a:xfrm>
          <a:prstGeom prst="rect">
            <a:avLst/>
          </a:prstGeom>
          <a:solidFill>
            <a:srgbClr val="273375"/>
          </a:solidFill>
          <a:ln>
            <a:noFill/>
          </a:ln>
        </p:spPr>
      </p:pic>
    </p:spTree>
    <p:extLst>
      <p:ext uri="{BB962C8B-B14F-4D97-AF65-F5344CB8AC3E}">
        <p14:creationId xmlns:p14="http://schemas.microsoft.com/office/powerpoint/2010/main" val="1473546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7321A3-7E07-12F0-3BD1-437EEDB7A25A}"/>
              </a:ext>
            </a:extLst>
          </p:cNvPr>
          <p:cNvSpPr>
            <a:spLocks noGrp="1"/>
          </p:cNvSpPr>
          <p:nvPr>
            <p:ph type="title"/>
          </p:nvPr>
        </p:nvSpPr>
        <p:spPr>
          <a:xfrm>
            <a:off x="838200" y="365126"/>
            <a:ext cx="10515600" cy="1174102"/>
          </a:xfrm>
        </p:spPr>
        <p:txBody>
          <a:bodyPr>
            <a:normAutofit/>
          </a:bodyPr>
          <a:lstStyle/>
          <a:p>
            <a:pPr>
              <a:lnSpc>
                <a:spcPct val="80000"/>
              </a:lnSpc>
              <a:spcBef>
                <a:spcPts val="1000"/>
              </a:spcBef>
            </a:pPr>
            <a:r>
              <a:rPr lang="fr-FR" sz="4000" dirty="0">
                <a:solidFill>
                  <a:srgbClr val="273375"/>
                </a:solidFill>
                <a:latin typeface="Manrope ExtraBold" pitchFamily="2" charset="0"/>
                <a:ea typeface="+mn-ea"/>
                <a:cs typeface="Aharoni" panose="02010803020104030203" pitchFamily="2" charset="-79"/>
              </a:rPr>
              <a:t>Les compétitions de Scrabble </a:t>
            </a:r>
          </a:p>
        </p:txBody>
      </p:sp>
      <p:sp>
        <p:nvSpPr>
          <p:cNvPr id="3" name="Espace réservé du contenu 2">
            <a:extLst>
              <a:ext uri="{FF2B5EF4-FFF2-40B4-BE49-F238E27FC236}">
                <a16:creationId xmlns:a16="http://schemas.microsoft.com/office/drawing/2014/main" id="{A4770872-E745-BEA9-2EBB-EFE94706F3B5}"/>
              </a:ext>
            </a:extLst>
          </p:cNvPr>
          <p:cNvSpPr>
            <a:spLocks noGrp="1"/>
          </p:cNvSpPr>
          <p:nvPr>
            <p:ph idx="1"/>
          </p:nvPr>
        </p:nvSpPr>
        <p:spPr>
          <a:xfrm>
            <a:off x="838200" y="1690688"/>
            <a:ext cx="6787551" cy="3812965"/>
          </a:xfrm>
        </p:spPr>
        <p:txBody>
          <a:bodyPr>
            <a:normAutofit fontScale="25000" lnSpcReduction="20000"/>
          </a:bodyPr>
          <a:lstStyle/>
          <a:p>
            <a:pPr>
              <a:lnSpc>
                <a:spcPct val="110000"/>
              </a:lnSpc>
            </a:pPr>
            <a:r>
              <a:rPr lang="fr-FR" sz="8000" b="1" dirty="0">
                <a:solidFill>
                  <a:srgbClr val="273375"/>
                </a:solidFill>
                <a:latin typeface="Manrope "/>
                <a:cs typeface="Aharoni" panose="02010803020104030203" pitchFamily="2" charset="-79"/>
              </a:rPr>
              <a:t>2 formules de jeu :</a:t>
            </a:r>
          </a:p>
          <a:p>
            <a:pPr marL="0" indent="0" algn="just">
              <a:lnSpc>
                <a:spcPct val="110000"/>
              </a:lnSpc>
              <a:buNone/>
            </a:pPr>
            <a:r>
              <a:rPr lang="fr-FR" sz="7200" b="1" u="sng" dirty="0">
                <a:solidFill>
                  <a:srgbClr val="273375"/>
                </a:solidFill>
                <a:latin typeface="Manrope "/>
                <a:cs typeface="Aharoni" panose="02010803020104030203" pitchFamily="2" charset="-79"/>
              </a:rPr>
              <a:t>Classique</a:t>
            </a:r>
            <a:r>
              <a:rPr lang="fr-FR" sz="7200" b="1" dirty="0">
                <a:solidFill>
                  <a:srgbClr val="273375"/>
                </a:solidFill>
                <a:latin typeface="Manrope "/>
                <a:cs typeface="Aharoni" panose="02010803020104030203" pitchFamily="2" charset="-79"/>
              </a:rPr>
              <a:t> :</a:t>
            </a:r>
            <a:r>
              <a:rPr lang="fr-FR" sz="12800" dirty="0">
                <a:solidFill>
                  <a:srgbClr val="273375"/>
                </a:solidFill>
                <a:latin typeface="Manrope "/>
                <a:cs typeface="Aharoni" panose="02010803020104030203" pitchFamily="2" charset="-79"/>
              </a:rPr>
              <a:t> </a:t>
            </a:r>
            <a:r>
              <a:rPr lang="fr-FR" sz="7200" dirty="0">
                <a:solidFill>
                  <a:srgbClr val="273375"/>
                </a:solidFill>
                <a:latin typeface="Manrope "/>
                <a:cs typeface="Aharoni" panose="02010803020104030203" pitchFamily="2" charset="-79"/>
              </a:rPr>
              <a:t>les parties opposent 2 joueurs. La formule de jeu inclut une part de hasard (le tirage des lettres) mais intègre des aspects tactiques. Les tournois se disputent sur 5 à 24 rondes. Les joueurs sont classés en 4 séries (Joker pour les champions, puis A, B et C).</a:t>
            </a:r>
          </a:p>
          <a:p>
            <a:pPr marL="0" indent="0" algn="just">
              <a:lnSpc>
                <a:spcPct val="110000"/>
              </a:lnSpc>
              <a:buNone/>
            </a:pPr>
            <a:r>
              <a:rPr lang="fr-FR" sz="4900" dirty="0">
                <a:solidFill>
                  <a:srgbClr val="273375"/>
                </a:solidFill>
                <a:latin typeface="Manrope "/>
                <a:cs typeface="Aharoni" panose="02010803020104030203" pitchFamily="2" charset="-79"/>
              </a:rPr>
              <a:t>	</a:t>
            </a:r>
            <a:r>
              <a:rPr lang="fr-FR" sz="4900" b="1" dirty="0">
                <a:solidFill>
                  <a:srgbClr val="273375"/>
                </a:solidFill>
                <a:latin typeface="Manrope "/>
                <a:cs typeface="Aharoni" panose="02010803020104030203" pitchFamily="2" charset="-79"/>
              </a:rPr>
              <a:t> </a:t>
            </a:r>
          </a:p>
          <a:p>
            <a:pPr marL="0" indent="0" algn="just">
              <a:lnSpc>
                <a:spcPct val="110000"/>
              </a:lnSpc>
              <a:buNone/>
            </a:pPr>
            <a:r>
              <a:rPr lang="fr-FR" sz="7200" b="1" u="sng" dirty="0">
                <a:solidFill>
                  <a:srgbClr val="273375"/>
                </a:solidFill>
                <a:latin typeface="Manrope "/>
                <a:cs typeface="Aharoni" panose="02010803020104030203" pitchFamily="2" charset="-79"/>
              </a:rPr>
              <a:t>Duplicate</a:t>
            </a:r>
            <a:r>
              <a:rPr lang="fr-FR" sz="7200" b="1" dirty="0">
                <a:solidFill>
                  <a:srgbClr val="273375"/>
                </a:solidFill>
                <a:latin typeface="Manrope "/>
                <a:cs typeface="Aharoni" panose="02010803020104030203" pitchFamily="2" charset="-79"/>
              </a:rPr>
              <a:t> : </a:t>
            </a:r>
            <a:r>
              <a:rPr lang="fr-FR" sz="7200" dirty="0">
                <a:solidFill>
                  <a:srgbClr val="273375"/>
                </a:solidFill>
                <a:latin typeface="Manrope "/>
                <a:cs typeface="Aharoni" panose="02010803020104030203" pitchFamily="2" charset="-79"/>
              </a:rPr>
              <a:t>à tout moment de la partie, les joueurs ont la même grille et le même tirage, annoncé par un directeur de partie. Il s’agit de trouver le mot qui rapporte le score le plus élevé. Le joueur marque les points de sa solution, mais pose sur sa grille le mot qui rapporte le plus de points (le top). La formule de jeu permet d’accueillir un nombre de joueurs théoriquement illimité. Elle privilégie la construction des mots et la connaissance du vocabulaire. Les tournois se disputent sur 2 à 7 parties. Les joueurs sont classés dans 7 séries (de 1 pour les champions à 7 pour les débutants).</a:t>
            </a:r>
          </a:p>
          <a:p>
            <a:pPr marL="0" indent="0">
              <a:lnSpc>
                <a:spcPct val="110000"/>
              </a:lnSpc>
              <a:buNone/>
            </a:pPr>
            <a:r>
              <a:rPr lang="fr-FR" sz="8000" dirty="0">
                <a:solidFill>
                  <a:srgbClr val="273375"/>
                </a:solidFill>
                <a:latin typeface="Manrope "/>
                <a:cs typeface="Aharoni" panose="02010803020104030203" pitchFamily="2" charset="-79"/>
              </a:rPr>
              <a:t>	</a:t>
            </a:r>
          </a:p>
        </p:txBody>
      </p:sp>
      <p:pic>
        <p:nvPicPr>
          <p:cNvPr id="4" name="Image 3">
            <a:extLst>
              <a:ext uri="{FF2B5EF4-FFF2-40B4-BE49-F238E27FC236}">
                <a16:creationId xmlns:a16="http://schemas.microsoft.com/office/drawing/2014/main" id="{DEC7D9B1-C7FE-23C5-7C5B-CC01156FD2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437" y="726595"/>
            <a:ext cx="475092" cy="483627"/>
          </a:xfrm>
          <a:prstGeom prst="rect">
            <a:avLst/>
          </a:prstGeom>
          <a:solidFill>
            <a:srgbClr val="273375"/>
          </a:solidFill>
          <a:ln>
            <a:noFill/>
          </a:ln>
        </p:spPr>
      </p:pic>
      <p:pic>
        <p:nvPicPr>
          <p:cNvPr id="6" name="Image 5"/>
          <p:cNvPicPr>
            <a:picLocks noChangeAspect="1"/>
          </p:cNvPicPr>
          <p:nvPr/>
        </p:nvPicPr>
        <p:blipFill>
          <a:blip r:embed="rId3"/>
          <a:stretch>
            <a:fillRect/>
          </a:stretch>
        </p:blipFill>
        <p:spPr>
          <a:xfrm>
            <a:off x="8106044" y="1845166"/>
            <a:ext cx="3027872" cy="2041833"/>
          </a:xfrm>
          <a:prstGeom prst="rect">
            <a:avLst/>
          </a:prstGeom>
        </p:spPr>
      </p:pic>
      <p:pic>
        <p:nvPicPr>
          <p:cNvPr id="7" name="Image 6"/>
          <p:cNvPicPr>
            <a:picLocks noChangeAspect="1"/>
          </p:cNvPicPr>
          <p:nvPr/>
        </p:nvPicPr>
        <p:blipFill>
          <a:blip r:embed="rId4"/>
          <a:stretch>
            <a:fillRect/>
          </a:stretch>
        </p:blipFill>
        <p:spPr>
          <a:xfrm>
            <a:off x="8075828" y="4097547"/>
            <a:ext cx="3058088" cy="2148148"/>
          </a:xfrm>
          <a:prstGeom prst="rect">
            <a:avLst/>
          </a:prstGeom>
        </p:spPr>
      </p:pic>
    </p:spTree>
    <p:extLst>
      <p:ext uri="{BB962C8B-B14F-4D97-AF65-F5344CB8AC3E}">
        <p14:creationId xmlns:p14="http://schemas.microsoft.com/office/powerpoint/2010/main" val="2730288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C17D67-03A7-4791-6D29-54FD22663155}"/>
              </a:ext>
            </a:extLst>
          </p:cNvPr>
          <p:cNvSpPr>
            <a:spLocks noGrp="1"/>
          </p:cNvSpPr>
          <p:nvPr>
            <p:ph type="title"/>
          </p:nvPr>
        </p:nvSpPr>
        <p:spPr/>
        <p:txBody>
          <a:bodyPr>
            <a:normAutofit/>
          </a:bodyPr>
          <a:lstStyle/>
          <a:p>
            <a:r>
              <a:rPr lang="fr-FR" sz="4000" dirty="0">
                <a:solidFill>
                  <a:srgbClr val="273375"/>
                </a:solidFill>
                <a:latin typeface="Manrope ExtraBold" pitchFamily="2" charset="0"/>
                <a:ea typeface="+mn-ea"/>
                <a:cs typeface="Aharoni" panose="02010803020104030203" pitchFamily="2" charset="-79"/>
              </a:rPr>
              <a:t>Le tour de France du Scrabble Classique</a:t>
            </a:r>
          </a:p>
        </p:txBody>
      </p:sp>
      <p:sp>
        <p:nvSpPr>
          <p:cNvPr id="3" name="Espace réservé du contenu 2">
            <a:extLst>
              <a:ext uri="{FF2B5EF4-FFF2-40B4-BE49-F238E27FC236}">
                <a16:creationId xmlns:a16="http://schemas.microsoft.com/office/drawing/2014/main" id="{F784AD29-6C5E-D9C7-51EC-A388C9AE8819}"/>
              </a:ext>
            </a:extLst>
          </p:cNvPr>
          <p:cNvSpPr>
            <a:spLocks noGrp="1"/>
          </p:cNvSpPr>
          <p:nvPr>
            <p:ph idx="1"/>
          </p:nvPr>
        </p:nvSpPr>
        <p:spPr/>
        <p:txBody>
          <a:bodyPr>
            <a:normAutofit/>
          </a:bodyPr>
          <a:lstStyle/>
          <a:p>
            <a:pPr algn="just"/>
            <a:r>
              <a:rPr lang="fr-FR" sz="2400" dirty="0">
                <a:solidFill>
                  <a:srgbClr val="273375"/>
                </a:solidFill>
                <a:latin typeface="Manrope "/>
                <a:cs typeface="Aharoni" panose="02010803020104030203" pitchFamily="2" charset="-79"/>
              </a:rPr>
              <a:t>Disputé sur au moins 50 tournois, dans toute la France, d’avril 2024 à mars 2025, avec une finale nationale au 2ème trimestre 2025.</a:t>
            </a:r>
          </a:p>
          <a:p>
            <a:pPr algn="just"/>
            <a:r>
              <a:rPr lang="fr-FR" sz="2400" dirty="0">
                <a:solidFill>
                  <a:srgbClr val="273375"/>
                </a:solidFill>
                <a:latin typeface="Manrope "/>
                <a:cs typeface="Aharoni" panose="02010803020104030203" pitchFamily="2" charset="-79"/>
              </a:rPr>
              <a:t>Le tour de France a pour objectif de faire découvrir la compétition Classique aux joueurs licenciés partout en France et à un public de joueurs non-licenciés qui souhaitent se tester dans une compétition  après avoir joué en famille ou sur des applications (et notamment </a:t>
            </a:r>
            <a:r>
              <a:rPr lang="fr-FR" sz="2400" dirty="0" err="1">
                <a:solidFill>
                  <a:srgbClr val="273375"/>
                </a:solidFill>
                <a:latin typeface="Manrope "/>
                <a:cs typeface="Aharoni" panose="02010803020104030203" pitchFamily="2" charset="-79"/>
              </a:rPr>
              <a:t>Classijeu</a:t>
            </a:r>
            <a:r>
              <a:rPr lang="fr-FR" sz="2400" dirty="0">
                <a:solidFill>
                  <a:srgbClr val="273375"/>
                </a:solidFill>
                <a:latin typeface="Manrope "/>
                <a:cs typeface="Aharoni" panose="02010803020104030203" pitchFamily="2" charset="-79"/>
              </a:rPr>
              <a:t> l’application proposée par la Fédération Française de Scrabble)</a:t>
            </a:r>
          </a:p>
          <a:p>
            <a:pPr algn="just"/>
            <a:r>
              <a:rPr lang="fr-FR" sz="2400" dirty="0">
                <a:solidFill>
                  <a:srgbClr val="273375"/>
                </a:solidFill>
                <a:latin typeface="Manrope "/>
                <a:cs typeface="Aharoni" panose="02010803020104030203" pitchFamily="2" charset="-79"/>
              </a:rPr>
              <a:t>Ouvert à tous mais la finale n’est pas accessible aux joueurs des séries Joker et A. </a:t>
            </a:r>
          </a:p>
          <a:p>
            <a:pPr algn="just"/>
            <a:r>
              <a:rPr lang="fr-FR" sz="2400" dirty="0">
                <a:solidFill>
                  <a:srgbClr val="273375"/>
                </a:solidFill>
                <a:latin typeface="Manrope "/>
                <a:cs typeface="Aharoni" panose="02010803020104030203" pitchFamily="2" charset="-79"/>
              </a:rPr>
              <a:t>Chaque tournoi devrait réunir entre 10 et 32 joueurs. Chaque joueur disputera 5 </a:t>
            </a:r>
            <a:r>
              <a:rPr lang="fr-FR" sz="2400">
                <a:solidFill>
                  <a:srgbClr val="273375"/>
                </a:solidFill>
                <a:latin typeface="Manrope "/>
                <a:cs typeface="Aharoni" panose="02010803020104030203" pitchFamily="2" charset="-79"/>
              </a:rPr>
              <a:t>parties.</a:t>
            </a:r>
            <a:endParaRPr lang="fr-FR" sz="2400" dirty="0">
              <a:solidFill>
                <a:srgbClr val="273375"/>
              </a:solidFill>
              <a:latin typeface="Manrope "/>
              <a:cs typeface="Aharoni" panose="02010803020104030203" pitchFamily="2" charset="-79"/>
            </a:endParaRPr>
          </a:p>
        </p:txBody>
      </p:sp>
      <p:pic>
        <p:nvPicPr>
          <p:cNvPr id="4" name="Image 3">
            <a:extLst>
              <a:ext uri="{FF2B5EF4-FFF2-40B4-BE49-F238E27FC236}">
                <a16:creationId xmlns:a16="http://schemas.microsoft.com/office/drawing/2014/main" id="{2DACFBBC-76AD-7EF1-89C9-2808A25665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437" y="726595"/>
            <a:ext cx="475092" cy="483627"/>
          </a:xfrm>
          <a:prstGeom prst="rect">
            <a:avLst/>
          </a:prstGeom>
          <a:solidFill>
            <a:srgbClr val="273375"/>
          </a:solidFill>
          <a:ln>
            <a:noFill/>
          </a:ln>
        </p:spPr>
      </p:pic>
    </p:spTree>
    <p:extLst>
      <p:ext uri="{BB962C8B-B14F-4D97-AF65-F5344CB8AC3E}">
        <p14:creationId xmlns:p14="http://schemas.microsoft.com/office/powerpoint/2010/main" val="421977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924185-BD73-B93D-9BCB-A6D37446838F}"/>
              </a:ext>
            </a:extLst>
          </p:cNvPr>
          <p:cNvSpPr>
            <a:spLocks noGrp="1"/>
          </p:cNvSpPr>
          <p:nvPr>
            <p:ph type="title"/>
          </p:nvPr>
        </p:nvSpPr>
        <p:spPr/>
        <p:txBody>
          <a:bodyPr>
            <a:normAutofit/>
          </a:bodyPr>
          <a:lstStyle/>
          <a:p>
            <a:r>
              <a:rPr lang="fr-FR" sz="4000" dirty="0">
                <a:solidFill>
                  <a:srgbClr val="273375"/>
                </a:solidFill>
                <a:latin typeface="Manrope ExtraBold" pitchFamily="2" charset="0"/>
                <a:ea typeface="+mn-ea"/>
                <a:cs typeface="Aharoni" panose="02010803020104030203" pitchFamily="2" charset="-79"/>
              </a:rPr>
              <a:t>L’étape du tour de France à ………………………</a:t>
            </a:r>
          </a:p>
        </p:txBody>
      </p:sp>
      <p:sp>
        <p:nvSpPr>
          <p:cNvPr id="3" name="Espace réservé du contenu 2">
            <a:extLst>
              <a:ext uri="{FF2B5EF4-FFF2-40B4-BE49-F238E27FC236}">
                <a16:creationId xmlns:a16="http://schemas.microsoft.com/office/drawing/2014/main" id="{36FCB7BC-D508-E64E-93E7-9DAB32F80C63}"/>
              </a:ext>
            </a:extLst>
          </p:cNvPr>
          <p:cNvSpPr>
            <a:spLocks noGrp="1"/>
          </p:cNvSpPr>
          <p:nvPr>
            <p:ph idx="1"/>
          </p:nvPr>
        </p:nvSpPr>
        <p:spPr/>
        <p:txBody>
          <a:bodyPr/>
          <a:lstStyle/>
          <a:p>
            <a:r>
              <a:rPr lang="fr-FR" sz="2400" dirty="0">
                <a:solidFill>
                  <a:srgbClr val="273375"/>
                </a:solidFill>
                <a:latin typeface="Manrope "/>
                <a:cs typeface="Aharoni" panose="02010803020104030203" pitchFamily="2" charset="-79"/>
              </a:rPr>
              <a:t>Date et horaire :    </a:t>
            </a:r>
          </a:p>
          <a:p>
            <a:endParaRPr lang="fr-FR" sz="2400" dirty="0">
              <a:solidFill>
                <a:srgbClr val="273375"/>
              </a:solidFill>
              <a:latin typeface="Manrope "/>
              <a:cs typeface="Aharoni" panose="02010803020104030203" pitchFamily="2" charset="-79"/>
            </a:endParaRPr>
          </a:p>
          <a:p>
            <a:r>
              <a:rPr lang="fr-FR" sz="2400" dirty="0">
                <a:solidFill>
                  <a:srgbClr val="273375"/>
                </a:solidFill>
                <a:latin typeface="Manrope "/>
                <a:cs typeface="Aharoni" panose="02010803020104030203" pitchFamily="2" charset="-79"/>
              </a:rPr>
              <a:t>Adresse :</a:t>
            </a:r>
          </a:p>
          <a:p>
            <a:endParaRPr lang="fr-FR" sz="2400" dirty="0">
              <a:solidFill>
                <a:srgbClr val="273375"/>
              </a:solidFill>
              <a:latin typeface="Manrope "/>
              <a:cs typeface="Aharoni" panose="02010803020104030203" pitchFamily="2" charset="-79"/>
            </a:endParaRPr>
          </a:p>
          <a:p>
            <a:r>
              <a:rPr lang="fr-FR" sz="2400" dirty="0">
                <a:solidFill>
                  <a:srgbClr val="273375"/>
                </a:solidFill>
                <a:latin typeface="Manrope "/>
                <a:cs typeface="Aharoni" panose="02010803020104030203" pitchFamily="2" charset="-79"/>
              </a:rPr>
              <a:t>Contact : </a:t>
            </a:r>
          </a:p>
        </p:txBody>
      </p:sp>
      <p:pic>
        <p:nvPicPr>
          <p:cNvPr id="4" name="Image 3">
            <a:extLst>
              <a:ext uri="{FF2B5EF4-FFF2-40B4-BE49-F238E27FC236}">
                <a16:creationId xmlns:a16="http://schemas.microsoft.com/office/drawing/2014/main" id="{DC69269F-AF09-BB3D-92E7-393A54598D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437" y="726595"/>
            <a:ext cx="475092" cy="483627"/>
          </a:xfrm>
          <a:prstGeom prst="rect">
            <a:avLst/>
          </a:prstGeom>
          <a:solidFill>
            <a:srgbClr val="273375"/>
          </a:solidFill>
          <a:ln>
            <a:noFill/>
          </a:ln>
        </p:spPr>
      </p:pic>
    </p:spTree>
    <p:extLst>
      <p:ext uri="{BB962C8B-B14F-4D97-AF65-F5344CB8AC3E}">
        <p14:creationId xmlns:p14="http://schemas.microsoft.com/office/powerpoint/2010/main" val="1553623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2A098F-7876-8229-953E-59A7255E5377}"/>
              </a:ext>
            </a:extLst>
          </p:cNvPr>
          <p:cNvSpPr>
            <a:spLocks noGrp="1"/>
          </p:cNvSpPr>
          <p:nvPr>
            <p:ph type="title"/>
          </p:nvPr>
        </p:nvSpPr>
        <p:spPr/>
        <p:txBody>
          <a:bodyPr>
            <a:normAutofit/>
          </a:bodyPr>
          <a:lstStyle/>
          <a:p>
            <a:r>
              <a:rPr lang="fr-FR" sz="3600" dirty="0">
                <a:solidFill>
                  <a:srgbClr val="273375"/>
                </a:solidFill>
                <a:latin typeface="Manrope ExtraBold" pitchFamily="2" charset="0"/>
                <a:ea typeface="+mn-ea"/>
                <a:cs typeface="Aharoni" panose="02010803020104030203" pitchFamily="2" charset="-79"/>
              </a:rPr>
              <a:t>Contacts Fédération Française de Scrabble</a:t>
            </a:r>
          </a:p>
        </p:txBody>
      </p:sp>
      <p:sp>
        <p:nvSpPr>
          <p:cNvPr id="3" name="Espace réservé du contenu 2">
            <a:extLst>
              <a:ext uri="{FF2B5EF4-FFF2-40B4-BE49-F238E27FC236}">
                <a16:creationId xmlns:a16="http://schemas.microsoft.com/office/drawing/2014/main" id="{D7F00ADD-75F5-975D-6399-DB63B329990A}"/>
              </a:ext>
            </a:extLst>
          </p:cNvPr>
          <p:cNvSpPr>
            <a:spLocks noGrp="1"/>
          </p:cNvSpPr>
          <p:nvPr>
            <p:ph idx="1"/>
          </p:nvPr>
        </p:nvSpPr>
        <p:spPr/>
        <p:txBody>
          <a:bodyPr/>
          <a:lstStyle/>
          <a:p>
            <a:r>
              <a:rPr lang="fr-FR" sz="2400" dirty="0">
                <a:solidFill>
                  <a:srgbClr val="273375"/>
                </a:solidFill>
                <a:latin typeface="Manrope "/>
                <a:cs typeface="Aharoni" panose="02010803020104030203" pitchFamily="2" charset="-79"/>
              </a:rPr>
              <a:t>Président de la FFSC</a:t>
            </a:r>
          </a:p>
          <a:p>
            <a:pPr marL="0" indent="0">
              <a:buNone/>
            </a:pPr>
            <a:r>
              <a:rPr lang="fr-FR" sz="2400" dirty="0">
                <a:solidFill>
                  <a:srgbClr val="273375"/>
                </a:solidFill>
                <a:latin typeface="Manrope "/>
                <a:cs typeface="Aharoni" panose="02010803020104030203" pitchFamily="2" charset="-79"/>
                <a:hlinkClick r:id="rId2"/>
              </a:rPr>
              <a:t>christian.couvreur@ffsc.fr</a:t>
            </a:r>
            <a:endParaRPr lang="fr-FR" sz="2400" dirty="0">
              <a:solidFill>
                <a:srgbClr val="273375"/>
              </a:solidFill>
              <a:latin typeface="Manrope "/>
              <a:cs typeface="Aharoni" panose="02010803020104030203" pitchFamily="2" charset="-79"/>
            </a:endParaRPr>
          </a:p>
          <a:p>
            <a:pPr marL="0" indent="0">
              <a:buNone/>
            </a:pPr>
            <a:endParaRPr lang="fr-FR" sz="2400" dirty="0">
              <a:solidFill>
                <a:srgbClr val="273375"/>
              </a:solidFill>
              <a:latin typeface="Manrope "/>
              <a:cs typeface="Aharoni" panose="02010803020104030203" pitchFamily="2" charset="-79"/>
            </a:endParaRPr>
          </a:p>
          <a:p>
            <a:r>
              <a:rPr lang="fr-FR" sz="2400" dirty="0">
                <a:solidFill>
                  <a:srgbClr val="273375"/>
                </a:solidFill>
                <a:latin typeface="Manrope "/>
                <a:cs typeface="Aharoni" panose="02010803020104030203" pitchFamily="2" charset="-79"/>
              </a:rPr>
              <a:t>Président de la Direction Nationale du Scrabble Classique</a:t>
            </a:r>
          </a:p>
          <a:p>
            <a:pPr marL="0" indent="0">
              <a:buNone/>
            </a:pPr>
            <a:r>
              <a:rPr lang="fr-FR" sz="2400" dirty="0">
                <a:solidFill>
                  <a:srgbClr val="273375"/>
                </a:solidFill>
                <a:latin typeface="Manrope "/>
                <a:cs typeface="Aharoni" panose="02010803020104030203" pitchFamily="2" charset="-79"/>
                <a:hlinkClick r:id="rId3"/>
              </a:rPr>
              <a:t>jean-francois.himber@ffsc.fr</a:t>
            </a:r>
            <a:endParaRPr lang="fr-FR" sz="2400" dirty="0">
              <a:solidFill>
                <a:srgbClr val="273375"/>
              </a:solidFill>
              <a:latin typeface="Manrope "/>
              <a:cs typeface="Aharoni" panose="02010803020104030203" pitchFamily="2" charset="-79"/>
            </a:endParaRPr>
          </a:p>
          <a:p>
            <a:pPr marL="0" indent="0">
              <a:buNone/>
            </a:pPr>
            <a:endParaRPr lang="fr-FR" sz="2400" dirty="0">
              <a:solidFill>
                <a:srgbClr val="273375"/>
              </a:solidFill>
              <a:latin typeface="Manrope "/>
              <a:cs typeface="Aharoni" panose="02010803020104030203" pitchFamily="2" charset="-79"/>
            </a:endParaRPr>
          </a:p>
          <a:p>
            <a:r>
              <a:rPr lang="fr-FR" sz="2400" dirty="0">
                <a:solidFill>
                  <a:srgbClr val="273375"/>
                </a:solidFill>
                <a:latin typeface="Manrope "/>
                <a:cs typeface="Aharoni" panose="02010803020104030203" pitchFamily="2" charset="-79"/>
              </a:rPr>
              <a:t>Site web de la </a:t>
            </a:r>
            <a:r>
              <a:rPr lang="fr-FR" sz="2400" dirty="0" err="1">
                <a:solidFill>
                  <a:srgbClr val="273375"/>
                </a:solidFill>
                <a:latin typeface="Manrope "/>
                <a:cs typeface="Aharoni" panose="02010803020104030203" pitchFamily="2" charset="-79"/>
              </a:rPr>
              <a:t>ffsc</a:t>
            </a:r>
            <a:r>
              <a:rPr lang="fr-FR" sz="2400" dirty="0">
                <a:solidFill>
                  <a:srgbClr val="273375"/>
                </a:solidFill>
                <a:latin typeface="Manrope "/>
                <a:cs typeface="Aharoni" panose="02010803020104030203" pitchFamily="2" charset="-79"/>
              </a:rPr>
              <a:t> : </a:t>
            </a:r>
            <a:r>
              <a:rPr lang="fr-FR" sz="2400" b="1" dirty="0" err="1">
                <a:solidFill>
                  <a:srgbClr val="273375"/>
                </a:solidFill>
                <a:latin typeface="Manrope "/>
                <a:cs typeface="Aharoni" panose="02010803020104030203" pitchFamily="2" charset="-79"/>
                <a:hlinkClick r:id="rId4">
                  <a:extLst>
                    <a:ext uri="{A12FA001-AC4F-418D-AE19-62706E023703}">
                      <ahyp:hlinkClr xmlns:ahyp="http://schemas.microsoft.com/office/drawing/2018/hyperlinkcolor" val="tx"/>
                    </a:ext>
                  </a:extLst>
                </a:hlinkClick>
              </a:rPr>
              <a:t>FFSc</a:t>
            </a:r>
            <a:r>
              <a:rPr lang="fr-FR" sz="2400" b="1" dirty="0">
                <a:solidFill>
                  <a:srgbClr val="273375"/>
                </a:solidFill>
                <a:latin typeface="Manrope "/>
                <a:cs typeface="Aharoni" panose="02010803020104030203" pitchFamily="2" charset="-79"/>
                <a:hlinkClick r:id="rId4">
                  <a:extLst>
                    <a:ext uri="{A12FA001-AC4F-418D-AE19-62706E023703}">
                      <ahyp:hlinkClr xmlns:ahyp="http://schemas.microsoft.com/office/drawing/2018/hyperlinkcolor" val="tx"/>
                    </a:ext>
                  </a:extLst>
                </a:hlinkClick>
              </a:rPr>
              <a:t> - Fédération Française de Scrabble</a:t>
            </a:r>
            <a:endParaRPr lang="fr-FR" sz="2400" b="1" dirty="0">
              <a:solidFill>
                <a:srgbClr val="273375"/>
              </a:solidFill>
              <a:latin typeface="Manrope "/>
              <a:cs typeface="Aharoni" panose="02010803020104030203" pitchFamily="2" charset="-79"/>
            </a:endParaRPr>
          </a:p>
          <a:p>
            <a:pPr marL="0" indent="0">
              <a:buNone/>
            </a:pPr>
            <a:endParaRPr lang="fr-FR" sz="2400" dirty="0">
              <a:solidFill>
                <a:srgbClr val="273375"/>
              </a:solidFill>
              <a:latin typeface="Manrope "/>
              <a:cs typeface="Aharoni" panose="02010803020104030203" pitchFamily="2" charset="-79"/>
            </a:endParaRPr>
          </a:p>
          <a:p>
            <a:pPr marL="0" indent="0">
              <a:buNone/>
            </a:pPr>
            <a:r>
              <a:rPr lang="fr-FR" dirty="0"/>
              <a:t> </a:t>
            </a:r>
          </a:p>
          <a:p>
            <a:endParaRPr lang="fr-FR" dirty="0"/>
          </a:p>
          <a:p>
            <a:pPr marL="0" indent="0">
              <a:buNone/>
            </a:pPr>
            <a:endParaRPr lang="fr-FR" dirty="0"/>
          </a:p>
        </p:txBody>
      </p:sp>
      <p:pic>
        <p:nvPicPr>
          <p:cNvPr id="4" name="Image 3">
            <a:extLst>
              <a:ext uri="{FF2B5EF4-FFF2-40B4-BE49-F238E27FC236}">
                <a16:creationId xmlns:a16="http://schemas.microsoft.com/office/drawing/2014/main" id="{8665A6FA-3655-A0AC-CAD4-C7B9BE92FA7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9437" y="726595"/>
            <a:ext cx="475092" cy="483627"/>
          </a:xfrm>
          <a:prstGeom prst="rect">
            <a:avLst/>
          </a:prstGeom>
          <a:solidFill>
            <a:srgbClr val="273375"/>
          </a:solidFill>
          <a:ln>
            <a:noFill/>
          </a:ln>
        </p:spPr>
      </p:pic>
    </p:spTree>
    <p:extLst>
      <p:ext uri="{BB962C8B-B14F-4D97-AF65-F5344CB8AC3E}">
        <p14:creationId xmlns:p14="http://schemas.microsoft.com/office/powerpoint/2010/main" val="1939202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F86618-F5FC-BC4F-70BC-372FE9D70479}"/>
              </a:ext>
            </a:extLst>
          </p:cNvPr>
          <p:cNvSpPr>
            <a:spLocks noGrp="1"/>
          </p:cNvSpPr>
          <p:nvPr>
            <p:ph type="title"/>
          </p:nvPr>
        </p:nvSpPr>
        <p:spPr>
          <a:xfrm>
            <a:off x="838200" y="365125"/>
            <a:ext cx="4976004" cy="1325563"/>
          </a:xfrm>
        </p:spPr>
        <p:txBody>
          <a:bodyPr>
            <a:normAutofit/>
          </a:bodyPr>
          <a:lstStyle/>
          <a:p>
            <a:r>
              <a:rPr lang="fr-FR" sz="3600" dirty="0">
                <a:solidFill>
                  <a:srgbClr val="273375"/>
                </a:solidFill>
                <a:latin typeface="Manrope ExtraBold" pitchFamily="2" charset="0"/>
                <a:ea typeface="+mn-ea"/>
                <a:cs typeface="Aharoni" panose="02010803020104030203" pitchFamily="2" charset="-79"/>
              </a:rPr>
              <a:t>Communiqué de presse</a:t>
            </a:r>
          </a:p>
        </p:txBody>
      </p:sp>
      <p:sp>
        <p:nvSpPr>
          <p:cNvPr id="3" name="Espace réservé du contenu 2">
            <a:extLst>
              <a:ext uri="{FF2B5EF4-FFF2-40B4-BE49-F238E27FC236}">
                <a16:creationId xmlns:a16="http://schemas.microsoft.com/office/drawing/2014/main" id="{A97CDDA0-C52E-67CE-23CF-AEEFB58B9817}"/>
              </a:ext>
            </a:extLst>
          </p:cNvPr>
          <p:cNvSpPr>
            <a:spLocks noGrp="1"/>
          </p:cNvSpPr>
          <p:nvPr>
            <p:ph idx="1"/>
          </p:nvPr>
        </p:nvSpPr>
        <p:spPr>
          <a:xfrm>
            <a:off x="838200" y="1497821"/>
            <a:ext cx="10515600" cy="2487583"/>
          </a:xfrm>
        </p:spPr>
        <p:txBody>
          <a:bodyPr>
            <a:normAutofit fontScale="92500"/>
          </a:bodyPr>
          <a:lstStyle/>
          <a:p>
            <a:pPr algn="just"/>
            <a:r>
              <a:rPr lang="fr-FR" sz="2400" dirty="0">
                <a:solidFill>
                  <a:srgbClr val="273375"/>
                </a:solidFill>
                <a:latin typeface="Manrope "/>
                <a:cs typeface="Aharoni" panose="02010803020104030203" pitchFamily="2" charset="-79"/>
              </a:rPr>
              <a:t>Pour son 50ème anniversaire la Fédération Française de Scrabble organise son tour de France du Scrabble Classique avec des étapes dans toute la France, entre avril 2024 et mars 2025. Un tournoi en 5 rondes (avec à chaque partie un adversaire différent) sera ainsi organisé ce ………………………………………  à ……………………………… .                                        </a:t>
            </a:r>
          </a:p>
          <a:p>
            <a:pPr algn="just"/>
            <a:r>
              <a:rPr lang="fr-FR" sz="2400" dirty="0">
                <a:solidFill>
                  <a:srgbClr val="273375"/>
                </a:solidFill>
                <a:latin typeface="Manrope "/>
                <a:cs typeface="Aharoni" panose="02010803020104030203" pitchFamily="2" charset="-79"/>
              </a:rPr>
              <a:t>La compétition débutera à ..h.. et la remise des prix est prévue vers ..h... Ce tournoi est ouvert à tous les amateurs de Scrabble. Inscriptions auprès de …………………………………</a:t>
            </a:r>
          </a:p>
        </p:txBody>
      </p:sp>
      <p:pic>
        <p:nvPicPr>
          <p:cNvPr id="4" name="Image 3">
            <a:extLst>
              <a:ext uri="{FF2B5EF4-FFF2-40B4-BE49-F238E27FC236}">
                <a16:creationId xmlns:a16="http://schemas.microsoft.com/office/drawing/2014/main" id="{8C6F5E51-5AB2-D0C5-7128-32980F0337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9437" y="726595"/>
            <a:ext cx="475092" cy="483627"/>
          </a:xfrm>
          <a:prstGeom prst="rect">
            <a:avLst/>
          </a:prstGeom>
          <a:solidFill>
            <a:srgbClr val="273375"/>
          </a:solidFill>
          <a:ln>
            <a:noFill/>
          </a:ln>
        </p:spPr>
      </p:pic>
      <p:pic>
        <p:nvPicPr>
          <p:cNvPr id="10" name="Image 9"/>
          <p:cNvPicPr>
            <a:picLocks noChangeAspect="1"/>
          </p:cNvPicPr>
          <p:nvPr/>
        </p:nvPicPr>
        <p:blipFill>
          <a:blip r:embed="rId3"/>
          <a:stretch>
            <a:fillRect/>
          </a:stretch>
        </p:blipFill>
        <p:spPr>
          <a:xfrm>
            <a:off x="3960512" y="4116867"/>
            <a:ext cx="4581525" cy="2333625"/>
          </a:xfrm>
          <a:prstGeom prst="rect">
            <a:avLst/>
          </a:prstGeom>
        </p:spPr>
      </p:pic>
    </p:spTree>
    <p:extLst>
      <p:ext uri="{BB962C8B-B14F-4D97-AF65-F5344CB8AC3E}">
        <p14:creationId xmlns:p14="http://schemas.microsoft.com/office/powerpoint/2010/main" val="415724870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558</Words>
  <Application>Microsoft Office PowerPoint</Application>
  <PresentationFormat>Grand écran</PresentationFormat>
  <Paragraphs>39</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Calibri Light</vt:lpstr>
      <vt:lpstr>Manrope </vt:lpstr>
      <vt:lpstr>Manrope ExtraBold</vt:lpstr>
      <vt:lpstr>Thème Office</vt:lpstr>
      <vt:lpstr>Pour son 50ème anniversaire la Fédération Française de Scrabble organise un tour de France du Scrabble Classique</vt:lpstr>
      <vt:lpstr>La Fédération Française de Scrabble</vt:lpstr>
      <vt:lpstr>Les compétitions de Scrabble </vt:lpstr>
      <vt:lpstr>Le tour de France du Scrabble Classique</vt:lpstr>
      <vt:lpstr>L’étape du tour de France à ………………………</vt:lpstr>
      <vt:lpstr>Contacts Fédération Française de Scrabble</vt:lpstr>
      <vt:lpstr>Communiqué de presse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Jean-François Himber</dc:creator>
  <cp:lastModifiedBy>Jean-François Himber</cp:lastModifiedBy>
  <cp:revision>9</cp:revision>
  <dcterms:created xsi:type="dcterms:W3CDTF">2023-12-08T16:42:01Z</dcterms:created>
  <dcterms:modified xsi:type="dcterms:W3CDTF">2024-03-13T13:02:39Z</dcterms:modified>
</cp:coreProperties>
</file>